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45"/>
  </p:notesMasterIdLst>
  <p:handoutMasterIdLst>
    <p:handoutMasterId r:id="rId46"/>
  </p:handoutMasterIdLst>
  <p:sldIdLst>
    <p:sldId id="259" r:id="rId2"/>
    <p:sldId id="263" r:id="rId3"/>
    <p:sldId id="264" r:id="rId4"/>
    <p:sldId id="300" r:id="rId5"/>
    <p:sldId id="265" r:id="rId6"/>
    <p:sldId id="266" r:id="rId7"/>
    <p:sldId id="267" r:id="rId8"/>
    <p:sldId id="301" r:id="rId9"/>
    <p:sldId id="268" r:id="rId10"/>
    <p:sldId id="269" r:id="rId11"/>
    <p:sldId id="270" r:id="rId12"/>
    <p:sldId id="271" r:id="rId13"/>
    <p:sldId id="272" r:id="rId14"/>
    <p:sldId id="273" r:id="rId15"/>
    <p:sldId id="274" r:id="rId16"/>
    <p:sldId id="276" r:id="rId17"/>
    <p:sldId id="277" r:id="rId18"/>
    <p:sldId id="302"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3" r:id="rId42"/>
    <p:sldId id="304" r:id="rId43"/>
    <p:sldId id="261" r:id="rId44"/>
  </p:sldIdLst>
  <p:sldSz cx="9144000" cy="6858000" type="screen4x3"/>
  <p:notesSz cx="6858000" cy="9144000"/>
  <p:defaultTextStyle>
    <a:defPPr>
      <a:defRPr lang="en-CA"/>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C19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5310C2-1A5E-4E4D-9F7D-B23CD086AAA2}" type="doc">
      <dgm:prSet loTypeId="urn:microsoft.com/office/officeart/2005/8/layout/orgChart1" loCatId="hierarchy" qsTypeId="urn:microsoft.com/office/officeart/2005/8/quickstyle/simple1" qsCatId="simple" csTypeId="urn:microsoft.com/office/officeart/2005/8/colors/accent1_2" csCatId="accent1"/>
      <dgm:spPr/>
    </dgm:pt>
    <dgm:pt modelId="{F06DF3F7-ACB4-43AC-AD32-30AFDCEEF4A7}">
      <dgm:prSet/>
      <dgm:spPr/>
      <dgm:t>
        <a:bodyPr/>
        <a:lstStyle/>
        <a:p>
          <a:pPr marL="0" marR="0" lvl="0" indent="0" algn="ctr" defTabSz="914400" rtl="0" eaLnBrk="0" fontAlgn="base" latinLnBrk="0" hangingPunct="0">
            <a:lnSpc>
              <a:spcPct val="100000"/>
            </a:lnSpc>
            <a:spcBef>
              <a:spcPct val="50000"/>
            </a:spcBef>
            <a:spcAft>
              <a:spcPct val="0"/>
            </a:spcAft>
            <a:buClrTx/>
            <a:buSzTx/>
            <a:buFontTx/>
            <a:buNone/>
            <a:tabLst/>
          </a:pPr>
          <a:r>
            <a:rPr kumimoji="0" lang="en-CA" b="1" i="0" u="none" strike="noStrike" cap="none" normalizeH="0" baseline="0" dirty="0" smtClean="0">
              <a:ln>
                <a:noFill/>
              </a:ln>
              <a:solidFill>
                <a:schemeClr val="bg1"/>
              </a:solidFill>
              <a:effectLst/>
              <a:latin typeface="Arial" charset="0"/>
            </a:rPr>
            <a:t>PM(NOC)</a:t>
          </a:r>
        </a:p>
        <a:p>
          <a:pPr marL="0" marR="0" lvl="0" indent="0" algn="ctr" defTabSz="914400" rtl="0" eaLnBrk="0" fontAlgn="base" latinLnBrk="0" hangingPunct="0">
            <a:lnSpc>
              <a:spcPct val="100000"/>
            </a:lnSpc>
            <a:spcBef>
              <a:spcPct val="50000"/>
            </a:spcBef>
            <a:spcAft>
              <a:spcPct val="0"/>
            </a:spcAft>
            <a:buClrTx/>
            <a:buSzTx/>
            <a:buFontTx/>
            <a:buNone/>
            <a:tabLst/>
          </a:pPr>
          <a:r>
            <a:rPr kumimoji="0" lang="en-CA" b="1" i="0" u="none" strike="noStrike" cap="none" normalizeH="0" baseline="0" dirty="0" smtClean="0">
              <a:ln>
                <a:noFill/>
              </a:ln>
              <a:solidFill>
                <a:schemeClr val="bg1"/>
              </a:solidFill>
              <a:effectLst/>
              <a:latin typeface="Arial" charset="0"/>
            </a:rPr>
            <a:t>Regulations</a:t>
          </a:r>
        </a:p>
      </dgm:t>
    </dgm:pt>
    <dgm:pt modelId="{E3F667A7-AE77-44A9-A444-27CD30D0B705}" type="parTrans" cxnId="{8001D442-0DF4-4378-816F-12DC790A3148}">
      <dgm:prSet/>
      <dgm:spPr/>
    </dgm:pt>
    <dgm:pt modelId="{F9400746-9C69-4A8E-BAF3-330CCFC34C44}" type="sibTrans" cxnId="{8001D442-0DF4-4378-816F-12DC790A3148}">
      <dgm:prSet/>
      <dgm:spPr/>
    </dgm:pt>
    <dgm:pt modelId="{1E1D792D-C517-4BF3-9292-E5829CAE2C75}">
      <dgm:prSet/>
      <dgm:spPr/>
      <dgm:t>
        <a:bodyPr/>
        <a:lstStyle/>
        <a:p>
          <a:pPr marL="0" marR="0" lvl="0" indent="0" algn="ctr" defTabSz="914400" rtl="0" eaLnBrk="0" fontAlgn="base" latinLnBrk="0" hangingPunct="0">
            <a:lnSpc>
              <a:spcPct val="100000"/>
            </a:lnSpc>
            <a:spcBef>
              <a:spcPct val="50000"/>
            </a:spcBef>
            <a:spcAft>
              <a:spcPct val="0"/>
            </a:spcAft>
            <a:buClrTx/>
            <a:buSzTx/>
            <a:buFontTx/>
            <a:buNone/>
            <a:tabLst/>
          </a:pPr>
          <a:r>
            <a:rPr kumimoji="0" lang="en-CA" b="1" i="0" u="none" strike="noStrike" cap="none" normalizeH="0" baseline="0" dirty="0" smtClean="0">
              <a:ln>
                <a:noFill/>
              </a:ln>
              <a:solidFill>
                <a:schemeClr val="bg1"/>
              </a:solidFill>
              <a:effectLst/>
              <a:latin typeface="Arial" charset="0"/>
            </a:rPr>
            <a:t>Patent Listing</a:t>
          </a:r>
        </a:p>
        <a:p>
          <a:pPr marL="0" marR="0" lvl="0" indent="0" algn="ctr" defTabSz="914400" rtl="0" eaLnBrk="0" fontAlgn="base" latinLnBrk="0" hangingPunct="0">
            <a:lnSpc>
              <a:spcPct val="100000"/>
            </a:lnSpc>
            <a:spcBef>
              <a:spcPct val="50000"/>
            </a:spcBef>
            <a:spcAft>
              <a:spcPct val="0"/>
            </a:spcAft>
            <a:buClrTx/>
            <a:buSzTx/>
            <a:buFontTx/>
            <a:buNone/>
            <a:tabLst/>
          </a:pPr>
          <a:r>
            <a:rPr kumimoji="0" lang="en-CA" b="1" i="0" u="none" strike="noStrike" cap="none" normalizeH="0" baseline="0" dirty="0" smtClean="0">
              <a:ln>
                <a:noFill/>
              </a:ln>
              <a:solidFill>
                <a:schemeClr val="bg1"/>
              </a:solidFill>
              <a:effectLst/>
              <a:latin typeface="Arial" charset="0"/>
            </a:rPr>
            <a:t>ss. 3-4</a:t>
          </a:r>
        </a:p>
      </dgm:t>
    </dgm:pt>
    <dgm:pt modelId="{0C362B83-CE61-4667-BAB8-B64432137388}" type="parTrans" cxnId="{8E14A35D-402C-48BC-B7F8-CF2A7A0FCD41}">
      <dgm:prSet/>
      <dgm:spPr/>
    </dgm:pt>
    <dgm:pt modelId="{CE2CBC1F-3A43-45EA-84F7-3B6A23ECB0E7}" type="sibTrans" cxnId="{8E14A35D-402C-48BC-B7F8-CF2A7A0FCD41}">
      <dgm:prSet/>
      <dgm:spPr/>
    </dgm:pt>
    <dgm:pt modelId="{FC47EDF4-3ADC-4CD1-9080-8DF969EFE752}">
      <dgm:prSet/>
      <dgm:spPr/>
      <dgm:t>
        <a:bodyPr/>
        <a:lstStyle/>
        <a:p>
          <a:pPr marL="0" marR="0" lvl="0" indent="0" algn="ctr" defTabSz="914400" rtl="0" eaLnBrk="0" fontAlgn="base" latinLnBrk="0" hangingPunct="0">
            <a:lnSpc>
              <a:spcPct val="100000"/>
            </a:lnSpc>
            <a:spcBef>
              <a:spcPct val="50000"/>
            </a:spcBef>
            <a:spcAft>
              <a:spcPct val="0"/>
            </a:spcAft>
            <a:buClrTx/>
            <a:buSzTx/>
            <a:buFontTx/>
            <a:buNone/>
            <a:tabLst/>
          </a:pPr>
          <a:r>
            <a:rPr kumimoji="0" lang="en-CA" b="1" i="0" u="none" strike="noStrike" cap="none" normalizeH="0" baseline="0" dirty="0" smtClean="0">
              <a:ln>
                <a:noFill/>
              </a:ln>
              <a:solidFill>
                <a:schemeClr val="bg1"/>
              </a:solidFill>
              <a:effectLst/>
              <a:latin typeface="Arial" charset="0"/>
            </a:rPr>
            <a:t>Generic</a:t>
          </a:r>
        </a:p>
        <a:p>
          <a:pPr marL="0" marR="0" lvl="0" indent="0" algn="ctr" defTabSz="914400" rtl="0" eaLnBrk="0" fontAlgn="base" latinLnBrk="0" hangingPunct="0">
            <a:lnSpc>
              <a:spcPct val="100000"/>
            </a:lnSpc>
            <a:spcBef>
              <a:spcPct val="50000"/>
            </a:spcBef>
            <a:spcAft>
              <a:spcPct val="0"/>
            </a:spcAft>
            <a:buClrTx/>
            <a:buSzTx/>
            <a:buFontTx/>
            <a:buNone/>
            <a:tabLst/>
          </a:pPr>
          <a:r>
            <a:rPr kumimoji="0" lang="en-CA" b="1" i="0" u="none" strike="noStrike" cap="none" normalizeH="0" baseline="0" dirty="0" smtClean="0">
              <a:ln>
                <a:noFill/>
              </a:ln>
              <a:solidFill>
                <a:schemeClr val="bg1"/>
              </a:solidFill>
              <a:effectLst/>
              <a:latin typeface="Arial" charset="0"/>
            </a:rPr>
            <a:t>Notice of Allegation</a:t>
          </a:r>
        </a:p>
        <a:p>
          <a:pPr marL="0" marR="0" lvl="0" indent="0" algn="ctr" defTabSz="914400" rtl="0" eaLnBrk="0" fontAlgn="base" latinLnBrk="0" hangingPunct="0">
            <a:lnSpc>
              <a:spcPct val="100000"/>
            </a:lnSpc>
            <a:spcBef>
              <a:spcPct val="50000"/>
            </a:spcBef>
            <a:spcAft>
              <a:spcPct val="0"/>
            </a:spcAft>
            <a:buClrTx/>
            <a:buSzTx/>
            <a:buFontTx/>
            <a:buNone/>
            <a:tabLst/>
          </a:pPr>
          <a:r>
            <a:rPr kumimoji="0" lang="en-CA" b="1" i="0" u="none" strike="noStrike" cap="none" normalizeH="0" baseline="0" dirty="0" smtClean="0">
              <a:ln>
                <a:noFill/>
              </a:ln>
              <a:solidFill>
                <a:schemeClr val="bg1"/>
              </a:solidFill>
              <a:effectLst/>
              <a:latin typeface="Arial" charset="0"/>
            </a:rPr>
            <a:t>s. 5</a:t>
          </a:r>
        </a:p>
      </dgm:t>
    </dgm:pt>
    <dgm:pt modelId="{1F2359B3-EF53-4475-B365-37B14ED21765}" type="parTrans" cxnId="{F0EBB8D2-983C-4A2B-923D-FA855F728A88}">
      <dgm:prSet/>
      <dgm:spPr/>
    </dgm:pt>
    <dgm:pt modelId="{4BB4A102-3D6F-45FA-BC01-770457A43C9C}" type="sibTrans" cxnId="{F0EBB8D2-983C-4A2B-923D-FA855F728A88}">
      <dgm:prSet/>
      <dgm:spPr/>
    </dgm:pt>
    <dgm:pt modelId="{6E38A894-73ED-42A2-843B-063C69381CAD}">
      <dgm:prSet/>
      <dgm:spPr/>
      <dgm:t>
        <a:bodyPr/>
        <a:lstStyle/>
        <a:p>
          <a:pPr marL="0" marR="0" lvl="0" indent="0" algn="ctr" defTabSz="914400" rtl="0" eaLnBrk="0" fontAlgn="base" latinLnBrk="0" hangingPunct="0">
            <a:lnSpc>
              <a:spcPct val="100000"/>
            </a:lnSpc>
            <a:spcBef>
              <a:spcPct val="50000"/>
            </a:spcBef>
            <a:spcAft>
              <a:spcPct val="0"/>
            </a:spcAft>
            <a:buClrTx/>
            <a:buSzTx/>
            <a:buFontTx/>
            <a:buNone/>
            <a:tabLst/>
          </a:pPr>
          <a:r>
            <a:rPr kumimoji="0" lang="en-CA" b="1" i="0" u="none" strike="noStrike" cap="none" normalizeH="0" baseline="0" dirty="0" smtClean="0">
              <a:ln>
                <a:noFill/>
              </a:ln>
              <a:solidFill>
                <a:schemeClr val="bg1"/>
              </a:solidFill>
              <a:effectLst/>
              <a:latin typeface="Arial" charset="0"/>
            </a:rPr>
            <a:t>Proceedings for a </a:t>
          </a:r>
        </a:p>
        <a:p>
          <a:pPr marL="0" marR="0" lvl="0" indent="0" algn="ctr" defTabSz="914400" rtl="0" eaLnBrk="0" fontAlgn="base" latinLnBrk="0" hangingPunct="0">
            <a:lnSpc>
              <a:spcPct val="100000"/>
            </a:lnSpc>
            <a:spcBef>
              <a:spcPct val="50000"/>
            </a:spcBef>
            <a:spcAft>
              <a:spcPct val="0"/>
            </a:spcAft>
            <a:buClrTx/>
            <a:buSzTx/>
            <a:buFontTx/>
            <a:buNone/>
            <a:tabLst/>
          </a:pPr>
          <a:r>
            <a:rPr kumimoji="0" lang="en-CA" b="1" i="0" u="none" strike="noStrike" cap="none" normalizeH="0" baseline="0" dirty="0" smtClean="0">
              <a:ln>
                <a:noFill/>
              </a:ln>
              <a:solidFill>
                <a:schemeClr val="bg1"/>
              </a:solidFill>
              <a:effectLst/>
              <a:latin typeface="Arial" charset="0"/>
            </a:rPr>
            <a:t>Prohibition Order</a:t>
          </a:r>
        </a:p>
        <a:p>
          <a:pPr marL="0" marR="0" lvl="0" indent="0" algn="ctr" defTabSz="914400" rtl="0" eaLnBrk="0" fontAlgn="base" latinLnBrk="0" hangingPunct="0">
            <a:lnSpc>
              <a:spcPct val="100000"/>
            </a:lnSpc>
            <a:spcBef>
              <a:spcPct val="50000"/>
            </a:spcBef>
            <a:spcAft>
              <a:spcPct val="0"/>
            </a:spcAft>
            <a:buClrTx/>
            <a:buSzTx/>
            <a:buFontTx/>
            <a:buNone/>
            <a:tabLst/>
          </a:pPr>
          <a:r>
            <a:rPr kumimoji="0" lang="en-CA" b="1" i="0" u="none" strike="noStrike" cap="none" normalizeH="0" baseline="0" dirty="0" smtClean="0">
              <a:ln>
                <a:noFill/>
              </a:ln>
              <a:solidFill>
                <a:schemeClr val="bg1"/>
              </a:solidFill>
              <a:effectLst/>
              <a:latin typeface="Arial" charset="0"/>
            </a:rPr>
            <a:t>s. 6</a:t>
          </a:r>
        </a:p>
      </dgm:t>
    </dgm:pt>
    <dgm:pt modelId="{F66D3215-C4AD-468B-8FE4-D95A8A03D160}" type="parTrans" cxnId="{7E43C659-1FA6-4DA1-A70A-069E1E641F3D}">
      <dgm:prSet/>
      <dgm:spPr/>
    </dgm:pt>
    <dgm:pt modelId="{AB638D00-0896-45D5-B1F2-7AC21B783F7C}" type="sibTrans" cxnId="{7E43C659-1FA6-4DA1-A70A-069E1E641F3D}">
      <dgm:prSet/>
      <dgm:spPr/>
    </dgm:pt>
    <dgm:pt modelId="{013E46CF-5388-4C32-8CCE-A8BA23F5EEF9}">
      <dgm:prSet/>
      <dgm:spPr/>
      <dgm:t>
        <a:bodyPr/>
        <a:lstStyle/>
        <a:p>
          <a:pPr marL="0" marR="0" lvl="0" indent="0" algn="ctr" defTabSz="914400" rtl="0" eaLnBrk="0" fontAlgn="base" latinLnBrk="0" hangingPunct="0">
            <a:lnSpc>
              <a:spcPct val="100000"/>
            </a:lnSpc>
            <a:spcBef>
              <a:spcPct val="50000"/>
            </a:spcBef>
            <a:spcAft>
              <a:spcPct val="0"/>
            </a:spcAft>
            <a:buClrTx/>
            <a:buSzTx/>
            <a:buFontTx/>
            <a:buNone/>
            <a:tabLst/>
          </a:pPr>
          <a:r>
            <a:rPr kumimoji="0" lang="en-CA" b="1" i="0" u="none" strike="noStrike" cap="none" normalizeH="0" baseline="0" dirty="0" smtClean="0">
              <a:ln>
                <a:noFill/>
              </a:ln>
              <a:solidFill>
                <a:schemeClr val="bg1"/>
              </a:solidFill>
              <a:effectLst/>
              <a:latin typeface="Arial" charset="0"/>
            </a:rPr>
            <a:t>Damages</a:t>
          </a:r>
        </a:p>
        <a:p>
          <a:pPr marL="0" marR="0" lvl="0" indent="0" algn="ctr" defTabSz="914400" rtl="0" eaLnBrk="0" fontAlgn="base" latinLnBrk="0" hangingPunct="0">
            <a:lnSpc>
              <a:spcPct val="100000"/>
            </a:lnSpc>
            <a:spcBef>
              <a:spcPct val="50000"/>
            </a:spcBef>
            <a:spcAft>
              <a:spcPct val="0"/>
            </a:spcAft>
            <a:buClrTx/>
            <a:buSzTx/>
            <a:buFontTx/>
            <a:buNone/>
            <a:tabLst/>
          </a:pPr>
          <a:r>
            <a:rPr kumimoji="0" lang="en-CA" b="1" i="0" u="none" strike="noStrike" cap="none" normalizeH="0" baseline="0" dirty="0" smtClean="0">
              <a:ln>
                <a:noFill/>
              </a:ln>
              <a:solidFill>
                <a:schemeClr val="bg1"/>
              </a:solidFill>
              <a:effectLst/>
              <a:latin typeface="Arial" charset="0"/>
            </a:rPr>
            <a:t>s. 8</a:t>
          </a:r>
        </a:p>
      </dgm:t>
    </dgm:pt>
    <dgm:pt modelId="{66B7CE83-38EF-4D43-8731-1E9A297897DF}" type="parTrans" cxnId="{5B91D1BB-EAC0-4419-A4F8-3DD7D410BDAB}">
      <dgm:prSet/>
      <dgm:spPr/>
    </dgm:pt>
    <dgm:pt modelId="{E57911B5-70CE-4A69-B79D-31E59F62153B}" type="sibTrans" cxnId="{5B91D1BB-EAC0-4419-A4F8-3DD7D410BDAB}">
      <dgm:prSet/>
      <dgm:spPr/>
    </dgm:pt>
    <dgm:pt modelId="{85015E43-E7CB-4286-ABE9-D5921C0052EE}" type="pres">
      <dgm:prSet presAssocID="{115310C2-1A5E-4E4D-9F7D-B23CD086AAA2}" presName="hierChild1" presStyleCnt="0">
        <dgm:presLayoutVars>
          <dgm:orgChart val="1"/>
          <dgm:chPref val="1"/>
          <dgm:dir/>
          <dgm:animOne val="branch"/>
          <dgm:animLvl val="lvl"/>
          <dgm:resizeHandles/>
        </dgm:presLayoutVars>
      </dgm:prSet>
      <dgm:spPr/>
    </dgm:pt>
    <dgm:pt modelId="{6DC00603-41FF-498D-B8B9-99D27B84FBAC}" type="pres">
      <dgm:prSet presAssocID="{F06DF3F7-ACB4-43AC-AD32-30AFDCEEF4A7}" presName="hierRoot1" presStyleCnt="0">
        <dgm:presLayoutVars>
          <dgm:hierBranch/>
        </dgm:presLayoutVars>
      </dgm:prSet>
      <dgm:spPr/>
    </dgm:pt>
    <dgm:pt modelId="{2F72A313-6C90-435C-A909-3AB6E80FA5EB}" type="pres">
      <dgm:prSet presAssocID="{F06DF3F7-ACB4-43AC-AD32-30AFDCEEF4A7}" presName="rootComposite1" presStyleCnt="0"/>
      <dgm:spPr/>
    </dgm:pt>
    <dgm:pt modelId="{F9984062-DF1D-470D-93F7-09120544553F}" type="pres">
      <dgm:prSet presAssocID="{F06DF3F7-ACB4-43AC-AD32-30AFDCEEF4A7}" presName="rootText1" presStyleLbl="node0" presStyleIdx="0" presStyleCnt="1">
        <dgm:presLayoutVars>
          <dgm:chPref val="3"/>
        </dgm:presLayoutVars>
      </dgm:prSet>
      <dgm:spPr/>
      <dgm:t>
        <a:bodyPr/>
        <a:lstStyle/>
        <a:p>
          <a:endParaRPr lang="en-CA"/>
        </a:p>
      </dgm:t>
    </dgm:pt>
    <dgm:pt modelId="{FA508FF8-5554-4E29-AE00-69FEF504120D}" type="pres">
      <dgm:prSet presAssocID="{F06DF3F7-ACB4-43AC-AD32-30AFDCEEF4A7}" presName="rootConnector1" presStyleLbl="node1" presStyleIdx="0" presStyleCnt="0"/>
      <dgm:spPr/>
      <dgm:t>
        <a:bodyPr/>
        <a:lstStyle/>
        <a:p>
          <a:endParaRPr lang="en-CA"/>
        </a:p>
      </dgm:t>
    </dgm:pt>
    <dgm:pt modelId="{449C89DD-ED8D-4B42-9293-C693DDC5C452}" type="pres">
      <dgm:prSet presAssocID="{F06DF3F7-ACB4-43AC-AD32-30AFDCEEF4A7}" presName="hierChild2" presStyleCnt="0"/>
      <dgm:spPr/>
    </dgm:pt>
    <dgm:pt modelId="{7F55FB31-2C06-4ADB-B520-DACBC51A6C11}" type="pres">
      <dgm:prSet presAssocID="{0C362B83-CE61-4667-BAB8-B64432137388}" presName="Name35" presStyleLbl="parChTrans1D2" presStyleIdx="0" presStyleCnt="4"/>
      <dgm:spPr/>
    </dgm:pt>
    <dgm:pt modelId="{29305717-B850-4DFC-B8BE-9E59CB9DCF76}" type="pres">
      <dgm:prSet presAssocID="{1E1D792D-C517-4BF3-9292-E5829CAE2C75}" presName="hierRoot2" presStyleCnt="0">
        <dgm:presLayoutVars>
          <dgm:hierBranch/>
        </dgm:presLayoutVars>
      </dgm:prSet>
      <dgm:spPr/>
    </dgm:pt>
    <dgm:pt modelId="{38FBB047-F491-43F4-8640-B90723B4D4E8}" type="pres">
      <dgm:prSet presAssocID="{1E1D792D-C517-4BF3-9292-E5829CAE2C75}" presName="rootComposite" presStyleCnt="0"/>
      <dgm:spPr/>
    </dgm:pt>
    <dgm:pt modelId="{60A30197-8E29-4EE9-A865-B18FB2A132FE}" type="pres">
      <dgm:prSet presAssocID="{1E1D792D-C517-4BF3-9292-E5829CAE2C75}" presName="rootText" presStyleLbl="node2" presStyleIdx="0" presStyleCnt="4">
        <dgm:presLayoutVars>
          <dgm:chPref val="3"/>
        </dgm:presLayoutVars>
      </dgm:prSet>
      <dgm:spPr/>
      <dgm:t>
        <a:bodyPr/>
        <a:lstStyle/>
        <a:p>
          <a:endParaRPr lang="en-CA"/>
        </a:p>
      </dgm:t>
    </dgm:pt>
    <dgm:pt modelId="{F013CE5D-E9CA-4772-A839-B29AAB533779}" type="pres">
      <dgm:prSet presAssocID="{1E1D792D-C517-4BF3-9292-E5829CAE2C75}" presName="rootConnector" presStyleLbl="node2" presStyleIdx="0" presStyleCnt="4"/>
      <dgm:spPr/>
      <dgm:t>
        <a:bodyPr/>
        <a:lstStyle/>
        <a:p>
          <a:endParaRPr lang="en-CA"/>
        </a:p>
      </dgm:t>
    </dgm:pt>
    <dgm:pt modelId="{769FA5D6-6E63-40D3-B287-D63514388C32}" type="pres">
      <dgm:prSet presAssocID="{1E1D792D-C517-4BF3-9292-E5829CAE2C75}" presName="hierChild4" presStyleCnt="0"/>
      <dgm:spPr/>
    </dgm:pt>
    <dgm:pt modelId="{E65F9F74-840D-4AC1-9A04-43BEC56A77CF}" type="pres">
      <dgm:prSet presAssocID="{1E1D792D-C517-4BF3-9292-E5829CAE2C75}" presName="hierChild5" presStyleCnt="0"/>
      <dgm:spPr/>
    </dgm:pt>
    <dgm:pt modelId="{94EF5A99-4283-4967-9D0E-32A17082B99C}" type="pres">
      <dgm:prSet presAssocID="{1F2359B3-EF53-4475-B365-37B14ED21765}" presName="Name35" presStyleLbl="parChTrans1D2" presStyleIdx="1" presStyleCnt="4"/>
      <dgm:spPr/>
    </dgm:pt>
    <dgm:pt modelId="{624D9D93-58F6-4D99-BE57-4735668740C1}" type="pres">
      <dgm:prSet presAssocID="{FC47EDF4-3ADC-4CD1-9080-8DF969EFE752}" presName="hierRoot2" presStyleCnt="0">
        <dgm:presLayoutVars>
          <dgm:hierBranch/>
        </dgm:presLayoutVars>
      </dgm:prSet>
      <dgm:spPr/>
    </dgm:pt>
    <dgm:pt modelId="{7BACA1DA-197A-40B2-A362-95FBAE9ED4CB}" type="pres">
      <dgm:prSet presAssocID="{FC47EDF4-3ADC-4CD1-9080-8DF969EFE752}" presName="rootComposite" presStyleCnt="0"/>
      <dgm:spPr/>
    </dgm:pt>
    <dgm:pt modelId="{70B287A1-6912-44F2-8CC7-B1503963DF63}" type="pres">
      <dgm:prSet presAssocID="{FC47EDF4-3ADC-4CD1-9080-8DF969EFE752}" presName="rootText" presStyleLbl="node2" presStyleIdx="1" presStyleCnt="4">
        <dgm:presLayoutVars>
          <dgm:chPref val="3"/>
        </dgm:presLayoutVars>
      </dgm:prSet>
      <dgm:spPr/>
      <dgm:t>
        <a:bodyPr/>
        <a:lstStyle/>
        <a:p>
          <a:endParaRPr lang="en-CA"/>
        </a:p>
      </dgm:t>
    </dgm:pt>
    <dgm:pt modelId="{CC736DCE-292C-4AA6-897B-3E008E1A891D}" type="pres">
      <dgm:prSet presAssocID="{FC47EDF4-3ADC-4CD1-9080-8DF969EFE752}" presName="rootConnector" presStyleLbl="node2" presStyleIdx="1" presStyleCnt="4"/>
      <dgm:spPr/>
      <dgm:t>
        <a:bodyPr/>
        <a:lstStyle/>
        <a:p>
          <a:endParaRPr lang="en-CA"/>
        </a:p>
      </dgm:t>
    </dgm:pt>
    <dgm:pt modelId="{75457ADF-FC39-41F0-8357-D88E16269445}" type="pres">
      <dgm:prSet presAssocID="{FC47EDF4-3ADC-4CD1-9080-8DF969EFE752}" presName="hierChild4" presStyleCnt="0"/>
      <dgm:spPr/>
    </dgm:pt>
    <dgm:pt modelId="{D96D7431-C779-4B51-8D8A-F4F679A40F61}" type="pres">
      <dgm:prSet presAssocID="{FC47EDF4-3ADC-4CD1-9080-8DF969EFE752}" presName="hierChild5" presStyleCnt="0"/>
      <dgm:spPr/>
    </dgm:pt>
    <dgm:pt modelId="{2821B355-65BB-4258-8E6C-2FDA04826D11}" type="pres">
      <dgm:prSet presAssocID="{F66D3215-C4AD-468B-8FE4-D95A8A03D160}" presName="Name35" presStyleLbl="parChTrans1D2" presStyleIdx="2" presStyleCnt="4"/>
      <dgm:spPr/>
    </dgm:pt>
    <dgm:pt modelId="{2BF59E08-E56B-4BDE-A8D1-6E0ABA4DBBDC}" type="pres">
      <dgm:prSet presAssocID="{6E38A894-73ED-42A2-843B-063C69381CAD}" presName="hierRoot2" presStyleCnt="0">
        <dgm:presLayoutVars>
          <dgm:hierBranch/>
        </dgm:presLayoutVars>
      </dgm:prSet>
      <dgm:spPr/>
    </dgm:pt>
    <dgm:pt modelId="{BD808F70-01C2-4879-A878-56A3C939AEBD}" type="pres">
      <dgm:prSet presAssocID="{6E38A894-73ED-42A2-843B-063C69381CAD}" presName="rootComposite" presStyleCnt="0"/>
      <dgm:spPr/>
    </dgm:pt>
    <dgm:pt modelId="{DD999D58-78AC-420A-8B22-D42F6AA69582}" type="pres">
      <dgm:prSet presAssocID="{6E38A894-73ED-42A2-843B-063C69381CAD}" presName="rootText" presStyleLbl="node2" presStyleIdx="2" presStyleCnt="4">
        <dgm:presLayoutVars>
          <dgm:chPref val="3"/>
        </dgm:presLayoutVars>
      </dgm:prSet>
      <dgm:spPr/>
      <dgm:t>
        <a:bodyPr/>
        <a:lstStyle/>
        <a:p>
          <a:endParaRPr lang="en-CA"/>
        </a:p>
      </dgm:t>
    </dgm:pt>
    <dgm:pt modelId="{1F580B96-11D3-4DC5-A31B-825702049A53}" type="pres">
      <dgm:prSet presAssocID="{6E38A894-73ED-42A2-843B-063C69381CAD}" presName="rootConnector" presStyleLbl="node2" presStyleIdx="2" presStyleCnt="4"/>
      <dgm:spPr/>
      <dgm:t>
        <a:bodyPr/>
        <a:lstStyle/>
        <a:p>
          <a:endParaRPr lang="en-CA"/>
        </a:p>
      </dgm:t>
    </dgm:pt>
    <dgm:pt modelId="{6AC2B947-FD0E-4F06-B602-6886A29E24DA}" type="pres">
      <dgm:prSet presAssocID="{6E38A894-73ED-42A2-843B-063C69381CAD}" presName="hierChild4" presStyleCnt="0"/>
      <dgm:spPr/>
    </dgm:pt>
    <dgm:pt modelId="{2C30C05E-7BF8-4113-A4D4-C6B6F58F0BC7}" type="pres">
      <dgm:prSet presAssocID="{6E38A894-73ED-42A2-843B-063C69381CAD}" presName="hierChild5" presStyleCnt="0"/>
      <dgm:spPr/>
    </dgm:pt>
    <dgm:pt modelId="{802145ED-10BC-4040-A99E-59B570770D07}" type="pres">
      <dgm:prSet presAssocID="{66B7CE83-38EF-4D43-8731-1E9A297897DF}" presName="Name35" presStyleLbl="parChTrans1D2" presStyleIdx="3" presStyleCnt="4"/>
      <dgm:spPr/>
    </dgm:pt>
    <dgm:pt modelId="{D50C44D3-C422-4204-A359-7770A98FB3E2}" type="pres">
      <dgm:prSet presAssocID="{013E46CF-5388-4C32-8CCE-A8BA23F5EEF9}" presName="hierRoot2" presStyleCnt="0">
        <dgm:presLayoutVars>
          <dgm:hierBranch/>
        </dgm:presLayoutVars>
      </dgm:prSet>
      <dgm:spPr/>
    </dgm:pt>
    <dgm:pt modelId="{EC7C20C0-01A2-4D1B-ACA1-632BCF4F6438}" type="pres">
      <dgm:prSet presAssocID="{013E46CF-5388-4C32-8CCE-A8BA23F5EEF9}" presName="rootComposite" presStyleCnt="0"/>
      <dgm:spPr/>
    </dgm:pt>
    <dgm:pt modelId="{A83A03DC-BEE2-4487-A164-1DC1ED9CDCCF}" type="pres">
      <dgm:prSet presAssocID="{013E46CF-5388-4C32-8CCE-A8BA23F5EEF9}" presName="rootText" presStyleLbl="node2" presStyleIdx="3" presStyleCnt="4">
        <dgm:presLayoutVars>
          <dgm:chPref val="3"/>
        </dgm:presLayoutVars>
      </dgm:prSet>
      <dgm:spPr/>
      <dgm:t>
        <a:bodyPr/>
        <a:lstStyle/>
        <a:p>
          <a:endParaRPr lang="en-CA"/>
        </a:p>
      </dgm:t>
    </dgm:pt>
    <dgm:pt modelId="{1480C342-0D50-4EC5-BCFE-AE15EAF4F133}" type="pres">
      <dgm:prSet presAssocID="{013E46CF-5388-4C32-8CCE-A8BA23F5EEF9}" presName="rootConnector" presStyleLbl="node2" presStyleIdx="3" presStyleCnt="4"/>
      <dgm:spPr/>
      <dgm:t>
        <a:bodyPr/>
        <a:lstStyle/>
        <a:p>
          <a:endParaRPr lang="en-CA"/>
        </a:p>
      </dgm:t>
    </dgm:pt>
    <dgm:pt modelId="{1BEAECBC-0258-4E00-BD70-84DFD990EDE5}" type="pres">
      <dgm:prSet presAssocID="{013E46CF-5388-4C32-8CCE-A8BA23F5EEF9}" presName="hierChild4" presStyleCnt="0"/>
      <dgm:spPr/>
    </dgm:pt>
    <dgm:pt modelId="{9CA0A003-74CF-4FB8-8B3B-6299E0CB9FAF}" type="pres">
      <dgm:prSet presAssocID="{013E46CF-5388-4C32-8CCE-A8BA23F5EEF9}" presName="hierChild5" presStyleCnt="0"/>
      <dgm:spPr/>
    </dgm:pt>
    <dgm:pt modelId="{C9C373F8-AFF3-46D9-AEE2-37C748F36895}" type="pres">
      <dgm:prSet presAssocID="{F06DF3F7-ACB4-43AC-AD32-30AFDCEEF4A7}" presName="hierChild3" presStyleCnt="0"/>
      <dgm:spPr/>
    </dgm:pt>
  </dgm:ptLst>
  <dgm:cxnLst>
    <dgm:cxn modelId="{AAA5899D-4F03-4225-B6DC-8849FDC5B724}" type="presOf" srcId="{66B7CE83-38EF-4D43-8731-1E9A297897DF}" destId="{802145ED-10BC-4040-A99E-59B570770D07}" srcOrd="0" destOrd="0" presId="urn:microsoft.com/office/officeart/2005/8/layout/orgChart1"/>
    <dgm:cxn modelId="{AB790A59-709D-4526-A550-A472D530DF49}" type="presOf" srcId="{115310C2-1A5E-4E4D-9F7D-B23CD086AAA2}" destId="{85015E43-E7CB-4286-ABE9-D5921C0052EE}" srcOrd="0" destOrd="0" presId="urn:microsoft.com/office/officeart/2005/8/layout/orgChart1"/>
    <dgm:cxn modelId="{DD70053D-FFCE-4594-BE16-38A6337BDB67}" type="presOf" srcId="{F06DF3F7-ACB4-43AC-AD32-30AFDCEEF4A7}" destId="{FA508FF8-5554-4E29-AE00-69FEF504120D}" srcOrd="1" destOrd="0" presId="urn:microsoft.com/office/officeart/2005/8/layout/orgChart1"/>
    <dgm:cxn modelId="{2FB259F1-10B3-4ED9-BE7C-F38A2500FA16}" type="presOf" srcId="{013E46CF-5388-4C32-8CCE-A8BA23F5EEF9}" destId="{A83A03DC-BEE2-4487-A164-1DC1ED9CDCCF}" srcOrd="0" destOrd="0" presId="urn:microsoft.com/office/officeart/2005/8/layout/orgChart1"/>
    <dgm:cxn modelId="{D7114787-9ACF-4D3F-AF58-607D2813015B}" type="presOf" srcId="{F06DF3F7-ACB4-43AC-AD32-30AFDCEEF4A7}" destId="{F9984062-DF1D-470D-93F7-09120544553F}" srcOrd="0" destOrd="0" presId="urn:microsoft.com/office/officeart/2005/8/layout/orgChart1"/>
    <dgm:cxn modelId="{B986C201-0F1C-4A22-A140-2D2F9E0D7B7E}" type="presOf" srcId="{FC47EDF4-3ADC-4CD1-9080-8DF969EFE752}" destId="{CC736DCE-292C-4AA6-897B-3E008E1A891D}" srcOrd="1" destOrd="0" presId="urn:microsoft.com/office/officeart/2005/8/layout/orgChart1"/>
    <dgm:cxn modelId="{E56A0DCE-D4B1-41DE-ACC5-AD62B74E80BC}" type="presOf" srcId="{013E46CF-5388-4C32-8CCE-A8BA23F5EEF9}" destId="{1480C342-0D50-4EC5-BCFE-AE15EAF4F133}" srcOrd="1" destOrd="0" presId="urn:microsoft.com/office/officeart/2005/8/layout/orgChart1"/>
    <dgm:cxn modelId="{6CDE9495-7EB4-4319-8C56-4462CE5AE9E9}" type="presOf" srcId="{1E1D792D-C517-4BF3-9292-E5829CAE2C75}" destId="{F013CE5D-E9CA-4772-A839-B29AAB533779}" srcOrd="1" destOrd="0" presId="urn:microsoft.com/office/officeart/2005/8/layout/orgChart1"/>
    <dgm:cxn modelId="{8D400068-2ECF-459A-9909-6B40516DFFA1}" type="presOf" srcId="{1E1D792D-C517-4BF3-9292-E5829CAE2C75}" destId="{60A30197-8E29-4EE9-A865-B18FB2A132FE}" srcOrd="0" destOrd="0" presId="urn:microsoft.com/office/officeart/2005/8/layout/orgChart1"/>
    <dgm:cxn modelId="{F0EBB8D2-983C-4A2B-923D-FA855F728A88}" srcId="{F06DF3F7-ACB4-43AC-AD32-30AFDCEEF4A7}" destId="{FC47EDF4-3ADC-4CD1-9080-8DF969EFE752}" srcOrd="1" destOrd="0" parTransId="{1F2359B3-EF53-4475-B365-37B14ED21765}" sibTransId="{4BB4A102-3D6F-45FA-BC01-770457A43C9C}"/>
    <dgm:cxn modelId="{43203864-E68C-4F3C-B260-CAC9F87E1367}" type="presOf" srcId="{FC47EDF4-3ADC-4CD1-9080-8DF969EFE752}" destId="{70B287A1-6912-44F2-8CC7-B1503963DF63}" srcOrd="0" destOrd="0" presId="urn:microsoft.com/office/officeart/2005/8/layout/orgChart1"/>
    <dgm:cxn modelId="{31C78101-EEE1-4D74-A49C-6AF5AA832E1B}" type="presOf" srcId="{F66D3215-C4AD-468B-8FE4-D95A8A03D160}" destId="{2821B355-65BB-4258-8E6C-2FDA04826D11}" srcOrd="0" destOrd="0" presId="urn:microsoft.com/office/officeart/2005/8/layout/orgChart1"/>
    <dgm:cxn modelId="{E194407E-A0AE-44BC-9744-99A279D06403}" type="presOf" srcId="{1F2359B3-EF53-4475-B365-37B14ED21765}" destId="{94EF5A99-4283-4967-9D0E-32A17082B99C}" srcOrd="0" destOrd="0" presId="urn:microsoft.com/office/officeart/2005/8/layout/orgChart1"/>
    <dgm:cxn modelId="{D80E1088-8CC2-4CF5-828E-EE136B116958}" type="presOf" srcId="{0C362B83-CE61-4667-BAB8-B64432137388}" destId="{7F55FB31-2C06-4ADB-B520-DACBC51A6C11}" srcOrd="0" destOrd="0" presId="urn:microsoft.com/office/officeart/2005/8/layout/orgChart1"/>
    <dgm:cxn modelId="{5B91D1BB-EAC0-4419-A4F8-3DD7D410BDAB}" srcId="{F06DF3F7-ACB4-43AC-AD32-30AFDCEEF4A7}" destId="{013E46CF-5388-4C32-8CCE-A8BA23F5EEF9}" srcOrd="3" destOrd="0" parTransId="{66B7CE83-38EF-4D43-8731-1E9A297897DF}" sibTransId="{E57911B5-70CE-4A69-B79D-31E59F62153B}"/>
    <dgm:cxn modelId="{77DC15B4-3557-4F2A-B6E6-0F40BF32A47C}" type="presOf" srcId="{6E38A894-73ED-42A2-843B-063C69381CAD}" destId="{DD999D58-78AC-420A-8B22-D42F6AA69582}" srcOrd="0" destOrd="0" presId="urn:microsoft.com/office/officeart/2005/8/layout/orgChart1"/>
    <dgm:cxn modelId="{8E14A35D-402C-48BC-B7F8-CF2A7A0FCD41}" srcId="{F06DF3F7-ACB4-43AC-AD32-30AFDCEEF4A7}" destId="{1E1D792D-C517-4BF3-9292-E5829CAE2C75}" srcOrd="0" destOrd="0" parTransId="{0C362B83-CE61-4667-BAB8-B64432137388}" sibTransId="{CE2CBC1F-3A43-45EA-84F7-3B6A23ECB0E7}"/>
    <dgm:cxn modelId="{5509797E-6877-479E-B991-3A29A99E712B}" type="presOf" srcId="{6E38A894-73ED-42A2-843B-063C69381CAD}" destId="{1F580B96-11D3-4DC5-A31B-825702049A53}" srcOrd="1" destOrd="0" presId="urn:microsoft.com/office/officeart/2005/8/layout/orgChart1"/>
    <dgm:cxn modelId="{7E43C659-1FA6-4DA1-A70A-069E1E641F3D}" srcId="{F06DF3F7-ACB4-43AC-AD32-30AFDCEEF4A7}" destId="{6E38A894-73ED-42A2-843B-063C69381CAD}" srcOrd="2" destOrd="0" parTransId="{F66D3215-C4AD-468B-8FE4-D95A8A03D160}" sibTransId="{AB638D00-0896-45D5-B1F2-7AC21B783F7C}"/>
    <dgm:cxn modelId="{8001D442-0DF4-4378-816F-12DC790A3148}" srcId="{115310C2-1A5E-4E4D-9F7D-B23CD086AAA2}" destId="{F06DF3F7-ACB4-43AC-AD32-30AFDCEEF4A7}" srcOrd="0" destOrd="0" parTransId="{E3F667A7-AE77-44A9-A444-27CD30D0B705}" sibTransId="{F9400746-9C69-4A8E-BAF3-330CCFC34C44}"/>
    <dgm:cxn modelId="{35B49FD7-6C2B-4EA5-8EEE-A72313DB4A4C}" type="presParOf" srcId="{85015E43-E7CB-4286-ABE9-D5921C0052EE}" destId="{6DC00603-41FF-498D-B8B9-99D27B84FBAC}" srcOrd="0" destOrd="0" presId="urn:microsoft.com/office/officeart/2005/8/layout/orgChart1"/>
    <dgm:cxn modelId="{402AA616-6177-499B-83BF-D084F7CAB22B}" type="presParOf" srcId="{6DC00603-41FF-498D-B8B9-99D27B84FBAC}" destId="{2F72A313-6C90-435C-A909-3AB6E80FA5EB}" srcOrd="0" destOrd="0" presId="urn:microsoft.com/office/officeart/2005/8/layout/orgChart1"/>
    <dgm:cxn modelId="{03DFF483-26D9-4802-985F-F17304674157}" type="presParOf" srcId="{2F72A313-6C90-435C-A909-3AB6E80FA5EB}" destId="{F9984062-DF1D-470D-93F7-09120544553F}" srcOrd="0" destOrd="0" presId="urn:microsoft.com/office/officeart/2005/8/layout/orgChart1"/>
    <dgm:cxn modelId="{D333832F-4577-4F50-BEA1-21695D18270F}" type="presParOf" srcId="{2F72A313-6C90-435C-A909-3AB6E80FA5EB}" destId="{FA508FF8-5554-4E29-AE00-69FEF504120D}" srcOrd="1" destOrd="0" presId="urn:microsoft.com/office/officeart/2005/8/layout/orgChart1"/>
    <dgm:cxn modelId="{D6C312A5-6B69-44BE-AB01-D992F42CF61D}" type="presParOf" srcId="{6DC00603-41FF-498D-B8B9-99D27B84FBAC}" destId="{449C89DD-ED8D-4B42-9293-C693DDC5C452}" srcOrd="1" destOrd="0" presId="urn:microsoft.com/office/officeart/2005/8/layout/orgChart1"/>
    <dgm:cxn modelId="{5CEC606B-6860-495E-AD11-32CC3CB5E898}" type="presParOf" srcId="{449C89DD-ED8D-4B42-9293-C693DDC5C452}" destId="{7F55FB31-2C06-4ADB-B520-DACBC51A6C11}" srcOrd="0" destOrd="0" presId="urn:microsoft.com/office/officeart/2005/8/layout/orgChart1"/>
    <dgm:cxn modelId="{DDCA7570-049F-41E3-BA1A-6145F87A80CE}" type="presParOf" srcId="{449C89DD-ED8D-4B42-9293-C693DDC5C452}" destId="{29305717-B850-4DFC-B8BE-9E59CB9DCF76}" srcOrd="1" destOrd="0" presId="urn:microsoft.com/office/officeart/2005/8/layout/orgChart1"/>
    <dgm:cxn modelId="{13B96F86-EE9B-4778-A2BF-2EFC763A12A9}" type="presParOf" srcId="{29305717-B850-4DFC-B8BE-9E59CB9DCF76}" destId="{38FBB047-F491-43F4-8640-B90723B4D4E8}" srcOrd="0" destOrd="0" presId="urn:microsoft.com/office/officeart/2005/8/layout/orgChart1"/>
    <dgm:cxn modelId="{59DEF808-C158-46A4-8DA1-B25909757C00}" type="presParOf" srcId="{38FBB047-F491-43F4-8640-B90723B4D4E8}" destId="{60A30197-8E29-4EE9-A865-B18FB2A132FE}" srcOrd="0" destOrd="0" presId="urn:microsoft.com/office/officeart/2005/8/layout/orgChart1"/>
    <dgm:cxn modelId="{3659B0B3-94B5-4E83-8FC4-3B37F50E4C1A}" type="presParOf" srcId="{38FBB047-F491-43F4-8640-B90723B4D4E8}" destId="{F013CE5D-E9CA-4772-A839-B29AAB533779}" srcOrd="1" destOrd="0" presId="urn:microsoft.com/office/officeart/2005/8/layout/orgChart1"/>
    <dgm:cxn modelId="{4C3ED456-91C6-492C-AF23-6EB1D4004ED4}" type="presParOf" srcId="{29305717-B850-4DFC-B8BE-9E59CB9DCF76}" destId="{769FA5D6-6E63-40D3-B287-D63514388C32}" srcOrd="1" destOrd="0" presId="urn:microsoft.com/office/officeart/2005/8/layout/orgChart1"/>
    <dgm:cxn modelId="{5C5F1A71-2500-429C-B725-FD6B9F0381CE}" type="presParOf" srcId="{29305717-B850-4DFC-B8BE-9E59CB9DCF76}" destId="{E65F9F74-840D-4AC1-9A04-43BEC56A77CF}" srcOrd="2" destOrd="0" presId="urn:microsoft.com/office/officeart/2005/8/layout/orgChart1"/>
    <dgm:cxn modelId="{5795FCF9-865C-4B3B-8BF1-BCA0D9B6B5C4}" type="presParOf" srcId="{449C89DD-ED8D-4B42-9293-C693DDC5C452}" destId="{94EF5A99-4283-4967-9D0E-32A17082B99C}" srcOrd="2" destOrd="0" presId="urn:microsoft.com/office/officeart/2005/8/layout/orgChart1"/>
    <dgm:cxn modelId="{4A73BB99-0883-4A8B-9D1C-DC2113E4F03A}" type="presParOf" srcId="{449C89DD-ED8D-4B42-9293-C693DDC5C452}" destId="{624D9D93-58F6-4D99-BE57-4735668740C1}" srcOrd="3" destOrd="0" presId="urn:microsoft.com/office/officeart/2005/8/layout/orgChart1"/>
    <dgm:cxn modelId="{E323114D-A9DA-4003-A1D3-88DCD974F4C7}" type="presParOf" srcId="{624D9D93-58F6-4D99-BE57-4735668740C1}" destId="{7BACA1DA-197A-40B2-A362-95FBAE9ED4CB}" srcOrd="0" destOrd="0" presId="urn:microsoft.com/office/officeart/2005/8/layout/orgChart1"/>
    <dgm:cxn modelId="{DDEFAEFD-D87E-4421-850F-3565B2FECC5A}" type="presParOf" srcId="{7BACA1DA-197A-40B2-A362-95FBAE9ED4CB}" destId="{70B287A1-6912-44F2-8CC7-B1503963DF63}" srcOrd="0" destOrd="0" presId="urn:microsoft.com/office/officeart/2005/8/layout/orgChart1"/>
    <dgm:cxn modelId="{4CD5057F-AFDE-465D-A2FE-92398F9D61C3}" type="presParOf" srcId="{7BACA1DA-197A-40B2-A362-95FBAE9ED4CB}" destId="{CC736DCE-292C-4AA6-897B-3E008E1A891D}" srcOrd="1" destOrd="0" presId="urn:microsoft.com/office/officeart/2005/8/layout/orgChart1"/>
    <dgm:cxn modelId="{2DF2AA9E-BC93-409F-BC97-5DDE91592FB3}" type="presParOf" srcId="{624D9D93-58F6-4D99-BE57-4735668740C1}" destId="{75457ADF-FC39-41F0-8357-D88E16269445}" srcOrd="1" destOrd="0" presId="urn:microsoft.com/office/officeart/2005/8/layout/orgChart1"/>
    <dgm:cxn modelId="{C6E06314-0BF0-42E0-8D7B-68D57993A6DD}" type="presParOf" srcId="{624D9D93-58F6-4D99-BE57-4735668740C1}" destId="{D96D7431-C779-4B51-8D8A-F4F679A40F61}" srcOrd="2" destOrd="0" presId="urn:microsoft.com/office/officeart/2005/8/layout/orgChart1"/>
    <dgm:cxn modelId="{9A6A1611-A941-4DC9-85AF-AE91D94BAD3D}" type="presParOf" srcId="{449C89DD-ED8D-4B42-9293-C693DDC5C452}" destId="{2821B355-65BB-4258-8E6C-2FDA04826D11}" srcOrd="4" destOrd="0" presId="urn:microsoft.com/office/officeart/2005/8/layout/orgChart1"/>
    <dgm:cxn modelId="{8DF1E3DB-1E84-49D0-A361-0A5EDB4C22D1}" type="presParOf" srcId="{449C89DD-ED8D-4B42-9293-C693DDC5C452}" destId="{2BF59E08-E56B-4BDE-A8D1-6E0ABA4DBBDC}" srcOrd="5" destOrd="0" presId="urn:microsoft.com/office/officeart/2005/8/layout/orgChart1"/>
    <dgm:cxn modelId="{FE68AC38-0210-4CE1-8ACF-F9943AB136F4}" type="presParOf" srcId="{2BF59E08-E56B-4BDE-A8D1-6E0ABA4DBBDC}" destId="{BD808F70-01C2-4879-A878-56A3C939AEBD}" srcOrd="0" destOrd="0" presId="urn:microsoft.com/office/officeart/2005/8/layout/orgChart1"/>
    <dgm:cxn modelId="{69602837-F831-4448-94A8-6399DC8172BD}" type="presParOf" srcId="{BD808F70-01C2-4879-A878-56A3C939AEBD}" destId="{DD999D58-78AC-420A-8B22-D42F6AA69582}" srcOrd="0" destOrd="0" presId="urn:microsoft.com/office/officeart/2005/8/layout/orgChart1"/>
    <dgm:cxn modelId="{1CB4DA3B-4FCF-490F-8278-7C30EF8ED3BA}" type="presParOf" srcId="{BD808F70-01C2-4879-A878-56A3C939AEBD}" destId="{1F580B96-11D3-4DC5-A31B-825702049A53}" srcOrd="1" destOrd="0" presId="urn:microsoft.com/office/officeart/2005/8/layout/orgChart1"/>
    <dgm:cxn modelId="{77B26438-F4AB-4903-A5C8-3FF748907AC6}" type="presParOf" srcId="{2BF59E08-E56B-4BDE-A8D1-6E0ABA4DBBDC}" destId="{6AC2B947-FD0E-4F06-B602-6886A29E24DA}" srcOrd="1" destOrd="0" presId="urn:microsoft.com/office/officeart/2005/8/layout/orgChart1"/>
    <dgm:cxn modelId="{8875FE02-F18F-45FD-BFAF-AEE95A128911}" type="presParOf" srcId="{2BF59E08-E56B-4BDE-A8D1-6E0ABA4DBBDC}" destId="{2C30C05E-7BF8-4113-A4D4-C6B6F58F0BC7}" srcOrd="2" destOrd="0" presId="urn:microsoft.com/office/officeart/2005/8/layout/orgChart1"/>
    <dgm:cxn modelId="{284BAAFE-19E2-46C3-A7DD-F21291A49BFD}" type="presParOf" srcId="{449C89DD-ED8D-4B42-9293-C693DDC5C452}" destId="{802145ED-10BC-4040-A99E-59B570770D07}" srcOrd="6" destOrd="0" presId="urn:microsoft.com/office/officeart/2005/8/layout/orgChart1"/>
    <dgm:cxn modelId="{AC3D61A3-FC24-40A9-9FEB-402833B77949}" type="presParOf" srcId="{449C89DD-ED8D-4B42-9293-C693DDC5C452}" destId="{D50C44D3-C422-4204-A359-7770A98FB3E2}" srcOrd="7" destOrd="0" presId="urn:microsoft.com/office/officeart/2005/8/layout/orgChart1"/>
    <dgm:cxn modelId="{68D7B62B-0577-4326-9D44-376DF1CB4D93}" type="presParOf" srcId="{D50C44D3-C422-4204-A359-7770A98FB3E2}" destId="{EC7C20C0-01A2-4D1B-ACA1-632BCF4F6438}" srcOrd="0" destOrd="0" presId="urn:microsoft.com/office/officeart/2005/8/layout/orgChart1"/>
    <dgm:cxn modelId="{0B4D9E23-1070-4810-8128-4C7016D1AC6F}" type="presParOf" srcId="{EC7C20C0-01A2-4D1B-ACA1-632BCF4F6438}" destId="{A83A03DC-BEE2-4487-A164-1DC1ED9CDCCF}" srcOrd="0" destOrd="0" presId="urn:microsoft.com/office/officeart/2005/8/layout/orgChart1"/>
    <dgm:cxn modelId="{7807C033-B706-49D4-9D1F-3D3D77DB2559}" type="presParOf" srcId="{EC7C20C0-01A2-4D1B-ACA1-632BCF4F6438}" destId="{1480C342-0D50-4EC5-BCFE-AE15EAF4F133}" srcOrd="1" destOrd="0" presId="urn:microsoft.com/office/officeart/2005/8/layout/orgChart1"/>
    <dgm:cxn modelId="{64B115A3-F676-4298-8342-688EA9A0415C}" type="presParOf" srcId="{D50C44D3-C422-4204-A359-7770A98FB3E2}" destId="{1BEAECBC-0258-4E00-BD70-84DFD990EDE5}" srcOrd="1" destOrd="0" presId="urn:microsoft.com/office/officeart/2005/8/layout/orgChart1"/>
    <dgm:cxn modelId="{3E1AE747-100B-4ECF-A0D1-F46BF71D489D}" type="presParOf" srcId="{D50C44D3-C422-4204-A359-7770A98FB3E2}" destId="{9CA0A003-74CF-4FB8-8B3B-6299E0CB9FAF}" srcOrd="2" destOrd="0" presId="urn:microsoft.com/office/officeart/2005/8/layout/orgChart1"/>
    <dgm:cxn modelId="{4C14DBBA-B2CA-43A3-9214-2CB2F732CF51}" type="presParOf" srcId="{6DC00603-41FF-498D-B8B9-99D27B84FBAC}" destId="{C9C373F8-AFF3-46D9-AEE2-37C748F36895}"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2145ED-10BC-4040-A99E-59B570770D07}">
      <dsp:nvSpPr>
        <dsp:cNvPr id="0" name=""/>
        <dsp:cNvSpPr/>
      </dsp:nvSpPr>
      <dsp:spPr>
        <a:xfrm>
          <a:off x="3924300" y="2085173"/>
          <a:ext cx="3073535" cy="355615"/>
        </a:xfrm>
        <a:custGeom>
          <a:avLst/>
          <a:gdLst/>
          <a:ahLst/>
          <a:cxnLst/>
          <a:rect l="0" t="0" r="0" b="0"/>
          <a:pathLst>
            <a:path>
              <a:moveTo>
                <a:pt x="0" y="0"/>
              </a:moveTo>
              <a:lnTo>
                <a:pt x="0" y="177807"/>
              </a:lnTo>
              <a:lnTo>
                <a:pt x="3073535" y="177807"/>
              </a:lnTo>
              <a:lnTo>
                <a:pt x="3073535" y="3556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821B355-65BB-4258-8E6C-2FDA04826D11}">
      <dsp:nvSpPr>
        <dsp:cNvPr id="0" name=""/>
        <dsp:cNvSpPr/>
      </dsp:nvSpPr>
      <dsp:spPr>
        <a:xfrm>
          <a:off x="3924300" y="2085173"/>
          <a:ext cx="1024511" cy="355615"/>
        </a:xfrm>
        <a:custGeom>
          <a:avLst/>
          <a:gdLst/>
          <a:ahLst/>
          <a:cxnLst/>
          <a:rect l="0" t="0" r="0" b="0"/>
          <a:pathLst>
            <a:path>
              <a:moveTo>
                <a:pt x="0" y="0"/>
              </a:moveTo>
              <a:lnTo>
                <a:pt x="0" y="177807"/>
              </a:lnTo>
              <a:lnTo>
                <a:pt x="1024511" y="177807"/>
              </a:lnTo>
              <a:lnTo>
                <a:pt x="1024511" y="3556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EF5A99-4283-4967-9D0E-32A17082B99C}">
      <dsp:nvSpPr>
        <dsp:cNvPr id="0" name=""/>
        <dsp:cNvSpPr/>
      </dsp:nvSpPr>
      <dsp:spPr>
        <a:xfrm>
          <a:off x="2899788" y="2085173"/>
          <a:ext cx="1024511" cy="355615"/>
        </a:xfrm>
        <a:custGeom>
          <a:avLst/>
          <a:gdLst/>
          <a:ahLst/>
          <a:cxnLst/>
          <a:rect l="0" t="0" r="0" b="0"/>
          <a:pathLst>
            <a:path>
              <a:moveTo>
                <a:pt x="1024511" y="0"/>
              </a:moveTo>
              <a:lnTo>
                <a:pt x="1024511" y="177807"/>
              </a:lnTo>
              <a:lnTo>
                <a:pt x="0" y="177807"/>
              </a:lnTo>
              <a:lnTo>
                <a:pt x="0" y="3556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55FB31-2C06-4ADB-B520-DACBC51A6C11}">
      <dsp:nvSpPr>
        <dsp:cNvPr id="0" name=""/>
        <dsp:cNvSpPr/>
      </dsp:nvSpPr>
      <dsp:spPr>
        <a:xfrm>
          <a:off x="850764" y="2085173"/>
          <a:ext cx="3073535" cy="355615"/>
        </a:xfrm>
        <a:custGeom>
          <a:avLst/>
          <a:gdLst/>
          <a:ahLst/>
          <a:cxnLst/>
          <a:rect l="0" t="0" r="0" b="0"/>
          <a:pathLst>
            <a:path>
              <a:moveTo>
                <a:pt x="3073535" y="0"/>
              </a:moveTo>
              <a:lnTo>
                <a:pt x="3073535" y="177807"/>
              </a:lnTo>
              <a:lnTo>
                <a:pt x="0" y="177807"/>
              </a:lnTo>
              <a:lnTo>
                <a:pt x="0" y="3556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984062-DF1D-470D-93F7-09120544553F}">
      <dsp:nvSpPr>
        <dsp:cNvPr id="0" name=""/>
        <dsp:cNvSpPr/>
      </dsp:nvSpPr>
      <dsp:spPr>
        <a:xfrm>
          <a:off x="3077595" y="1238469"/>
          <a:ext cx="1693408" cy="84670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kern="1200" cap="none" normalizeH="0" baseline="0" dirty="0" smtClean="0">
              <a:ln>
                <a:noFill/>
              </a:ln>
              <a:solidFill>
                <a:schemeClr val="bg1"/>
              </a:solidFill>
              <a:effectLst/>
              <a:latin typeface="Arial" charset="0"/>
            </a:rPr>
            <a:t>PM(NOC)</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kern="1200" cap="none" normalizeH="0" baseline="0" dirty="0" smtClean="0">
              <a:ln>
                <a:noFill/>
              </a:ln>
              <a:solidFill>
                <a:schemeClr val="bg1"/>
              </a:solidFill>
              <a:effectLst/>
              <a:latin typeface="Arial" charset="0"/>
            </a:rPr>
            <a:t>Regulations</a:t>
          </a:r>
        </a:p>
      </dsp:txBody>
      <dsp:txXfrm>
        <a:off x="3077595" y="1238469"/>
        <a:ext cx="1693408" cy="846704"/>
      </dsp:txXfrm>
    </dsp:sp>
    <dsp:sp modelId="{60A30197-8E29-4EE9-A865-B18FB2A132FE}">
      <dsp:nvSpPr>
        <dsp:cNvPr id="0" name=""/>
        <dsp:cNvSpPr/>
      </dsp:nvSpPr>
      <dsp:spPr>
        <a:xfrm>
          <a:off x="4059" y="2440789"/>
          <a:ext cx="1693408" cy="84670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kern="1200" cap="none" normalizeH="0" baseline="0" dirty="0" smtClean="0">
              <a:ln>
                <a:noFill/>
              </a:ln>
              <a:solidFill>
                <a:schemeClr val="bg1"/>
              </a:solidFill>
              <a:effectLst/>
              <a:latin typeface="Arial" charset="0"/>
            </a:rPr>
            <a:t>Patent Listing</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kern="1200" cap="none" normalizeH="0" baseline="0" dirty="0" smtClean="0">
              <a:ln>
                <a:noFill/>
              </a:ln>
              <a:solidFill>
                <a:schemeClr val="bg1"/>
              </a:solidFill>
              <a:effectLst/>
              <a:latin typeface="Arial" charset="0"/>
            </a:rPr>
            <a:t>ss. 3-4</a:t>
          </a:r>
        </a:p>
      </dsp:txBody>
      <dsp:txXfrm>
        <a:off x="4059" y="2440789"/>
        <a:ext cx="1693408" cy="846704"/>
      </dsp:txXfrm>
    </dsp:sp>
    <dsp:sp modelId="{70B287A1-6912-44F2-8CC7-B1503963DF63}">
      <dsp:nvSpPr>
        <dsp:cNvPr id="0" name=""/>
        <dsp:cNvSpPr/>
      </dsp:nvSpPr>
      <dsp:spPr>
        <a:xfrm>
          <a:off x="2053083" y="2440789"/>
          <a:ext cx="1693408" cy="84670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kern="1200" cap="none" normalizeH="0" baseline="0" dirty="0" smtClean="0">
              <a:ln>
                <a:noFill/>
              </a:ln>
              <a:solidFill>
                <a:schemeClr val="bg1"/>
              </a:solidFill>
              <a:effectLst/>
              <a:latin typeface="Arial" charset="0"/>
            </a:rPr>
            <a:t>Generic</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kern="1200" cap="none" normalizeH="0" baseline="0" dirty="0" smtClean="0">
              <a:ln>
                <a:noFill/>
              </a:ln>
              <a:solidFill>
                <a:schemeClr val="bg1"/>
              </a:solidFill>
              <a:effectLst/>
              <a:latin typeface="Arial" charset="0"/>
            </a:rPr>
            <a:t>Notice of Allegation</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kern="1200" cap="none" normalizeH="0" baseline="0" dirty="0" smtClean="0">
              <a:ln>
                <a:noFill/>
              </a:ln>
              <a:solidFill>
                <a:schemeClr val="bg1"/>
              </a:solidFill>
              <a:effectLst/>
              <a:latin typeface="Arial" charset="0"/>
            </a:rPr>
            <a:t>s. 5</a:t>
          </a:r>
        </a:p>
      </dsp:txBody>
      <dsp:txXfrm>
        <a:off x="2053083" y="2440789"/>
        <a:ext cx="1693408" cy="846704"/>
      </dsp:txXfrm>
    </dsp:sp>
    <dsp:sp modelId="{DD999D58-78AC-420A-8B22-D42F6AA69582}">
      <dsp:nvSpPr>
        <dsp:cNvPr id="0" name=""/>
        <dsp:cNvSpPr/>
      </dsp:nvSpPr>
      <dsp:spPr>
        <a:xfrm>
          <a:off x="4102107" y="2440789"/>
          <a:ext cx="1693408" cy="84670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kern="1200" cap="none" normalizeH="0" baseline="0" dirty="0" smtClean="0">
              <a:ln>
                <a:noFill/>
              </a:ln>
              <a:solidFill>
                <a:schemeClr val="bg1"/>
              </a:solidFill>
              <a:effectLst/>
              <a:latin typeface="Arial" charset="0"/>
            </a:rPr>
            <a:t>Proceedings for a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kern="1200" cap="none" normalizeH="0" baseline="0" dirty="0" smtClean="0">
              <a:ln>
                <a:noFill/>
              </a:ln>
              <a:solidFill>
                <a:schemeClr val="bg1"/>
              </a:solidFill>
              <a:effectLst/>
              <a:latin typeface="Arial" charset="0"/>
            </a:rPr>
            <a:t>Prohibition Order</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kern="1200" cap="none" normalizeH="0" baseline="0" dirty="0" smtClean="0">
              <a:ln>
                <a:noFill/>
              </a:ln>
              <a:solidFill>
                <a:schemeClr val="bg1"/>
              </a:solidFill>
              <a:effectLst/>
              <a:latin typeface="Arial" charset="0"/>
            </a:rPr>
            <a:t>s. 6</a:t>
          </a:r>
        </a:p>
      </dsp:txBody>
      <dsp:txXfrm>
        <a:off x="4102107" y="2440789"/>
        <a:ext cx="1693408" cy="846704"/>
      </dsp:txXfrm>
    </dsp:sp>
    <dsp:sp modelId="{A83A03DC-BEE2-4487-A164-1DC1ED9CDCCF}">
      <dsp:nvSpPr>
        <dsp:cNvPr id="0" name=""/>
        <dsp:cNvSpPr/>
      </dsp:nvSpPr>
      <dsp:spPr>
        <a:xfrm>
          <a:off x="6151131" y="2440789"/>
          <a:ext cx="1693408" cy="84670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kern="1200" cap="none" normalizeH="0" baseline="0" dirty="0" smtClean="0">
              <a:ln>
                <a:noFill/>
              </a:ln>
              <a:solidFill>
                <a:schemeClr val="bg1"/>
              </a:solidFill>
              <a:effectLst/>
              <a:latin typeface="Arial" charset="0"/>
            </a:rPr>
            <a:t>Damages</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kern="1200" cap="none" normalizeH="0" baseline="0" dirty="0" smtClean="0">
              <a:ln>
                <a:noFill/>
              </a:ln>
              <a:solidFill>
                <a:schemeClr val="bg1"/>
              </a:solidFill>
              <a:effectLst/>
              <a:latin typeface="Arial" charset="0"/>
            </a:rPr>
            <a:t>s. 8</a:t>
          </a:r>
        </a:p>
      </dsp:txBody>
      <dsp:txXfrm>
        <a:off x="6151131" y="2440789"/>
        <a:ext cx="1693408" cy="84670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CA"/>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88270199-C1D8-4DA3-9A96-DB3FDCF4DB37}" type="datetimeFigureOut">
              <a:rPr lang="en-CA"/>
              <a:pPr>
                <a:defRPr/>
              </a:pPr>
              <a:t>17/04/2014</a:t>
            </a:fld>
            <a:endParaRPr lang="en-CA"/>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CA"/>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02438E7-575A-4B89-9281-9DA65F771275}" type="slidenum">
              <a:rPr lang="en-CA"/>
              <a:pPr>
                <a:defRPr/>
              </a:pPr>
              <a:t>‹#›</a:t>
            </a:fld>
            <a:endParaRPr lang="en-CA"/>
          </a:p>
        </p:txBody>
      </p:sp>
    </p:spTree>
    <p:extLst>
      <p:ext uri="{BB962C8B-B14F-4D97-AF65-F5344CB8AC3E}">
        <p14:creationId xmlns:p14="http://schemas.microsoft.com/office/powerpoint/2010/main" val="24950182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7435BF6-E63A-4A94-81E4-3CE9BE48CB32}" type="datetimeFigureOut">
              <a:rPr lang="en-CA"/>
              <a:pPr>
                <a:defRPr/>
              </a:pPr>
              <a:t>17/04/2014</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CA"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n-CA" noProof="0" smtClean="0"/>
              <a:t>Click to edit Master text styles</a:t>
            </a:r>
          </a:p>
          <a:p>
            <a:pPr lvl="1"/>
            <a:r>
              <a:rPr lang="en-CA" noProof="0" smtClean="0"/>
              <a:t>Second level</a:t>
            </a:r>
          </a:p>
          <a:p>
            <a:pPr lvl="2"/>
            <a:r>
              <a:rPr lang="en-CA" noProof="0" smtClean="0"/>
              <a:t>Third level</a:t>
            </a:r>
          </a:p>
          <a:p>
            <a:pPr lvl="3"/>
            <a:r>
              <a:rPr lang="en-CA" noProof="0" smtClean="0"/>
              <a:t>Fourth level</a:t>
            </a:r>
          </a:p>
          <a:p>
            <a:pPr lvl="4"/>
            <a:r>
              <a:rPr lang="en-CA"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4B4B4DAA-A8DB-4E1A-B11D-5199358964C1}" type="slidenum">
              <a:rPr lang="en-CA"/>
              <a:pPr>
                <a:defRPr/>
              </a:pPr>
              <a:t>‹#›</a:t>
            </a:fld>
            <a:endParaRPr lang="en-CA"/>
          </a:p>
        </p:txBody>
      </p:sp>
    </p:spTree>
    <p:extLst>
      <p:ext uri="{BB962C8B-B14F-4D97-AF65-F5344CB8AC3E}">
        <p14:creationId xmlns:p14="http://schemas.microsoft.com/office/powerpoint/2010/main" val="13599274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448A9B4A-B4CE-4336-B04E-6FED58441269}"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DB9E6783-AE15-498D-9E22-BDD3B3502C7B}" type="slidenum">
              <a:rPr lang="fr-CH"/>
              <a:pPr/>
              <a:t>2</a:t>
            </a:fld>
            <a:endParaRPr lang="fr-CH"/>
          </a:p>
        </p:txBody>
      </p:sp>
      <p:sp>
        <p:nvSpPr>
          <p:cNvPr id="589826" name="Rectangle 2"/>
          <p:cNvSpPr>
            <a:spLocks noGrp="1" noRot="1" noChangeAspect="1" noChangeArrowheads="1" noTextEdit="1"/>
          </p:cNvSpPr>
          <p:nvPr>
            <p:ph type="sldImg"/>
          </p:nvPr>
        </p:nvSpPr>
        <p:spPr>
          <a:ln/>
        </p:spPr>
      </p:sp>
      <p:sp>
        <p:nvSpPr>
          <p:cNvPr id="589827" name="Rectangle 3" descr="logoddsmnoir"/>
          <p:cNvSpPr>
            <a:spLocks noGrp="1" noChangeArrowheads="1"/>
          </p:cNvSpPr>
          <p:nvPr>
            <p:ph type="body" idx="1"/>
          </p:nvPr>
        </p:nvSpPr>
        <p:spPr/>
        <p:txBody>
          <a:bodyPr/>
          <a:lstStyle/>
          <a:p>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23A1E929-656F-4B21-9006-51D8DFC95B69}"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75A2EBFD-0ABE-472D-8648-58E2EE5FC422}" type="slidenum">
              <a:rPr lang="fr-CH"/>
              <a:pPr/>
              <a:t>3</a:t>
            </a:fld>
            <a:endParaRPr lang="fr-CH"/>
          </a:p>
        </p:txBody>
      </p:sp>
      <p:sp>
        <p:nvSpPr>
          <p:cNvPr id="590850" name="Rectangle 2"/>
          <p:cNvSpPr>
            <a:spLocks noGrp="1" noRot="1" noChangeAspect="1" noChangeArrowheads="1" noTextEdit="1"/>
          </p:cNvSpPr>
          <p:nvPr>
            <p:ph type="sldImg"/>
          </p:nvPr>
        </p:nvSpPr>
        <p:spPr>
          <a:ln/>
        </p:spPr>
      </p:sp>
      <p:sp>
        <p:nvSpPr>
          <p:cNvPr id="590851" name="Rectangle 3" descr="logoddsmnoir"/>
          <p:cNvSpPr>
            <a:spLocks noGrp="1" noChangeArrowheads="1"/>
          </p:cNvSpPr>
          <p:nvPr>
            <p:ph type="body" idx="1"/>
          </p:nvPr>
        </p:nvSpPr>
        <p:spPr/>
        <p:txBody>
          <a:bodyPr/>
          <a:lstStyle/>
          <a:p>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8A322758-844A-4612-A3CD-B5D3DB3653DA}"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00F11019-E3BD-4CA4-8319-F0345E9A7AB2}" type="slidenum">
              <a:rPr lang="fr-CH"/>
              <a:pPr/>
              <a:t>5</a:t>
            </a:fld>
            <a:endParaRPr lang="fr-CH"/>
          </a:p>
        </p:txBody>
      </p:sp>
      <p:sp>
        <p:nvSpPr>
          <p:cNvPr id="591874" name="Rectangle 2"/>
          <p:cNvSpPr>
            <a:spLocks noGrp="1" noRot="1" noChangeAspect="1" noChangeArrowheads="1" noTextEdit="1"/>
          </p:cNvSpPr>
          <p:nvPr>
            <p:ph type="sldImg"/>
          </p:nvPr>
        </p:nvSpPr>
        <p:spPr>
          <a:ln/>
        </p:spPr>
      </p:sp>
      <p:sp>
        <p:nvSpPr>
          <p:cNvPr id="591875" name="Rectangle 3" descr="logoddsmnoir"/>
          <p:cNvSpPr>
            <a:spLocks noGrp="1" noChangeArrowheads="1"/>
          </p:cNvSpPr>
          <p:nvPr>
            <p:ph type="body" idx="1"/>
          </p:nvPr>
        </p:nvSpPr>
        <p:spPr/>
        <p:txBody>
          <a:bodyPr/>
          <a:lstStyle/>
          <a:p>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33954EDA-56AB-42C0-9169-0C154AAA2256}"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3FA4B591-2957-4768-AEE0-43F22F39F11E}" type="slidenum">
              <a:rPr lang="fr-CH"/>
              <a:pPr/>
              <a:t>6</a:t>
            </a:fld>
            <a:endParaRPr lang="fr-CH"/>
          </a:p>
        </p:txBody>
      </p:sp>
      <p:sp>
        <p:nvSpPr>
          <p:cNvPr id="592898" name="Rectangle 2"/>
          <p:cNvSpPr>
            <a:spLocks noGrp="1" noRot="1" noChangeAspect="1" noChangeArrowheads="1" noTextEdit="1"/>
          </p:cNvSpPr>
          <p:nvPr>
            <p:ph type="sldImg"/>
          </p:nvPr>
        </p:nvSpPr>
        <p:spPr>
          <a:ln/>
        </p:spPr>
      </p:sp>
      <p:sp>
        <p:nvSpPr>
          <p:cNvPr id="592899" name="Rectangle 3" descr="logoddsmnoir"/>
          <p:cNvSpPr>
            <a:spLocks noGrp="1" noChangeArrowheads="1"/>
          </p:cNvSpPr>
          <p:nvPr>
            <p:ph type="body" idx="1"/>
          </p:nvPr>
        </p:nvSpPr>
        <p:spPr/>
        <p:txBody>
          <a:bodyPr/>
          <a:lstStyle/>
          <a:p>
            <a:r>
              <a:rPr lang="en-CA"/>
              <a:t>The compulsory licensing regime created a very favourable environment for generic manufacturers and led to the growth of a strong generic drug industry in Canada.</a:t>
            </a:r>
          </a:p>
          <a:p>
            <a:endParaRPr lang="en-CA"/>
          </a:p>
          <a:p>
            <a:r>
              <a:rPr lang="en-CA"/>
              <a:t>It also had a significant impact on the research and development undertaking by innovative drug companies in Canada, and resulted in the closure of a number of high profile research centres.</a:t>
            </a:r>
          </a:p>
          <a:p>
            <a:endParaRPr lang="en-CA"/>
          </a:p>
          <a:p>
            <a:r>
              <a:rPr lang="en-CA"/>
              <a:t>As a result, the government began re-vamping the patent system in order to encourage multinational drug companies in R&amp;D in Canada while also maintaining control over patented drug prices.</a:t>
            </a:r>
          </a:p>
          <a:p>
            <a:endParaRPr lang="en-CA"/>
          </a:p>
          <a:p>
            <a:r>
              <a:rPr lang="en-CA"/>
              <a:t>In addition, during this time, Canada ratified the NAFTA, and later the TRIPS Agreement, both of which included provisions setting minimum standards of protection for intellectual property.  Canada’s regime at the time was generally viewed as being inconsistent with these obligations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24ABE25D-CC01-4AE0-9C2B-2C7C223AD0B5}"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A23E34F8-88D5-47F2-ADD1-E8385A6409E8}" type="slidenum">
              <a:rPr lang="fr-CH"/>
              <a:pPr/>
              <a:t>7</a:t>
            </a:fld>
            <a:endParaRPr lang="fr-CH"/>
          </a:p>
        </p:txBody>
      </p:sp>
      <p:sp>
        <p:nvSpPr>
          <p:cNvPr id="593922" name="Rectangle 2"/>
          <p:cNvSpPr>
            <a:spLocks noGrp="1" noRot="1" noChangeAspect="1" noChangeArrowheads="1" noTextEdit="1"/>
          </p:cNvSpPr>
          <p:nvPr>
            <p:ph type="sldImg"/>
          </p:nvPr>
        </p:nvSpPr>
        <p:spPr>
          <a:ln/>
        </p:spPr>
      </p:sp>
      <p:sp>
        <p:nvSpPr>
          <p:cNvPr id="593923" name="Rectangle 3" descr="logoddsmnoir"/>
          <p:cNvSpPr>
            <a:spLocks noGrp="1" noChangeArrowheads="1"/>
          </p:cNvSpPr>
          <p:nvPr>
            <p:ph type="body" idx="1"/>
          </p:nvPr>
        </p:nvSpPr>
        <p:spPr/>
        <p:txBody>
          <a:bodyPr/>
          <a:lstStyle/>
          <a:p>
            <a:pPr marL="228600" indent="-228600"/>
            <a:r>
              <a:rPr lang="en-CA"/>
              <a:t>Consequently, in 1993, the government abolished compulsory licenses and the government adopted other methods to try and strike a balance between encouraging innovation and providing access to lower cost medicines.</a:t>
            </a:r>
          </a:p>
          <a:p>
            <a:pPr marL="228600" indent="-228600"/>
            <a:endParaRPr lang="en-CA"/>
          </a:p>
          <a:p>
            <a:pPr marL="228600" indent="-228600"/>
            <a:r>
              <a:rPr lang="en-CA"/>
              <a:t>To achieve this balance, two exceptions to patent infringement were added to the Patent Act, both of which were designed to enable a generic manufacturer to market its generic product as soon as possible after patent expiry of the equivalent innovative product:</a:t>
            </a:r>
          </a:p>
          <a:p>
            <a:pPr marL="228600" indent="-228600"/>
            <a:endParaRPr lang="en-CA"/>
          </a:p>
          <a:p>
            <a:pPr marL="228600" indent="-228600">
              <a:buFontTx/>
              <a:buAutoNum type="arabicParenR"/>
            </a:pPr>
            <a:r>
              <a:rPr lang="en-CA"/>
              <a:t>Stockpiling – allowed manufacturers of generic medicines to stockpile their products for 6 months before a patent expired so that they would be ready to hit the market upon patent expiry.  This was challenged by the international community and ultimately held to be inconsistent with Canada’s international trade obligations; and</a:t>
            </a:r>
          </a:p>
          <a:p>
            <a:pPr marL="228600" indent="-228600">
              <a:buFontTx/>
              <a:buAutoNum type="arabicParenR"/>
            </a:pPr>
            <a:r>
              <a:rPr lang="en-CA"/>
              <a:t>Early working, which still exists which allows generic manufacturers to apply to Health Canada for approval of their product before patent expiry.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5AA1A87C-F4D9-4EF6-8239-83E0F095B77B}"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4B2E537F-84D5-4C1F-A9BD-E5E0E534A2F7}" type="slidenum">
              <a:rPr lang="fr-CH"/>
              <a:pPr/>
              <a:t>9</a:t>
            </a:fld>
            <a:endParaRPr lang="fr-CH"/>
          </a:p>
        </p:txBody>
      </p:sp>
      <p:sp>
        <p:nvSpPr>
          <p:cNvPr id="594946" name="Rectangle 2"/>
          <p:cNvSpPr>
            <a:spLocks noGrp="1" noRot="1" noChangeAspect="1" noChangeArrowheads="1" noTextEdit="1"/>
          </p:cNvSpPr>
          <p:nvPr>
            <p:ph type="sldImg"/>
          </p:nvPr>
        </p:nvSpPr>
        <p:spPr>
          <a:ln/>
        </p:spPr>
      </p:sp>
      <p:sp>
        <p:nvSpPr>
          <p:cNvPr id="594947" name="Rectangle 3" descr="logoddsmnoir"/>
          <p:cNvSpPr>
            <a:spLocks noGrp="1" noChangeArrowheads="1"/>
          </p:cNvSpPr>
          <p:nvPr>
            <p:ph type="body" idx="1"/>
          </p:nvPr>
        </p:nvSpPr>
        <p:spPr/>
        <p:txBody>
          <a:bodyPr/>
          <a:lstStyle/>
          <a:p>
            <a:r>
              <a:rPr lang="en-CA"/>
              <a:t>Ultimately, the stockpiling and early working provisions allowed generic manufacturers to do things that would otherwise be patent infringement.</a:t>
            </a:r>
          </a:p>
          <a:p>
            <a:endParaRPr lang="en-CA"/>
          </a:p>
          <a:p>
            <a:r>
              <a:rPr lang="en-CA"/>
              <a:t>As a result, the government introduced the PM(NOC) Regulations to prevent abuse of these exceptions by generics who may seek to sell their products during the term of the innovator’s patent.</a:t>
            </a:r>
          </a:p>
          <a:p>
            <a:endParaRPr lang="en-CA"/>
          </a:p>
          <a:p>
            <a:r>
              <a:rPr lang="en-CA"/>
              <a:t>They do this by requiring a generic manufacturer to address an innovator’s patent before Health Canada may issue regulatory approval for a generic version of a patented medicine.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9862F720-2C89-4F21-848E-5558C7052C6F}"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D3761200-C898-4845-B8AE-917CF8C1763B}" type="slidenum">
              <a:rPr lang="fr-CH"/>
              <a:pPr/>
              <a:t>10</a:t>
            </a:fld>
            <a:endParaRPr lang="fr-CH"/>
          </a:p>
        </p:txBody>
      </p:sp>
      <p:sp>
        <p:nvSpPr>
          <p:cNvPr id="595970" name="Rectangle 2"/>
          <p:cNvSpPr>
            <a:spLocks noGrp="1" noRot="1" noChangeAspect="1" noChangeArrowheads="1" noTextEdit="1"/>
          </p:cNvSpPr>
          <p:nvPr>
            <p:ph type="sldImg"/>
          </p:nvPr>
        </p:nvSpPr>
        <p:spPr>
          <a:ln/>
        </p:spPr>
      </p:sp>
      <p:sp>
        <p:nvSpPr>
          <p:cNvPr id="595971" name="Rectangle 3" descr="logoddsmnoir"/>
          <p:cNvSpPr>
            <a:spLocks noGrp="1" noChangeArrowheads="1"/>
          </p:cNvSpPr>
          <p:nvPr>
            <p:ph type="body" idx="1"/>
          </p:nvPr>
        </p:nvSpPr>
        <p:spPr/>
        <p:txBody>
          <a:bodyPr/>
          <a:lstStyle/>
          <a:p>
            <a:r>
              <a:rPr lang="en-CA"/>
              <a:t>The PM(NOC) Regulations resulted in an explosion of pharmaceutical patent litigation and were the subject of much judicial interpretation.  </a:t>
            </a:r>
          </a:p>
          <a:p>
            <a:endParaRPr lang="en-CA"/>
          </a:p>
          <a:p>
            <a:r>
              <a:rPr lang="en-CA"/>
              <a:t>Literal interpretation of the Regulations enabled both generic and innovative manufactures to abuse the system jeopardizing its effectiveness.</a:t>
            </a:r>
          </a:p>
          <a:p>
            <a:endParaRPr lang="en-CA"/>
          </a:p>
          <a:p>
            <a:r>
              <a:rPr lang="en-CA"/>
              <a:t>Led the government to introduce major amendments to the regime in 2006 to clarify the operation of the regulation.  In addition, the government introduced an 8-year period of data protection for innovative drugs whereby generic manufacturers are prohibited from obtaining access of the confidential data submitted by the innovator to Health Canada for regulatory approval.</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80284E15-6567-49B7-96B5-BD0FB5E03942}"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F053FF15-201D-4121-802B-D789D3C4C3D2}" type="slidenum">
              <a:rPr lang="fr-CH"/>
              <a:pPr/>
              <a:t>11</a:t>
            </a:fld>
            <a:endParaRPr lang="fr-CH"/>
          </a:p>
        </p:txBody>
      </p:sp>
      <p:sp>
        <p:nvSpPr>
          <p:cNvPr id="596994" name="Rectangle 2"/>
          <p:cNvSpPr>
            <a:spLocks noGrp="1" noRot="1" noChangeAspect="1" noChangeArrowheads="1" noTextEdit="1"/>
          </p:cNvSpPr>
          <p:nvPr>
            <p:ph type="sldImg"/>
          </p:nvPr>
        </p:nvSpPr>
        <p:spPr>
          <a:ln/>
        </p:spPr>
      </p:sp>
      <p:sp>
        <p:nvSpPr>
          <p:cNvPr id="596995" name="Rectangle 3" descr="logoddsmnoir"/>
          <p:cNvSpPr>
            <a:spLocks noGrp="1" noChangeArrowheads="1"/>
          </p:cNvSpPr>
          <p:nvPr>
            <p:ph type="body" idx="1"/>
          </p:nvPr>
        </p:nvSpPr>
        <p:spPr/>
        <p:txBody>
          <a:bodyPr/>
          <a:lstStyle/>
          <a:p>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A1E81DE0-EEB4-4768-ACD7-4F3B314C7315}"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A02DD019-D411-4D1D-A56F-4505273DC19E}" type="slidenum">
              <a:rPr lang="fr-CH"/>
              <a:pPr/>
              <a:t>12</a:t>
            </a:fld>
            <a:endParaRPr lang="fr-CH"/>
          </a:p>
        </p:txBody>
      </p:sp>
      <p:sp>
        <p:nvSpPr>
          <p:cNvPr id="598018" name="Rectangle 2"/>
          <p:cNvSpPr>
            <a:spLocks noGrp="1" noRot="1" noChangeAspect="1" noChangeArrowheads="1" noTextEdit="1"/>
          </p:cNvSpPr>
          <p:nvPr>
            <p:ph type="sldImg"/>
          </p:nvPr>
        </p:nvSpPr>
        <p:spPr>
          <a:ln/>
        </p:spPr>
      </p:sp>
      <p:sp>
        <p:nvSpPr>
          <p:cNvPr id="598019" name="Rectangle 3" descr="logoddsmnoir"/>
          <p:cNvSpPr>
            <a:spLocks noGrp="1" noChangeArrowheads="1"/>
          </p:cNvSpPr>
          <p:nvPr>
            <p:ph type="body" idx="1"/>
          </p:nvPr>
        </p:nvSpPr>
        <p:spPr/>
        <p:txBody>
          <a:bodyPr/>
          <a:lstStyle/>
          <a:p>
            <a:r>
              <a:rPr lang="en-CA"/>
              <a:t>To gain Health Canada authorization for a new drug, a manufacturer, typically an innovator, submits a New Drug Submission (“NDS”) setting out all data (obtained through rigorous clinical testing) establishing the safety and efficacy of the drug.  </a:t>
            </a:r>
          </a:p>
          <a:p>
            <a:endParaRPr lang="en-CA"/>
          </a:p>
          <a:p>
            <a:r>
              <a:rPr lang="en-CA"/>
              <a:t>Such submissions typically require pre-clinical, clinical, chemistry and manufacturing data.  </a:t>
            </a:r>
          </a:p>
          <a:p>
            <a:endParaRPr lang="en-CA"/>
          </a:p>
          <a:p>
            <a:r>
              <a:rPr lang="en-CA"/>
              <a:t>Health Canada then reviews the submitted information and evaluates the drug’s safety, efficacy and quality to determine whether it is suitable to be marketed in Canada.  At the completion of a review, if Health Canada has approved the new drug, it issues a Notice of Compliance (“NOC”), which permits the drug to be marketed in Canada.</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0F1A5549-746A-40C7-9BFA-01EE20EF1F63}"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FFCA3305-A023-4CAE-A368-8CDAFB6DE303}" type="slidenum">
              <a:rPr lang="fr-CH"/>
              <a:pPr/>
              <a:t>13</a:t>
            </a:fld>
            <a:endParaRPr lang="fr-CH"/>
          </a:p>
        </p:txBody>
      </p:sp>
      <p:sp>
        <p:nvSpPr>
          <p:cNvPr id="599042" name="Rectangle 2"/>
          <p:cNvSpPr>
            <a:spLocks noGrp="1" noRot="1" noChangeAspect="1" noChangeArrowheads="1" noTextEdit="1"/>
          </p:cNvSpPr>
          <p:nvPr>
            <p:ph type="sldImg"/>
          </p:nvPr>
        </p:nvSpPr>
        <p:spPr>
          <a:ln/>
        </p:spPr>
      </p:sp>
      <p:sp>
        <p:nvSpPr>
          <p:cNvPr id="599043" name="Rectangle 3" descr="logoddsmnoir"/>
          <p:cNvSpPr>
            <a:spLocks noGrp="1" noChangeArrowheads="1"/>
          </p:cNvSpPr>
          <p:nvPr>
            <p:ph type="body" idx="1"/>
          </p:nvPr>
        </p:nvSpPr>
        <p:spPr/>
        <p:txBody>
          <a:bodyPr/>
          <a:lstStyle/>
          <a:p>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DC0D20EB-3D17-4B22-8103-3255BD0DBDE4}"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7D13B69D-D6AC-4C69-B180-62228D41E53D}" type="slidenum">
              <a:rPr lang="fr-CH"/>
              <a:pPr/>
              <a:t>14</a:t>
            </a:fld>
            <a:endParaRPr lang="fr-CH"/>
          </a:p>
        </p:txBody>
      </p:sp>
      <p:sp>
        <p:nvSpPr>
          <p:cNvPr id="600066" name="Rectangle 2"/>
          <p:cNvSpPr>
            <a:spLocks noGrp="1" noRot="1" noChangeAspect="1" noChangeArrowheads="1" noTextEdit="1"/>
          </p:cNvSpPr>
          <p:nvPr>
            <p:ph type="sldImg"/>
          </p:nvPr>
        </p:nvSpPr>
        <p:spPr>
          <a:ln/>
        </p:spPr>
      </p:sp>
      <p:sp>
        <p:nvSpPr>
          <p:cNvPr id="600067" name="Rectangle 3" descr="logoddsmnoir"/>
          <p:cNvSpPr>
            <a:spLocks noGrp="1" noChangeArrowheads="1"/>
          </p:cNvSpPr>
          <p:nvPr>
            <p:ph type="body" idx="1"/>
          </p:nvPr>
        </p:nvSpPr>
        <p:spPr/>
        <p:txBody>
          <a:bodyPr/>
          <a:lstStyle/>
          <a:p>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7BABF4B8-A66E-4A08-B00D-2F0E5B182186}"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ECF362D8-E7C5-4E6D-8683-D110A4B5CDB1}" type="slidenum">
              <a:rPr lang="fr-CH"/>
              <a:pPr/>
              <a:t>15</a:t>
            </a:fld>
            <a:endParaRPr lang="fr-CH"/>
          </a:p>
        </p:txBody>
      </p:sp>
      <p:sp>
        <p:nvSpPr>
          <p:cNvPr id="601090" name="Rectangle 2"/>
          <p:cNvSpPr>
            <a:spLocks noGrp="1" noRot="1" noChangeAspect="1" noChangeArrowheads="1" noTextEdit="1"/>
          </p:cNvSpPr>
          <p:nvPr>
            <p:ph type="sldImg"/>
          </p:nvPr>
        </p:nvSpPr>
        <p:spPr>
          <a:ln/>
        </p:spPr>
      </p:sp>
      <p:sp>
        <p:nvSpPr>
          <p:cNvPr id="601091" name="Rectangle 3" descr="logoddsmnoir"/>
          <p:cNvSpPr>
            <a:spLocks noGrp="1" noChangeArrowheads="1"/>
          </p:cNvSpPr>
          <p:nvPr>
            <p:ph type="body" idx="1"/>
          </p:nvPr>
        </p:nvSpPr>
        <p:spPr/>
        <p:txBody>
          <a:bodyPr/>
          <a:lstStyle/>
          <a:p>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9DB38351-361B-4DD8-A630-523CC8E2509E}"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E73B4979-91D2-4F93-A9C3-E7042AC39970}" type="slidenum">
              <a:rPr lang="fr-CH"/>
              <a:pPr/>
              <a:t>16</a:t>
            </a:fld>
            <a:endParaRPr lang="fr-CH"/>
          </a:p>
        </p:txBody>
      </p:sp>
      <p:sp>
        <p:nvSpPr>
          <p:cNvPr id="603138" name="Rectangle 2"/>
          <p:cNvSpPr>
            <a:spLocks noGrp="1" noRot="1" noChangeAspect="1" noChangeArrowheads="1" noTextEdit="1"/>
          </p:cNvSpPr>
          <p:nvPr>
            <p:ph type="sldImg"/>
          </p:nvPr>
        </p:nvSpPr>
        <p:spPr>
          <a:ln/>
        </p:spPr>
      </p:sp>
      <p:sp>
        <p:nvSpPr>
          <p:cNvPr id="603139" name="Rectangle 3" descr="logoddsmnoir"/>
          <p:cNvSpPr>
            <a:spLocks noGrp="1" noChangeArrowheads="1"/>
          </p:cNvSpPr>
          <p:nvPr>
            <p:ph type="body" idx="1"/>
          </p:nvPr>
        </p:nvSpPr>
        <p:spPr/>
        <p:txBody>
          <a:bodyPr/>
          <a:lstStyle/>
          <a:p>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E2D8B93F-F6F3-4207-93AF-1A2E0FF55C47}"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575F9723-3850-44F0-A97C-93F32B854BBB}" type="slidenum">
              <a:rPr lang="fr-CH"/>
              <a:pPr/>
              <a:t>17</a:t>
            </a:fld>
            <a:endParaRPr lang="fr-CH"/>
          </a:p>
        </p:txBody>
      </p:sp>
      <p:sp>
        <p:nvSpPr>
          <p:cNvPr id="604162" name="Rectangle 2"/>
          <p:cNvSpPr>
            <a:spLocks noGrp="1" noRot="1" noChangeAspect="1" noChangeArrowheads="1" noTextEdit="1"/>
          </p:cNvSpPr>
          <p:nvPr>
            <p:ph type="sldImg"/>
          </p:nvPr>
        </p:nvSpPr>
        <p:spPr>
          <a:ln/>
        </p:spPr>
      </p:sp>
      <p:sp>
        <p:nvSpPr>
          <p:cNvPr id="604163" name="Rectangle 3" descr="logoddsmnoir"/>
          <p:cNvSpPr>
            <a:spLocks noGrp="1" noChangeArrowheads="1"/>
          </p:cNvSpPr>
          <p:nvPr>
            <p:ph type="body" idx="1"/>
          </p:nvPr>
        </p:nvSpPr>
        <p:spPr/>
        <p:txBody>
          <a:bodyPr/>
          <a:lstStyle/>
          <a:p>
            <a:endParaRPr lang="en-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6D8561A9-5CC6-4035-83B2-A7915F4FA9CB}"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7EC82531-6164-45AE-A712-CF143149AFDB}" type="slidenum">
              <a:rPr lang="fr-CH"/>
              <a:pPr/>
              <a:t>19</a:t>
            </a:fld>
            <a:endParaRPr lang="fr-CH"/>
          </a:p>
        </p:txBody>
      </p:sp>
      <p:sp>
        <p:nvSpPr>
          <p:cNvPr id="605186" name="Rectangle 2"/>
          <p:cNvSpPr>
            <a:spLocks noGrp="1" noRot="1" noChangeAspect="1" noChangeArrowheads="1" noTextEdit="1"/>
          </p:cNvSpPr>
          <p:nvPr>
            <p:ph type="sldImg"/>
          </p:nvPr>
        </p:nvSpPr>
        <p:spPr>
          <a:ln/>
        </p:spPr>
      </p:sp>
      <p:sp>
        <p:nvSpPr>
          <p:cNvPr id="605187" name="Rectangle 3" descr="logoddsmnoir"/>
          <p:cNvSpPr>
            <a:spLocks noGrp="1" noChangeArrowheads="1"/>
          </p:cNvSpPr>
          <p:nvPr>
            <p:ph type="body" idx="1"/>
          </p:nvPr>
        </p:nvSpPr>
        <p:spPr/>
        <p:txBody>
          <a:bodyPr/>
          <a:lstStyle/>
          <a:p>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135E9041-0DCD-4CE1-81A1-1282CE4BC9D6}"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D93F02F6-EED8-4D4E-A191-F5CF3F4A37CF}" type="slidenum">
              <a:rPr lang="fr-CH"/>
              <a:pPr/>
              <a:t>20</a:t>
            </a:fld>
            <a:endParaRPr lang="fr-CH"/>
          </a:p>
        </p:txBody>
      </p:sp>
      <p:sp>
        <p:nvSpPr>
          <p:cNvPr id="606210" name="Rectangle 2"/>
          <p:cNvSpPr>
            <a:spLocks noGrp="1" noRot="1" noChangeAspect="1" noChangeArrowheads="1" noTextEdit="1"/>
          </p:cNvSpPr>
          <p:nvPr>
            <p:ph type="sldImg"/>
          </p:nvPr>
        </p:nvSpPr>
        <p:spPr>
          <a:ln/>
        </p:spPr>
      </p:sp>
      <p:sp>
        <p:nvSpPr>
          <p:cNvPr id="606211" name="Rectangle 3" descr="logoddsmnoir"/>
          <p:cNvSpPr>
            <a:spLocks noGrp="1" noChangeArrowheads="1"/>
          </p:cNvSpPr>
          <p:nvPr>
            <p:ph type="body" idx="1"/>
          </p:nvPr>
        </p:nvSpPr>
        <p:spPr/>
        <p:txBody>
          <a:bodyPr/>
          <a:lstStyle/>
          <a:p>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13315041-4D8E-4A2C-953D-BB1D0FBAD0EF}"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95067D34-2318-47EC-BEDC-AD7AE8F5A8F1}" type="slidenum">
              <a:rPr lang="fr-CH"/>
              <a:pPr/>
              <a:t>21</a:t>
            </a:fld>
            <a:endParaRPr lang="fr-CH"/>
          </a:p>
        </p:txBody>
      </p:sp>
      <p:sp>
        <p:nvSpPr>
          <p:cNvPr id="607234" name="Rectangle 2"/>
          <p:cNvSpPr>
            <a:spLocks noGrp="1" noRot="1" noChangeAspect="1" noChangeArrowheads="1" noTextEdit="1"/>
          </p:cNvSpPr>
          <p:nvPr>
            <p:ph type="sldImg"/>
          </p:nvPr>
        </p:nvSpPr>
        <p:spPr>
          <a:ln/>
        </p:spPr>
      </p:sp>
      <p:sp>
        <p:nvSpPr>
          <p:cNvPr id="607235" name="Rectangle 3" descr="logoddsmnoir"/>
          <p:cNvSpPr>
            <a:spLocks noGrp="1" noChangeArrowheads="1"/>
          </p:cNvSpPr>
          <p:nvPr>
            <p:ph type="body" idx="1"/>
          </p:nvPr>
        </p:nvSpPr>
        <p:spPr/>
        <p:txBody>
          <a:bodyPr/>
          <a:lstStyle/>
          <a:p>
            <a:endParaRPr lang="en-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C37B95EE-0131-490B-90B8-59BC09AE99A4}"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67C3EDAC-F276-44DC-AC30-1D9F6EA8EA3D}" type="slidenum">
              <a:rPr lang="fr-CH"/>
              <a:pPr/>
              <a:t>22</a:t>
            </a:fld>
            <a:endParaRPr lang="fr-CH"/>
          </a:p>
        </p:txBody>
      </p:sp>
      <p:sp>
        <p:nvSpPr>
          <p:cNvPr id="608258" name="Rectangle 2"/>
          <p:cNvSpPr>
            <a:spLocks noGrp="1" noRot="1" noChangeAspect="1" noChangeArrowheads="1" noTextEdit="1"/>
          </p:cNvSpPr>
          <p:nvPr>
            <p:ph type="sldImg"/>
          </p:nvPr>
        </p:nvSpPr>
        <p:spPr>
          <a:ln/>
        </p:spPr>
      </p:sp>
      <p:sp>
        <p:nvSpPr>
          <p:cNvPr id="608259" name="Rectangle 3" descr="logoddsmnoir"/>
          <p:cNvSpPr>
            <a:spLocks noGrp="1" noChangeArrowheads="1"/>
          </p:cNvSpPr>
          <p:nvPr>
            <p:ph type="body" idx="1"/>
          </p:nvPr>
        </p:nvSpPr>
        <p:spPr/>
        <p:txBody>
          <a:bodyPr/>
          <a:lstStyle/>
          <a:p>
            <a:r>
              <a:rPr lang="en-US"/>
              <a:t>The </a:t>
            </a:r>
            <a:r>
              <a:rPr lang="en-US" i="1"/>
              <a:t>PM(NOC) Regulations</a:t>
            </a:r>
            <a:r>
              <a:rPr lang="en-US"/>
              <a:t> create the linkage, in part, by requiring the Minister of Health to maintain a register of patents pertaining to medicines for which NOCs have been issued (the “Patent Register”). </a:t>
            </a:r>
          </a:p>
          <a:p>
            <a:r>
              <a:rPr lang="en-US"/>
              <a:t>The patentee or licensee who has filed a NDS or SNDS may file with the Minister a list of all the relevant patents pertaining to the submission or supplement, and these patents may then be entered on the Patent Register. </a:t>
            </a:r>
          </a:p>
          <a:p>
            <a:endParaRPr lang="en-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7C86FCF5-BC85-49C3-BB0C-5FCA88B9FFAA}"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776CD551-C047-40EB-AFA8-748463E08BAC}" type="slidenum">
              <a:rPr lang="fr-CH"/>
              <a:pPr/>
              <a:t>23</a:t>
            </a:fld>
            <a:endParaRPr lang="fr-CH"/>
          </a:p>
        </p:txBody>
      </p:sp>
      <p:sp>
        <p:nvSpPr>
          <p:cNvPr id="609282" name="Rectangle 2"/>
          <p:cNvSpPr>
            <a:spLocks noGrp="1" noRot="1" noChangeAspect="1" noChangeArrowheads="1" noTextEdit="1"/>
          </p:cNvSpPr>
          <p:nvPr>
            <p:ph type="sldImg"/>
          </p:nvPr>
        </p:nvSpPr>
        <p:spPr>
          <a:ln/>
        </p:spPr>
      </p:sp>
      <p:sp>
        <p:nvSpPr>
          <p:cNvPr id="609283" name="Rectangle 3" descr="logoddsmnoir"/>
          <p:cNvSpPr>
            <a:spLocks noGrp="1" noChangeArrowheads="1"/>
          </p:cNvSpPr>
          <p:nvPr>
            <p:ph type="body" idx="1"/>
          </p:nvPr>
        </p:nvSpPr>
        <p:spPr/>
        <p:txBody>
          <a:bodyPr/>
          <a:lstStyle/>
          <a:p>
            <a:r>
              <a:rPr lang="en-US"/>
              <a:t>The practice of listing patents on the Patent Register has been the subject of some controversy and questions have been raised regarding the appropriate timing, subject matter and relevance requirements for listed patents.</a:t>
            </a:r>
            <a:r>
              <a:rPr lang="en-CA"/>
              <a:t> </a:t>
            </a:r>
          </a:p>
          <a:p>
            <a:endParaRPr lang="en-CA"/>
          </a:p>
          <a:p>
            <a:r>
              <a:rPr lang="en-CA"/>
              <a:t>The 2006 amendments sought to clarify what patents are eligible for listing on the Patent Register.</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2C62492A-CD3E-445A-A9E6-56FB20C10D02}"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2529F50F-639F-40E2-8BD2-9C23C43E2AC1}" type="slidenum">
              <a:rPr lang="fr-CH"/>
              <a:pPr/>
              <a:t>24</a:t>
            </a:fld>
            <a:endParaRPr lang="fr-CH"/>
          </a:p>
        </p:txBody>
      </p:sp>
      <p:sp>
        <p:nvSpPr>
          <p:cNvPr id="610306" name="Rectangle 2"/>
          <p:cNvSpPr>
            <a:spLocks noGrp="1" noRot="1" noChangeAspect="1" noChangeArrowheads="1" noTextEdit="1"/>
          </p:cNvSpPr>
          <p:nvPr>
            <p:ph type="sldImg"/>
          </p:nvPr>
        </p:nvSpPr>
        <p:spPr>
          <a:ln/>
        </p:spPr>
      </p:sp>
      <p:sp>
        <p:nvSpPr>
          <p:cNvPr id="610307" name="Rectangle 3" descr="logoddsmnoir"/>
          <p:cNvSpPr>
            <a:spLocks noGrp="1" noChangeArrowheads="1"/>
          </p:cNvSpPr>
          <p:nvPr>
            <p:ph type="body" idx="1"/>
          </p:nvPr>
        </p:nvSpPr>
        <p:spPr/>
        <p:txBody>
          <a:bodyPr/>
          <a:lstStyle/>
          <a:p>
            <a:endParaRPr lang="en-C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99A59F26-059C-41B2-BFEB-39A1BCCFC0DD}"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54A0090B-7D86-4AEE-9E6E-65C8B2837B6A}" type="slidenum">
              <a:rPr lang="fr-CH"/>
              <a:pPr/>
              <a:t>25</a:t>
            </a:fld>
            <a:endParaRPr lang="fr-CH"/>
          </a:p>
        </p:txBody>
      </p:sp>
      <p:sp>
        <p:nvSpPr>
          <p:cNvPr id="611330" name="Rectangle 2"/>
          <p:cNvSpPr>
            <a:spLocks noGrp="1" noRot="1" noChangeAspect="1" noChangeArrowheads="1" noTextEdit="1"/>
          </p:cNvSpPr>
          <p:nvPr>
            <p:ph type="sldImg"/>
          </p:nvPr>
        </p:nvSpPr>
        <p:spPr>
          <a:ln/>
        </p:spPr>
      </p:sp>
      <p:sp>
        <p:nvSpPr>
          <p:cNvPr id="611331" name="Rectangle 3" descr="logoddsmnoir"/>
          <p:cNvSpPr>
            <a:spLocks noGrp="1" noChangeArrowheads="1"/>
          </p:cNvSpPr>
          <p:nvPr>
            <p:ph type="body" idx="1"/>
          </p:nvPr>
        </p:nvSpPr>
        <p:spPr/>
        <p:txBody>
          <a:bodyPr/>
          <a:lstStyle/>
          <a:p>
            <a:endParaRPr lang="en-C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9F37C876-575F-455A-9356-BCB68559ED81}"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0445BF74-2D93-462D-9805-D9F7E0C7374A}" type="slidenum">
              <a:rPr lang="fr-CH"/>
              <a:pPr/>
              <a:t>26</a:t>
            </a:fld>
            <a:endParaRPr lang="fr-CH"/>
          </a:p>
        </p:txBody>
      </p:sp>
      <p:sp>
        <p:nvSpPr>
          <p:cNvPr id="612354" name="Rectangle 2"/>
          <p:cNvSpPr>
            <a:spLocks noGrp="1" noRot="1" noChangeAspect="1" noChangeArrowheads="1" noTextEdit="1"/>
          </p:cNvSpPr>
          <p:nvPr>
            <p:ph type="sldImg"/>
          </p:nvPr>
        </p:nvSpPr>
        <p:spPr>
          <a:ln/>
        </p:spPr>
      </p:sp>
      <p:sp>
        <p:nvSpPr>
          <p:cNvPr id="612355" name="Rectangle 3" descr="logoddsmnoir"/>
          <p:cNvSpPr>
            <a:spLocks noGrp="1" noChangeArrowheads="1"/>
          </p:cNvSpPr>
          <p:nvPr>
            <p:ph type="body" idx="1"/>
          </p:nvPr>
        </p:nvSpPr>
        <p:spPr/>
        <p:txBody>
          <a:bodyPr/>
          <a:lstStyle/>
          <a:p>
            <a:endParaRPr lang="en-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F2DCC03F-E9D9-4B2C-9353-5E5A36AA210F}"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EED3242C-8FD7-4D0A-A544-7709084C798F}" type="slidenum">
              <a:rPr lang="fr-CH"/>
              <a:pPr/>
              <a:t>27</a:t>
            </a:fld>
            <a:endParaRPr lang="fr-CH"/>
          </a:p>
        </p:txBody>
      </p:sp>
      <p:sp>
        <p:nvSpPr>
          <p:cNvPr id="613378" name="Rectangle 2"/>
          <p:cNvSpPr>
            <a:spLocks noGrp="1" noRot="1" noChangeAspect="1" noChangeArrowheads="1" noTextEdit="1"/>
          </p:cNvSpPr>
          <p:nvPr>
            <p:ph type="sldImg"/>
          </p:nvPr>
        </p:nvSpPr>
        <p:spPr>
          <a:ln/>
        </p:spPr>
      </p:sp>
      <p:sp>
        <p:nvSpPr>
          <p:cNvPr id="613379" name="Rectangle 3" descr="logoddsmnoir"/>
          <p:cNvSpPr>
            <a:spLocks noGrp="1" noChangeArrowheads="1"/>
          </p:cNvSpPr>
          <p:nvPr>
            <p:ph type="body" idx="1"/>
          </p:nvPr>
        </p:nvSpPr>
        <p:spPr/>
        <p:txBody>
          <a:bodyPr/>
          <a:lstStyle/>
          <a:p>
            <a:endParaRPr lang="en-C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5B44D25D-EC27-4A35-9783-06508171864A}"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C0FE551F-42DE-4E0F-9772-78493BD7B155}" type="slidenum">
              <a:rPr lang="fr-CH"/>
              <a:pPr/>
              <a:t>28</a:t>
            </a:fld>
            <a:endParaRPr lang="fr-CH"/>
          </a:p>
        </p:txBody>
      </p:sp>
      <p:sp>
        <p:nvSpPr>
          <p:cNvPr id="614402" name="Rectangle 2"/>
          <p:cNvSpPr>
            <a:spLocks noGrp="1" noRot="1" noChangeAspect="1" noChangeArrowheads="1" noTextEdit="1"/>
          </p:cNvSpPr>
          <p:nvPr>
            <p:ph type="sldImg"/>
          </p:nvPr>
        </p:nvSpPr>
        <p:spPr>
          <a:ln/>
        </p:spPr>
      </p:sp>
      <p:sp>
        <p:nvSpPr>
          <p:cNvPr id="614403" name="Rectangle 3" descr="logoddsmnoir"/>
          <p:cNvSpPr>
            <a:spLocks noGrp="1" noChangeArrowheads="1"/>
          </p:cNvSpPr>
          <p:nvPr>
            <p:ph type="body" idx="1"/>
          </p:nvPr>
        </p:nvSpPr>
        <p:spPr/>
        <p:txBody>
          <a:bodyPr/>
          <a:lstStyle/>
          <a:p>
            <a:endParaRPr lang="en-C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FC8C74DA-3B6A-4B53-999F-EAF6A4F92B25}"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3438A473-2214-4782-BA39-DB5D7D52C9A6}" type="slidenum">
              <a:rPr lang="fr-CH"/>
              <a:pPr/>
              <a:t>29</a:t>
            </a:fld>
            <a:endParaRPr lang="fr-CH"/>
          </a:p>
        </p:txBody>
      </p:sp>
      <p:sp>
        <p:nvSpPr>
          <p:cNvPr id="615426" name="Rectangle 2"/>
          <p:cNvSpPr>
            <a:spLocks noGrp="1" noRot="1" noChangeAspect="1" noChangeArrowheads="1" noTextEdit="1"/>
          </p:cNvSpPr>
          <p:nvPr>
            <p:ph type="sldImg"/>
          </p:nvPr>
        </p:nvSpPr>
        <p:spPr>
          <a:ln/>
        </p:spPr>
      </p:sp>
      <p:sp>
        <p:nvSpPr>
          <p:cNvPr id="615427" name="Rectangle 3" descr="logoddsmnoir"/>
          <p:cNvSpPr>
            <a:spLocks noGrp="1" noChangeArrowheads="1"/>
          </p:cNvSpPr>
          <p:nvPr>
            <p:ph type="body" idx="1"/>
          </p:nvPr>
        </p:nvSpPr>
        <p:spPr/>
        <p:txBody>
          <a:bodyPr/>
          <a:lstStyle/>
          <a:p>
            <a:r>
              <a:rPr lang="en-CA"/>
              <a:t>To be eligible for listing on the Patent Register, a patent must be RELEVANT to the drug which is the subject of the NDS or SNDS against which the patent is to be listed.</a:t>
            </a:r>
          </a:p>
          <a:p>
            <a:endParaRPr lang="en-CA"/>
          </a:p>
          <a:p>
            <a:r>
              <a:rPr lang="en-CA"/>
              <a:t>This means that, in order for a patent to be listed in relation to an NDS, the patent must actually contain a claim for the approved new medicinal ingredient, formulation, dosage form or use of the medicinal ingredient.</a:t>
            </a:r>
          </a:p>
          <a:p>
            <a:endParaRPr lang="en-CA"/>
          </a:p>
          <a:p>
            <a:r>
              <a:rPr lang="en-CA"/>
              <a:t>Likewise, in order for a patent to be listable in relation to an SNDS, the purpose of the SNDS must correspond to at least one claim in the patent.</a:t>
            </a:r>
          </a:p>
          <a:p>
            <a:endParaRPr lang="en-CA"/>
          </a:p>
          <a:p>
            <a:r>
              <a:rPr lang="en-CA"/>
              <a:t>These relevance requirements were enacted as part of the 2006 amendments in response</a:t>
            </a:r>
            <a:r>
              <a:rPr lang="en-CA" sz="1300"/>
              <a:t> to innovators who had attempted to list patents with SNDSs filed in respect of trivial or mundane changes</a:t>
            </a:r>
          </a:p>
          <a:p>
            <a:endParaRPr lang="en-C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E258E857-DB35-455C-BADC-F82624BE256C}"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5F1F6070-F2AA-4C1E-9055-0D8A4FE3CEC3}" type="slidenum">
              <a:rPr lang="fr-CH"/>
              <a:pPr/>
              <a:t>30</a:t>
            </a:fld>
            <a:endParaRPr lang="fr-CH"/>
          </a:p>
        </p:txBody>
      </p:sp>
      <p:sp>
        <p:nvSpPr>
          <p:cNvPr id="616450" name="Rectangle 2"/>
          <p:cNvSpPr>
            <a:spLocks noGrp="1" noRot="1" noChangeAspect="1" noChangeArrowheads="1" noTextEdit="1"/>
          </p:cNvSpPr>
          <p:nvPr>
            <p:ph type="sldImg"/>
          </p:nvPr>
        </p:nvSpPr>
        <p:spPr>
          <a:ln/>
        </p:spPr>
      </p:sp>
      <p:sp>
        <p:nvSpPr>
          <p:cNvPr id="616451" name="Rectangle 3" descr="logoddsmnoir"/>
          <p:cNvSpPr>
            <a:spLocks noGrp="1" noChangeArrowheads="1"/>
          </p:cNvSpPr>
          <p:nvPr>
            <p:ph type="body" idx="1"/>
          </p:nvPr>
        </p:nvSpPr>
        <p:spPr/>
        <p:txBody>
          <a:bodyPr/>
          <a:lstStyle/>
          <a:p>
            <a:endParaRPr lang="en-C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D968357A-6EEA-458E-A1E4-8F6F7989C41F}"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97E6FC65-63B9-40A6-AF6C-B5755CE5BD96}" type="slidenum">
              <a:rPr lang="fr-CH"/>
              <a:pPr/>
              <a:t>31</a:t>
            </a:fld>
            <a:endParaRPr lang="fr-CH"/>
          </a:p>
        </p:txBody>
      </p:sp>
      <p:sp>
        <p:nvSpPr>
          <p:cNvPr id="617474" name="Rectangle 2"/>
          <p:cNvSpPr>
            <a:spLocks noGrp="1" noRot="1" noChangeAspect="1" noChangeArrowheads="1" noTextEdit="1"/>
          </p:cNvSpPr>
          <p:nvPr>
            <p:ph type="sldImg"/>
          </p:nvPr>
        </p:nvSpPr>
        <p:spPr>
          <a:ln/>
        </p:spPr>
      </p:sp>
      <p:sp>
        <p:nvSpPr>
          <p:cNvPr id="617475" name="Rectangle 3" descr="logoddsmnoir"/>
          <p:cNvSpPr>
            <a:spLocks noGrp="1" noChangeArrowheads="1"/>
          </p:cNvSpPr>
          <p:nvPr>
            <p:ph type="body" idx="1"/>
          </p:nvPr>
        </p:nvSpPr>
        <p:spPr/>
        <p:txBody>
          <a:bodyPr/>
          <a:lstStyle/>
          <a:p>
            <a:pPr marL="247650" indent="-247650"/>
            <a:r>
              <a:rPr lang="en-US"/>
              <a:t>A generic drug company which compares its product directly or indirectly with a patented, innovative drug in order to establish the former's safety and efficacy and to secure marketing approval from Health Canada must make one of two choices: </a:t>
            </a:r>
          </a:p>
          <a:p>
            <a:pPr marL="247650" indent="-247650"/>
            <a:endParaRPr lang="en-US"/>
          </a:p>
          <a:p>
            <a:pPr marL="247650" indent="-247650">
              <a:buFontTx/>
              <a:buAutoNum type="romanLcParenBoth"/>
            </a:pPr>
            <a:r>
              <a:rPr lang="en-US"/>
              <a:t>agree to await patent expiry before obtaining its NOC; or </a:t>
            </a:r>
          </a:p>
          <a:p>
            <a:pPr marL="247650" indent="-247650"/>
            <a:endParaRPr lang="en-US"/>
          </a:p>
          <a:p>
            <a:pPr marL="247650" indent="-247650">
              <a:buFontTx/>
              <a:buAutoNum type="romanLcParenBoth"/>
            </a:pPr>
            <a:r>
              <a:rPr lang="en-US"/>
              <a:t>make an allegation (called a “Notice of Allegation” or “NOA”) to attempt to justify its immediate market entry, on the basis that the person who filed the patent list is not the patentee or a person acting under consent of the patentee, or that the patent has either expired, is not valid, or is not infringed. </a:t>
            </a:r>
            <a:endParaRPr lang="en-CA"/>
          </a:p>
          <a:p>
            <a:pPr marL="247650" indent="-247650"/>
            <a:endParaRPr lang="en-C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43B17CDE-C2B8-4AFC-BB98-85DDE67F720F}"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67D324C8-B4DA-427C-BC57-5236B2FB0E32}" type="slidenum">
              <a:rPr lang="fr-CH"/>
              <a:pPr/>
              <a:t>32</a:t>
            </a:fld>
            <a:endParaRPr lang="fr-CH"/>
          </a:p>
        </p:txBody>
      </p:sp>
      <p:sp>
        <p:nvSpPr>
          <p:cNvPr id="618498" name="Rectangle 2"/>
          <p:cNvSpPr>
            <a:spLocks noGrp="1" noRot="1" noChangeAspect="1" noChangeArrowheads="1" noTextEdit="1"/>
          </p:cNvSpPr>
          <p:nvPr>
            <p:ph type="sldImg"/>
          </p:nvPr>
        </p:nvSpPr>
        <p:spPr>
          <a:ln/>
        </p:spPr>
      </p:sp>
      <p:sp>
        <p:nvSpPr>
          <p:cNvPr id="618499" name="Rectangle 3" descr="logoddsmnoir"/>
          <p:cNvSpPr>
            <a:spLocks noGrp="1" noChangeArrowheads="1"/>
          </p:cNvSpPr>
          <p:nvPr>
            <p:ph type="body" idx="1"/>
          </p:nvPr>
        </p:nvSpPr>
        <p:spPr/>
        <p:txBody>
          <a:bodyPr/>
          <a:lstStyle/>
          <a:p>
            <a:endParaRPr lang="en-C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2605F35A-F437-4040-818E-3CC754DAC41E}"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2F766EE2-1AB5-459D-9C19-ACFE95A6CBB2}" type="slidenum">
              <a:rPr lang="fr-CH"/>
              <a:pPr/>
              <a:t>33</a:t>
            </a:fld>
            <a:endParaRPr lang="fr-CH"/>
          </a:p>
        </p:txBody>
      </p:sp>
      <p:sp>
        <p:nvSpPr>
          <p:cNvPr id="619522" name="Rectangle 2"/>
          <p:cNvSpPr>
            <a:spLocks noGrp="1" noRot="1" noChangeAspect="1" noChangeArrowheads="1" noTextEdit="1"/>
          </p:cNvSpPr>
          <p:nvPr>
            <p:ph type="sldImg"/>
          </p:nvPr>
        </p:nvSpPr>
        <p:spPr>
          <a:ln/>
        </p:spPr>
      </p:sp>
      <p:sp>
        <p:nvSpPr>
          <p:cNvPr id="619523" name="Rectangle 3" descr="logoddsmnoir"/>
          <p:cNvSpPr>
            <a:spLocks noGrp="1" noChangeArrowheads="1"/>
          </p:cNvSpPr>
          <p:nvPr>
            <p:ph type="body" idx="1"/>
          </p:nvPr>
        </p:nvSpPr>
        <p:spPr/>
        <p:txBody>
          <a:bodyPr/>
          <a:lstStyle/>
          <a:p>
            <a:endParaRPr lang="en-C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6BDF8120-9B70-4407-8461-24973EAB2FBE}"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79016388-F87A-4AB0-AF2E-4D226C301471}" type="slidenum">
              <a:rPr lang="fr-CH"/>
              <a:pPr/>
              <a:t>34</a:t>
            </a:fld>
            <a:endParaRPr lang="fr-CH"/>
          </a:p>
        </p:txBody>
      </p:sp>
      <p:sp>
        <p:nvSpPr>
          <p:cNvPr id="620546" name="Rectangle 2"/>
          <p:cNvSpPr>
            <a:spLocks noGrp="1" noRot="1" noChangeAspect="1" noChangeArrowheads="1" noTextEdit="1"/>
          </p:cNvSpPr>
          <p:nvPr>
            <p:ph type="sldImg"/>
          </p:nvPr>
        </p:nvSpPr>
        <p:spPr>
          <a:ln/>
        </p:spPr>
      </p:sp>
      <p:sp>
        <p:nvSpPr>
          <p:cNvPr id="620547" name="Rectangle 3" descr="logoddsmnoir"/>
          <p:cNvSpPr>
            <a:spLocks noGrp="1" noChangeArrowheads="1"/>
          </p:cNvSpPr>
          <p:nvPr>
            <p:ph type="body" idx="1"/>
          </p:nvPr>
        </p:nvSpPr>
        <p:spPr/>
        <p:txBody>
          <a:bodyPr/>
          <a:lstStyle/>
          <a:p>
            <a:r>
              <a:rPr lang="en-CA"/>
              <a:t>Unlike a traditional action for patent infringement, proceedings under the </a:t>
            </a:r>
            <a:r>
              <a:rPr lang="en-CA" i="1"/>
              <a:t>PM(NOC) Regulations</a:t>
            </a:r>
            <a:r>
              <a:rPr lang="en-CA"/>
              <a:t> proceed by way of application and are summary in nature.  </a:t>
            </a:r>
          </a:p>
          <a:p>
            <a:endParaRPr lang="en-CA"/>
          </a:p>
          <a:p>
            <a:r>
              <a:rPr lang="en-CA"/>
              <a:t>There is no general obligation to produce documents, no examinations for discovery, and no live testimony at the hearing.  Evidence is tendered by way of affidavits and cross-examination transcripts.  </a:t>
            </a:r>
          </a:p>
          <a:p>
            <a:endParaRPr lang="en-CA"/>
          </a:p>
          <a:p>
            <a:endParaRPr lang="en-C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4336F90C-8831-4389-9FC9-E3A1A7C06FA7}"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CE34474B-CFC2-4BB3-82DB-1F6426C58B88}" type="slidenum">
              <a:rPr lang="fr-CH"/>
              <a:pPr/>
              <a:t>35</a:t>
            </a:fld>
            <a:endParaRPr lang="fr-CH"/>
          </a:p>
        </p:txBody>
      </p:sp>
      <p:sp>
        <p:nvSpPr>
          <p:cNvPr id="621570" name="Rectangle 2"/>
          <p:cNvSpPr>
            <a:spLocks noGrp="1" noRot="1" noChangeAspect="1" noChangeArrowheads="1" noTextEdit="1"/>
          </p:cNvSpPr>
          <p:nvPr>
            <p:ph type="sldImg"/>
          </p:nvPr>
        </p:nvSpPr>
        <p:spPr>
          <a:ln/>
        </p:spPr>
      </p:sp>
      <p:sp>
        <p:nvSpPr>
          <p:cNvPr id="621571" name="Rectangle 3" descr="logoddsmnoir"/>
          <p:cNvSpPr>
            <a:spLocks noGrp="1" noChangeArrowheads="1"/>
          </p:cNvSpPr>
          <p:nvPr>
            <p:ph type="body" idx="1"/>
          </p:nvPr>
        </p:nvSpPr>
        <p:spPr/>
        <p:txBody>
          <a:bodyPr/>
          <a:lstStyle/>
          <a:p>
            <a:r>
              <a:rPr lang="en-CA"/>
              <a:t>At the hearing, the innovator bears the burden of proving, on a balance of probabilities that the generic’s allegations of invalidity and non-infringement are not justified (i.e., a reverse onus).  The judge will review the documentary record and hear the oral submissions of counsel to decide whether the innovator has met its burden of proof.</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64DAA529-169F-4383-93D7-94B547CFDBBA}"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0E85270E-8692-4154-B683-7BE69B47877F}" type="slidenum">
              <a:rPr lang="fr-CH"/>
              <a:pPr/>
              <a:t>36</a:t>
            </a:fld>
            <a:endParaRPr lang="fr-CH"/>
          </a:p>
        </p:txBody>
      </p:sp>
      <p:sp>
        <p:nvSpPr>
          <p:cNvPr id="622594" name="Rectangle 2"/>
          <p:cNvSpPr>
            <a:spLocks noGrp="1" noRot="1" noChangeAspect="1" noChangeArrowheads="1" noTextEdit="1"/>
          </p:cNvSpPr>
          <p:nvPr>
            <p:ph type="sldImg"/>
          </p:nvPr>
        </p:nvSpPr>
        <p:spPr>
          <a:ln/>
        </p:spPr>
      </p:sp>
      <p:sp>
        <p:nvSpPr>
          <p:cNvPr id="622595" name="Rectangle 3" descr="logoddsmnoir"/>
          <p:cNvSpPr>
            <a:spLocks noGrp="1" noChangeArrowheads="1"/>
          </p:cNvSpPr>
          <p:nvPr>
            <p:ph type="body" idx="1"/>
          </p:nvPr>
        </p:nvSpPr>
        <p:spPr/>
        <p:txBody>
          <a:bodyPr/>
          <a:lstStyle/>
          <a:p>
            <a:endParaRPr lang="en-C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4BB47E5B-05B2-4335-902F-725A6E1A636C}"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B79E5232-A4B8-49ED-B2CF-FE9A645B4068}" type="slidenum">
              <a:rPr lang="fr-CH"/>
              <a:pPr/>
              <a:t>37</a:t>
            </a:fld>
            <a:endParaRPr lang="fr-CH"/>
          </a:p>
        </p:txBody>
      </p:sp>
      <p:sp>
        <p:nvSpPr>
          <p:cNvPr id="623618" name="Rectangle 2"/>
          <p:cNvSpPr>
            <a:spLocks noGrp="1" noRot="1" noChangeAspect="1" noChangeArrowheads="1" noTextEdit="1"/>
          </p:cNvSpPr>
          <p:nvPr>
            <p:ph type="sldImg"/>
          </p:nvPr>
        </p:nvSpPr>
        <p:spPr>
          <a:ln/>
        </p:spPr>
      </p:sp>
      <p:sp>
        <p:nvSpPr>
          <p:cNvPr id="623619" name="Rectangle 3" descr="logoddsmnoir"/>
          <p:cNvSpPr>
            <a:spLocks noGrp="1" noChangeArrowheads="1"/>
          </p:cNvSpPr>
          <p:nvPr>
            <p:ph type="body" idx="1"/>
          </p:nvPr>
        </p:nvSpPr>
        <p:spPr/>
        <p:txBody>
          <a:bodyPr/>
          <a:lstStyle/>
          <a:p>
            <a:r>
              <a:rPr lang="en-CA"/>
              <a:t>If an application for a prohibition order is withdrawn, discontinued or dismissed by the court hearing the application, the “first person” may be liable for any loss suffered by the second person for its having been delayed in obtaining a NOC.</a:t>
            </a:r>
          </a:p>
          <a:p>
            <a:endParaRPr lang="en-CA"/>
          </a:p>
          <a:p>
            <a:r>
              <a:rPr lang="en-CA"/>
              <a:t>The relevant time period generally begins running from the time that the Minister would have issued a NOC to the generic manufacturer but for the application.</a:t>
            </a:r>
          </a:p>
          <a:p>
            <a:endParaRPr lang="en-CA"/>
          </a:p>
          <a:p>
            <a:r>
              <a:rPr lang="en-CA"/>
              <a:t>The generic may recover its loss by instituting an action either in the Federal Court or in one of the provincial superior courts.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EB26EC98-0096-4312-8017-55F11AECD4C9}"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B844309B-F60F-4BB2-A5FF-98B1520DC282}" type="slidenum">
              <a:rPr lang="fr-CH"/>
              <a:pPr/>
              <a:t>38</a:t>
            </a:fld>
            <a:endParaRPr lang="fr-CH"/>
          </a:p>
        </p:txBody>
      </p:sp>
      <p:sp>
        <p:nvSpPr>
          <p:cNvPr id="624642" name="Rectangle 2"/>
          <p:cNvSpPr>
            <a:spLocks noGrp="1" noRot="1" noChangeAspect="1" noChangeArrowheads="1" noTextEdit="1"/>
          </p:cNvSpPr>
          <p:nvPr>
            <p:ph type="sldImg"/>
          </p:nvPr>
        </p:nvSpPr>
        <p:spPr>
          <a:ln/>
        </p:spPr>
      </p:sp>
      <p:sp>
        <p:nvSpPr>
          <p:cNvPr id="624643" name="Rectangle 3" descr="logoddsmnoir"/>
          <p:cNvSpPr>
            <a:spLocks noGrp="1" noChangeArrowheads="1"/>
          </p:cNvSpPr>
          <p:nvPr>
            <p:ph type="body" idx="1"/>
          </p:nvPr>
        </p:nvSpPr>
        <p:spPr>
          <a:xfrm>
            <a:off x="908050" y="4344025"/>
            <a:ext cx="5029200" cy="4114488"/>
          </a:xfrm>
        </p:spPr>
        <p:txBody>
          <a:bodyPr/>
          <a:lstStyle/>
          <a:p>
            <a:r>
              <a:rPr lang="en-US"/>
              <a:t>It is important to note that the Court’s decision in a prohibition proceeding is not a determination of the ultimate infringement or validity of the patent(s) at issue; rather, it constitutes a determination of whether the generic’s </a:t>
            </a:r>
            <a:r>
              <a:rPr lang="en-US" i="1"/>
              <a:t>allegations of non-infringement</a:t>
            </a:r>
            <a:r>
              <a:rPr lang="en-US"/>
              <a:t> were justified.</a:t>
            </a:r>
            <a:r>
              <a:rPr lang="en-CA"/>
              <a:t>  Since the Court does not rule on the ultimate validity or infringement of the patent, infringement and impeachment proceedings under the </a:t>
            </a:r>
            <a:r>
              <a:rPr lang="en-CA" i="1"/>
              <a:t>Patent Act</a:t>
            </a:r>
            <a:r>
              <a:rPr lang="en-CA"/>
              <a:t> are still an option for an innovator whose application for prohibition is ultimately dismissed</a:t>
            </a:r>
            <a:r>
              <a:rPr lang="en-US"/>
              <a:t>.</a:t>
            </a:r>
            <a:endParaRPr lang="en-C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descr="logoddsmnoir"/>
          <p:cNvSpPr>
            <a:spLocks noGrp="1" noChangeArrowheads="1"/>
          </p:cNvSpPr>
          <p:nvPr>
            <p:ph type="dt" idx="1"/>
          </p:nvPr>
        </p:nvSpPr>
        <p:spPr>
          <a:ln/>
        </p:spPr>
        <p:txBody>
          <a:bodyPr/>
          <a:lstStyle/>
          <a:p>
            <a:fld id="{8680CE7F-BDA1-477F-818F-D078E2DDA187}" type="datetime1">
              <a:rPr lang="fr-CH"/>
              <a:pPr/>
              <a:t>17.04.2014</a:t>
            </a:fld>
            <a:endParaRPr lang="fr-CH"/>
          </a:p>
        </p:txBody>
      </p:sp>
      <p:sp>
        <p:nvSpPr>
          <p:cNvPr id="7" name="Rectangle 7" descr="logoddsmnoir"/>
          <p:cNvSpPr>
            <a:spLocks noGrp="1" noChangeArrowheads="1"/>
          </p:cNvSpPr>
          <p:nvPr>
            <p:ph type="sldNum" sz="quarter" idx="5"/>
          </p:nvPr>
        </p:nvSpPr>
        <p:spPr>
          <a:ln/>
        </p:spPr>
        <p:txBody>
          <a:bodyPr/>
          <a:lstStyle/>
          <a:p>
            <a:fld id="{D54D637E-E155-44DD-9289-202442C9E89C}" type="slidenum">
              <a:rPr lang="fr-CH"/>
              <a:pPr/>
              <a:t>39</a:t>
            </a:fld>
            <a:endParaRPr lang="fr-CH"/>
          </a:p>
        </p:txBody>
      </p:sp>
      <p:sp>
        <p:nvSpPr>
          <p:cNvPr id="625666" name="Rectangle 2"/>
          <p:cNvSpPr>
            <a:spLocks noGrp="1" noRot="1" noChangeAspect="1" noChangeArrowheads="1" noTextEdit="1"/>
          </p:cNvSpPr>
          <p:nvPr>
            <p:ph type="sldImg"/>
          </p:nvPr>
        </p:nvSpPr>
        <p:spPr>
          <a:ln/>
        </p:spPr>
      </p:sp>
      <p:sp>
        <p:nvSpPr>
          <p:cNvPr id="625667" name="Rectangle 3" descr="logoddsmnoir"/>
          <p:cNvSpPr>
            <a:spLocks noGrp="1" noChangeArrowheads="1"/>
          </p:cNvSpPr>
          <p:nvPr>
            <p:ph type="body" idx="1"/>
          </p:nvPr>
        </p:nvSpPr>
        <p:spPr/>
        <p:txBody>
          <a:bodyPr/>
          <a:lstStyle/>
          <a:p>
            <a:r>
              <a:rPr lang="en-US"/>
              <a:t>The </a:t>
            </a:r>
            <a:r>
              <a:rPr lang="en-US" i="1"/>
              <a:t>Food and Drug Regulations</a:t>
            </a:r>
            <a:r>
              <a:rPr lang="en-US"/>
              <a:t> creates a regulatory framework to protect the clinical data submitted by an innovator in support of its drug regulatory submissions, by providing new drugs with a guaranteed minimum period of market exclusivity.</a:t>
            </a:r>
          </a:p>
          <a:p>
            <a:endParaRPr lang="en-US"/>
          </a:p>
          <a:p>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16238" y="5791200"/>
            <a:ext cx="331152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normAutofit/>
          </a:bodyPr>
          <a:lstStyle>
            <a:lvl1pPr>
              <a:defRPr>
                <a:solidFill>
                  <a:srgbClr val="FF0000"/>
                </a:solidFill>
              </a:defRPr>
            </a:lvl1pPr>
          </a:lstStyle>
          <a:p>
            <a:r>
              <a:rPr lang="en-US" smtClean="0"/>
              <a:t>Click to edit Master title style</a:t>
            </a:r>
            <a:endParaRPr lang="en-CA" dirty="0"/>
          </a:p>
        </p:txBody>
      </p:sp>
      <p:sp>
        <p:nvSpPr>
          <p:cNvPr id="3" name="Subtitle 2"/>
          <p:cNvSpPr>
            <a:spLocks noGrp="1"/>
          </p:cNvSpPr>
          <p:nvPr>
            <p:ph type="subTitle" idx="1"/>
          </p:nvPr>
        </p:nvSpPr>
        <p:spPr>
          <a:xfrm>
            <a:off x="685800" y="3886200"/>
            <a:ext cx="7772400" cy="914400"/>
          </a:xfrm>
        </p:spPr>
        <p:txBody>
          <a:bodyPr>
            <a:normAutofit/>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dirty="0"/>
          </a:p>
        </p:txBody>
      </p:sp>
      <p:sp>
        <p:nvSpPr>
          <p:cNvPr id="12" name="Text Placeholder 11"/>
          <p:cNvSpPr>
            <a:spLocks noGrp="1"/>
          </p:cNvSpPr>
          <p:nvPr>
            <p:ph type="body" sz="quarter" idx="10"/>
          </p:nvPr>
        </p:nvSpPr>
        <p:spPr>
          <a:xfrm>
            <a:off x="1371600" y="4876800"/>
            <a:ext cx="6400800" cy="381000"/>
          </a:xfrm>
        </p:spPr>
        <p:txBody>
          <a:bodyPr>
            <a:normAutofit/>
          </a:bodyPr>
          <a:lstStyle>
            <a:lvl1pPr marL="0" indent="0" algn="ctr">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smtClean="0"/>
              <a:t>Click to edit Master text styles</a:t>
            </a:r>
          </a:p>
        </p:txBody>
      </p:sp>
    </p:spTree>
    <p:extLst>
      <p:ext uri="{BB962C8B-B14F-4D97-AF65-F5344CB8AC3E}">
        <p14:creationId xmlns:p14="http://schemas.microsoft.com/office/powerpoint/2010/main" val="2433862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lvl1pPr algn="ctr">
              <a:defRPr/>
            </a:lvl1pPr>
          </a:lstStyle>
          <a:p>
            <a:r>
              <a:rPr lang="en-US" smtClean="0"/>
              <a:t>Click to edit Master title style</a:t>
            </a:r>
            <a:endParaRPr lang="en-CA" dirty="0"/>
          </a:p>
        </p:txBody>
      </p:sp>
      <p:sp>
        <p:nvSpPr>
          <p:cNvPr id="3" name="Content Placeholder 2"/>
          <p:cNvSpPr>
            <a:spLocks noGrp="1"/>
          </p:cNvSpPr>
          <p:nvPr>
            <p:ph idx="1"/>
          </p:nvPr>
        </p:nvSpPr>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Date Placeholder 3"/>
          <p:cNvSpPr>
            <a:spLocks noGrp="1"/>
          </p:cNvSpPr>
          <p:nvPr>
            <p:ph type="dt" sz="half" idx="10"/>
          </p:nvPr>
        </p:nvSpPr>
        <p:spPr>
          <a:xfrm>
            <a:off x="457200" y="6356350"/>
            <a:ext cx="1676400" cy="365125"/>
          </a:xfrm>
        </p:spPr>
        <p:txBody>
          <a:bodyPr/>
          <a:lstStyle>
            <a:lvl1pPr>
              <a:defRPr/>
            </a:lvl1pPr>
          </a:lstStyle>
          <a:p>
            <a:pPr>
              <a:defRPr/>
            </a:pPr>
            <a:fld id="{3C0A508B-88A3-4563-87B0-DBED7469EF6B}" type="datetimeFigureOut">
              <a:rPr lang="en-CA"/>
              <a:pPr>
                <a:defRPr/>
              </a:pPr>
              <a:t>17/04/2014</a:t>
            </a:fld>
            <a:endParaRPr lang="en-CA"/>
          </a:p>
        </p:txBody>
      </p:sp>
      <p:sp>
        <p:nvSpPr>
          <p:cNvPr id="7"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p:cNvSpPr>
            <a:spLocks noGrp="1"/>
          </p:cNvSpPr>
          <p:nvPr>
            <p:ph type="sldNum" sz="quarter" idx="12"/>
          </p:nvPr>
        </p:nvSpPr>
        <p:spPr>
          <a:xfrm>
            <a:off x="5334000" y="6356350"/>
            <a:ext cx="1592263" cy="365125"/>
          </a:xfrm>
        </p:spPr>
        <p:txBody>
          <a:bodyPr/>
          <a:lstStyle>
            <a:lvl1pPr>
              <a:defRPr/>
            </a:lvl1pPr>
          </a:lstStyle>
          <a:p>
            <a:pPr>
              <a:defRPr/>
            </a:pPr>
            <a:fld id="{0F4A6D6D-30DB-4B37-9BCC-2DC6CD1CF79E}" type="slidenum">
              <a:rPr lang="en-CA"/>
              <a:pPr>
                <a:defRPr/>
              </a:pPr>
              <a:t>‹#›</a:t>
            </a:fld>
            <a:endParaRPr lang="en-CA"/>
          </a:p>
        </p:txBody>
      </p:sp>
    </p:spTree>
    <p:extLst>
      <p:ext uri="{BB962C8B-B14F-4D97-AF65-F5344CB8AC3E}">
        <p14:creationId xmlns:p14="http://schemas.microsoft.com/office/powerpoint/2010/main" val="1534873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517626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3"/>
          <p:cNvSpPr>
            <a:spLocks noGrp="1"/>
          </p:cNvSpPr>
          <p:nvPr>
            <p:ph type="dt" sz="half" idx="10"/>
          </p:nvPr>
        </p:nvSpPr>
        <p:spPr>
          <a:xfrm>
            <a:off x="457200" y="6356350"/>
            <a:ext cx="1676400" cy="365125"/>
          </a:xfrm>
        </p:spPr>
        <p:txBody>
          <a:bodyPr/>
          <a:lstStyle>
            <a:lvl1pPr>
              <a:defRPr/>
            </a:lvl1pPr>
          </a:lstStyle>
          <a:p>
            <a:pPr>
              <a:defRPr/>
            </a:pPr>
            <a:fld id="{87A52B42-3117-404B-A25F-36FDDCE4DE31}" type="datetimeFigureOut">
              <a:rPr lang="en-CA"/>
              <a:pPr>
                <a:defRPr/>
              </a:pPr>
              <a:t>17/04/2014</a:t>
            </a:fld>
            <a:endParaRPr lang="en-CA"/>
          </a:p>
        </p:txBody>
      </p:sp>
      <p:sp>
        <p:nvSpPr>
          <p:cNvPr id="8"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9" name="Slide Number Placeholder 5"/>
          <p:cNvSpPr>
            <a:spLocks noGrp="1"/>
          </p:cNvSpPr>
          <p:nvPr>
            <p:ph type="sldNum" sz="quarter" idx="12"/>
          </p:nvPr>
        </p:nvSpPr>
        <p:spPr>
          <a:xfrm>
            <a:off x="5334000" y="6356350"/>
            <a:ext cx="1592263" cy="365125"/>
          </a:xfrm>
        </p:spPr>
        <p:txBody>
          <a:bodyPr/>
          <a:lstStyle>
            <a:lvl1pPr>
              <a:defRPr/>
            </a:lvl1pPr>
          </a:lstStyle>
          <a:p>
            <a:pPr>
              <a:defRPr/>
            </a:pPr>
            <a:fld id="{84073FF0-F3E4-40FB-BFA4-AAD535645DB7}" type="slidenum">
              <a:rPr lang="en-CA"/>
              <a:pPr>
                <a:defRPr/>
              </a:pPr>
              <a:t>‹#›</a:t>
            </a:fld>
            <a:endParaRPr lang="en-CA"/>
          </a:p>
        </p:txBody>
      </p:sp>
    </p:spTree>
    <p:extLst>
      <p:ext uri="{BB962C8B-B14F-4D97-AF65-F5344CB8AC3E}">
        <p14:creationId xmlns:p14="http://schemas.microsoft.com/office/powerpoint/2010/main" val="1710222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
        <p:nvSpPr>
          <p:cNvPr id="9" name="Date Placeholder 3"/>
          <p:cNvSpPr>
            <a:spLocks noGrp="1"/>
          </p:cNvSpPr>
          <p:nvPr>
            <p:ph type="dt" sz="half" idx="10"/>
          </p:nvPr>
        </p:nvSpPr>
        <p:spPr>
          <a:xfrm>
            <a:off x="457200" y="6356350"/>
            <a:ext cx="1676400" cy="365125"/>
          </a:xfrm>
        </p:spPr>
        <p:txBody>
          <a:bodyPr/>
          <a:lstStyle>
            <a:lvl1pPr>
              <a:defRPr/>
            </a:lvl1pPr>
          </a:lstStyle>
          <a:p>
            <a:pPr>
              <a:defRPr/>
            </a:pPr>
            <a:fld id="{DAFCE2D0-82AB-4A9C-8C73-F3FAE24FC692}" type="datetimeFigureOut">
              <a:rPr lang="en-CA"/>
              <a:pPr>
                <a:defRPr/>
              </a:pPr>
              <a:t>17/04/2014</a:t>
            </a:fld>
            <a:endParaRPr lang="en-CA"/>
          </a:p>
        </p:txBody>
      </p:sp>
      <p:sp>
        <p:nvSpPr>
          <p:cNvPr id="10"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11" name="Slide Number Placeholder 5"/>
          <p:cNvSpPr>
            <a:spLocks noGrp="1"/>
          </p:cNvSpPr>
          <p:nvPr>
            <p:ph type="sldNum" sz="quarter" idx="12"/>
          </p:nvPr>
        </p:nvSpPr>
        <p:spPr>
          <a:xfrm>
            <a:off x="5334000" y="6356350"/>
            <a:ext cx="1592263" cy="365125"/>
          </a:xfrm>
        </p:spPr>
        <p:txBody>
          <a:bodyPr/>
          <a:lstStyle>
            <a:lvl1pPr>
              <a:defRPr/>
            </a:lvl1pPr>
          </a:lstStyle>
          <a:p>
            <a:pPr>
              <a:defRPr/>
            </a:pPr>
            <a:fld id="{09E42E28-5485-4A9E-B729-3704E5CACCE3}" type="slidenum">
              <a:rPr lang="en-CA"/>
              <a:pPr>
                <a:defRPr/>
              </a:pPr>
              <a:t>‹#›</a:t>
            </a:fld>
            <a:endParaRPr lang="en-CA"/>
          </a:p>
        </p:txBody>
      </p:sp>
    </p:spTree>
    <p:extLst>
      <p:ext uri="{BB962C8B-B14F-4D97-AF65-F5344CB8AC3E}">
        <p14:creationId xmlns:p14="http://schemas.microsoft.com/office/powerpoint/2010/main" val="3076266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4"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p>
            <a:r>
              <a:rPr lang="en-US" smtClean="0"/>
              <a:t>Click to edit Master title style</a:t>
            </a:r>
            <a:endParaRPr lang="en-CA"/>
          </a:p>
        </p:txBody>
      </p:sp>
      <p:sp>
        <p:nvSpPr>
          <p:cNvPr id="5" name="Date Placeholder 3"/>
          <p:cNvSpPr>
            <a:spLocks noGrp="1"/>
          </p:cNvSpPr>
          <p:nvPr>
            <p:ph type="dt" sz="half" idx="10"/>
          </p:nvPr>
        </p:nvSpPr>
        <p:spPr>
          <a:xfrm>
            <a:off x="457200" y="6356350"/>
            <a:ext cx="1676400" cy="365125"/>
          </a:xfrm>
        </p:spPr>
        <p:txBody>
          <a:bodyPr/>
          <a:lstStyle>
            <a:lvl1pPr>
              <a:defRPr/>
            </a:lvl1pPr>
          </a:lstStyle>
          <a:p>
            <a:pPr>
              <a:defRPr/>
            </a:pPr>
            <a:fld id="{E5BB74C7-3972-4EAD-B482-9FF808CB6369}" type="datetimeFigureOut">
              <a:rPr lang="en-CA"/>
              <a:pPr>
                <a:defRPr/>
              </a:pPr>
              <a:t>17/04/2014</a:t>
            </a:fld>
            <a:endParaRPr lang="en-CA"/>
          </a:p>
        </p:txBody>
      </p:sp>
      <p:sp>
        <p:nvSpPr>
          <p:cNvPr id="6"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7" name="Slide Number Placeholder 5"/>
          <p:cNvSpPr>
            <a:spLocks noGrp="1"/>
          </p:cNvSpPr>
          <p:nvPr>
            <p:ph type="sldNum" sz="quarter" idx="12"/>
          </p:nvPr>
        </p:nvSpPr>
        <p:spPr>
          <a:xfrm>
            <a:off x="5334000" y="6356350"/>
            <a:ext cx="1592263" cy="365125"/>
          </a:xfrm>
        </p:spPr>
        <p:txBody>
          <a:bodyPr/>
          <a:lstStyle>
            <a:lvl1pPr>
              <a:defRPr/>
            </a:lvl1pPr>
          </a:lstStyle>
          <a:p>
            <a:pPr>
              <a:defRPr/>
            </a:pPr>
            <a:fld id="{685DA37C-6F3D-4F39-87C5-4E70380EC234}" type="slidenum">
              <a:rPr lang="en-CA"/>
              <a:pPr>
                <a:defRPr/>
              </a:pPr>
              <a:t>‹#›</a:t>
            </a:fld>
            <a:endParaRPr lang="en-CA"/>
          </a:p>
        </p:txBody>
      </p:sp>
    </p:spTree>
    <p:extLst>
      <p:ext uri="{BB962C8B-B14F-4D97-AF65-F5344CB8AC3E}">
        <p14:creationId xmlns:p14="http://schemas.microsoft.com/office/powerpoint/2010/main" val="3506109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p:cNvSpPr>
            <a:spLocks noGrp="1"/>
          </p:cNvSpPr>
          <p:nvPr>
            <p:ph type="dt" sz="half" idx="10"/>
          </p:nvPr>
        </p:nvSpPr>
        <p:spPr>
          <a:xfrm>
            <a:off x="457200" y="6356350"/>
            <a:ext cx="1676400" cy="365125"/>
          </a:xfrm>
        </p:spPr>
        <p:txBody>
          <a:bodyPr/>
          <a:lstStyle>
            <a:lvl1pPr>
              <a:defRPr/>
            </a:lvl1pPr>
          </a:lstStyle>
          <a:p>
            <a:pPr>
              <a:defRPr/>
            </a:pPr>
            <a:fld id="{0963F561-5CB7-4327-8B3F-4FBB4A39B8E0}" type="datetimeFigureOut">
              <a:rPr lang="en-CA"/>
              <a:pPr>
                <a:defRPr/>
              </a:pPr>
              <a:t>17/04/2014</a:t>
            </a:fld>
            <a:endParaRPr lang="en-CA"/>
          </a:p>
        </p:txBody>
      </p:sp>
      <p:sp>
        <p:nvSpPr>
          <p:cNvPr id="4"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5" name="Slide Number Placeholder 5"/>
          <p:cNvSpPr>
            <a:spLocks noGrp="1"/>
          </p:cNvSpPr>
          <p:nvPr>
            <p:ph type="sldNum" sz="quarter" idx="12"/>
          </p:nvPr>
        </p:nvSpPr>
        <p:spPr>
          <a:xfrm>
            <a:off x="5334000" y="6356350"/>
            <a:ext cx="1592263" cy="365125"/>
          </a:xfrm>
        </p:spPr>
        <p:txBody>
          <a:bodyPr/>
          <a:lstStyle>
            <a:lvl1pPr>
              <a:defRPr/>
            </a:lvl1pPr>
          </a:lstStyle>
          <a:p>
            <a:pPr>
              <a:defRPr/>
            </a:pPr>
            <a:fld id="{D56C0AB8-B238-4D28-8F32-2C489ADA899E}" type="slidenum">
              <a:rPr lang="en-CA"/>
              <a:pPr>
                <a:defRPr/>
              </a:pPr>
              <a:t>‹#›</a:t>
            </a:fld>
            <a:endParaRPr lang="en-CA"/>
          </a:p>
        </p:txBody>
      </p:sp>
    </p:spTree>
    <p:extLst>
      <p:ext uri="{BB962C8B-B14F-4D97-AF65-F5344CB8AC3E}">
        <p14:creationId xmlns:p14="http://schemas.microsoft.com/office/powerpoint/2010/main" val="4122696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a:off x="457200" y="1447800"/>
            <a:ext cx="3048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normAutofit/>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3"/>
          <p:cNvSpPr>
            <a:spLocks noGrp="1"/>
          </p:cNvSpPr>
          <p:nvPr>
            <p:ph type="dt" sz="half" idx="10"/>
          </p:nvPr>
        </p:nvSpPr>
        <p:spPr>
          <a:xfrm>
            <a:off x="457200" y="6356350"/>
            <a:ext cx="1676400" cy="365125"/>
          </a:xfrm>
        </p:spPr>
        <p:txBody>
          <a:bodyPr/>
          <a:lstStyle>
            <a:lvl1pPr>
              <a:defRPr/>
            </a:lvl1pPr>
          </a:lstStyle>
          <a:p>
            <a:pPr>
              <a:defRPr/>
            </a:pPr>
            <a:fld id="{A80EE9C6-E201-4ABE-A109-8BC9ACE3E2A4}" type="datetimeFigureOut">
              <a:rPr lang="en-CA"/>
              <a:pPr>
                <a:defRPr/>
              </a:pPr>
              <a:t>17/04/2014</a:t>
            </a:fld>
            <a:endParaRPr lang="en-CA"/>
          </a:p>
        </p:txBody>
      </p:sp>
      <p:sp>
        <p:nvSpPr>
          <p:cNvPr id="8"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9" name="Slide Number Placeholder 5"/>
          <p:cNvSpPr>
            <a:spLocks noGrp="1"/>
          </p:cNvSpPr>
          <p:nvPr>
            <p:ph type="sldNum" sz="quarter" idx="12"/>
          </p:nvPr>
        </p:nvSpPr>
        <p:spPr>
          <a:xfrm>
            <a:off x="5334000" y="6356350"/>
            <a:ext cx="1592263" cy="365125"/>
          </a:xfrm>
        </p:spPr>
        <p:txBody>
          <a:bodyPr/>
          <a:lstStyle>
            <a:lvl1pPr>
              <a:defRPr/>
            </a:lvl1pPr>
          </a:lstStyle>
          <a:p>
            <a:pPr>
              <a:defRPr/>
            </a:pPr>
            <a:fld id="{B2550748-CA9F-4D3D-8918-16143CF4D0A2}" type="slidenum">
              <a:rPr lang="en-CA"/>
              <a:pPr>
                <a:defRPr/>
              </a:pPr>
              <a:t>‹#›</a:t>
            </a:fld>
            <a:endParaRPr lang="en-CA"/>
          </a:p>
        </p:txBody>
      </p:sp>
    </p:spTree>
    <p:extLst>
      <p:ext uri="{BB962C8B-B14F-4D97-AF65-F5344CB8AC3E}">
        <p14:creationId xmlns:p14="http://schemas.microsoft.com/office/powerpoint/2010/main" val="3925413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cxnSp>
        <p:nvCxnSpPr>
          <p:cNvPr id="5" name="Straight Connector 4"/>
          <p:cNvCxnSpPr/>
          <p:nvPr/>
        </p:nvCxnSpPr>
        <p:spPr>
          <a:xfrm>
            <a:off x="1798638" y="5372100"/>
            <a:ext cx="5478462"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C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713687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Date Placeholder 3"/>
          <p:cNvSpPr>
            <a:spLocks noGrp="1"/>
          </p:cNvSpPr>
          <p:nvPr>
            <p:ph type="dt" sz="half" idx="10"/>
          </p:nvPr>
        </p:nvSpPr>
        <p:spPr>
          <a:xfrm>
            <a:off x="457200" y="6356350"/>
            <a:ext cx="1676400" cy="365125"/>
          </a:xfrm>
        </p:spPr>
        <p:txBody>
          <a:bodyPr/>
          <a:lstStyle>
            <a:lvl1pPr>
              <a:defRPr/>
            </a:lvl1pPr>
          </a:lstStyle>
          <a:p>
            <a:pPr>
              <a:defRPr/>
            </a:pPr>
            <a:fld id="{B8D50EAD-DC17-4E2C-8ACE-D514E44D6ABE}" type="datetimeFigureOut">
              <a:rPr lang="en-CA"/>
              <a:pPr>
                <a:defRPr/>
              </a:pPr>
              <a:t>17/04/2014</a:t>
            </a:fld>
            <a:endParaRPr lang="en-CA"/>
          </a:p>
        </p:txBody>
      </p:sp>
      <p:sp>
        <p:nvSpPr>
          <p:cNvPr id="7"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p:cNvSpPr>
            <a:spLocks noGrp="1"/>
          </p:cNvSpPr>
          <p:nvPr>
            <p:ph type="sldNum" sz="quarter" idx="12"/>
          </p:nvPr>
        </p:nvSpPr>
        <p:spPr>
          <a:xfrm>
            <a:off x="5334000" y="6356350"/>
            <a:ext cx="1592263" cy="365125"/>
          </a:xfrm>
        </p:spPr>
        <p:txBody>
          <a:bodyPr/>
          <a:lstStyle>
            <a:lvl1pPr>
              <a:defRPr/>
            </a:lvl1pPr>
          </a:lstStyle>
          <a:p>
            <a:pPr>
              <a:defRPr/>
            </a:pPr>
            <a:fld id="{71B1DB4B-7C7F-47E2-B70F-F773CD74AB3C}" type="slidenum">
              <a:rPr lang="en-CA"/>
              <a:pPr>
                <a:defRPr/>
              </a:pPr>
              <a:t>‹#›</a:t>
            </a:fld>
            <a:endParaRPr lang="en-CA"/>
          </a:p>
        </p:txBody>
      </p:sp>
    </p:spTree>
    <p:extLst>
      <p:ext uri="{BB962C8B-B14F-4D97-AF65-F5344CB8AC3E}">
        <p14:creationId xmlns:p14="http://schemas.microsoft.com/office/powerpoint/2010/main" val="1337324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cxnSp>
        <p:nvCxnSpPr>
          <p:cNvPr id="4" name="Straight Connector 3"/>
          <p:cNvCxnSpPr/>
          <p:nvPr/>
        </p:nvCxnSpPr>
        <p:spPr>
          <a:xfrm flipV="1">
            <a:off x="6629400" y="279400"/>
            <a:ext cx="0" cy="586740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Date Placeholder 3"/>
          <p:cNvSpPr>
            <a:spLocks noGrp="1"/>
          </p:cNvSpPr>
          <p:nvPr>
            <p:ph type="dt" sz="half" idx="10"/>
          </p:nvPr>
        </p:nvSpPr>
        <p:spPr>
          <a:xfrm>
            <a:off x="457200" y="6356350"/>
            <a:ext cx="1676400" cy="365125"/>
          </a:xfrm>
        </p:spPr>
        <p:txBody>
          <a:bodyPr/>
          <a:lstStyle>
            <a:lvl1pPr>
              <a:defRPr/>
            </a:lvl1pPr>
          </a:lstStyle>
          <a:p>
            <a:pPr>
              <a:defRPr/>
            </a:pPr>
            <a:fld id="{375EEC55-A17C-45DB-9DDA-B118033328AD}" type="datetimeFigureOut">
              <a:rPr lang="en-CA"/>
              <a:pPr>
                <a:defRPr/>
              </a:pPr>
              <a:t>17/04/2014</a:t>
            </a:fld>
            <a:endParaRPr lang="en-CA"/>
          </a:p>
        </p:txBody>
      </p:sp>
      <p:sp>
        <p:nvSpPr>
          <p:cNvPr id="7"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p:cNvSpPr>
            <a:spLocks noGrp="1"/>
          </p:cNvSpPr>
          <p:nvPr>
            <p:ph type="sldNum" sz="quarter" idx="12"/>
          </p:nvPr>
        </p:nvSpPr>
        <p:spPr>
          <a:xfrm>
            <a:off x="5334000" y="6356350"/>
            <a:ext cx="1592263" cy="365125"/>
          </a:xfrm>
        </p:spPr>
        <p:txBody>
          <a:bodyPr/>
          <a:lstStyle>
            <a:lvl1pPr>
              <a:defRPr/>
            </a:lvl1pPr>
          </a:lstStyle>
          <a:p>
            <a:pPr>
              <a:defRPr/>
            </a:pPr>
            <a:fld id="{F409A05D-B3B2-4EA8-8B38-D79C50BC1E6E}" type="slidenum">
              <a:rPr lang="en-CA"/>
              <a:pPr>
                <a:defRPr/>
              </a:pPr>
              <a:t>‹#›</a:t>
            </a:fld>
            <a:endParaRPr lang="en-CA"/>
          </a:p>
        </p:txBody>
      </p:sp>
    </p:spTree>
    <p:extLst>
      <p:ext uri="{BB962C8B-B14F-4D97-AF65-F5344CB8AC3E}">
        <p14:creationId xmlns:p14="http://schemas.microsoft.com/office/powerpoint/2010/main" val="1246967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losing Slide">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97188" y="5791200"/>
            <a:ext cx="331152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lvl1pPr>
              <a:defRPr>
                <a:solidFill>
                  <a:srgbClr val="FF0000"/>
                </a:solidFill>
              </a:defRPr>
            </a:lvl1pPr>
          </a:lstStyle>
          <a:p>
            <a:r>
              <a:rPr lang="en-US" smtClean="0"/>
              <a:t>Click to edit Master title style</a:t>
            </a:r>
            <a:endParaRPr lang="en-CA" dirty="0"/>
          </a:p>
        </p:txBody>
      </p:sp>
      <p:sp>
        <p:nvSpPr>
          <p:cNvPr id="3" name="Subtitle 2"/>
          <p:cNvSpPr>
            <a:spLocks noGrp="1"/>
          </p:cNvSpPr>
          <p:nvPr>
            <p:ph type="subTitle" idx="1"/>
          </p:nvPr>
        </p:nvSpPr>
        <p:spPr>
          <a:xfrm>
            <a:off x="685800" y="3886200"/>
            <a:ext cx="7772400" cy="609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dirty="0"/>
          </a:p>
        </p:txBody>
      </p:sp>
      <p:sp>
        <p:nvSpPr>
          <p:cNvPr id="18" name="Text Placeholder 17"/>
          <p:cNvSpPr>
            <a:spLocks noGrp="1"/>
          </p:cNvSpPr>
          <p:nvPr>
            <p:ph type="body" sz="quarter" idx="10"/>
          </p:nvPr>
        </p:nvSpPr>
        <p:spPr>
          <a:xfrm>
            <a:off x="1371600" y="4521666"/>
            <a:ext cx="6400800" cy="381000"/>
          </a:xfrm>
        </p:spPr>
        <p:txBody>
          <a:bodyPr>
            <a:normAutofit/>
          </a:bodyPr>
          <a:lstStyle>
            <a:lvl1pPr marL="0" indent="0" algn="ctr">
              <a:buFontTx/>
              <a:buNone/>
              <a:defRPr sz="2000"/>
            </a:lvl1pPr>
          </a:lstStyle>
          <a:p>
            <a:pPr lvl="0"/>
            <a:r>
              <a:rPr lang="en-US" smtClean="0"/>
              <a:t>Click to edit Master text styles</a:t>
            </a:r>
          </a:p>
        </p:txBody>
      </p:sp>
      <p:sp>
        <p:nvSpPr>
          <p:cNvPr id="20" name="Text Placeholder 19"/>
          <p:cNvSpPr>
            <a:spLocks noGrp="1"/>
          </p:cNvSpPr>
          <p:nvPr>
            <p:ph type="body" sz="quarter" idx="11"/>
          </p:nvPr>
        </p:nvSpPr>
        <p:spPr>
          <a:xfrm>
            <a:off x="1371600" y="4918745"/>
            <a:ext cx="6400800" cy="304800"/>
          </a:xfrm>
        </p:spPr>
        <p:txBody>
          <a:bodyPr>
            <a:normAutofit/>
          </a:bodyPr>
          <a:lstStyle>
            <a:lvl1pPr marL="0" indent="0" algn="ctr">
              <a:buFontTx/>
              <a:buNone/>
              <a:defRPr sz="1400"/>
            </a:lvl1pPr>
          </a:lstStyle>
          <a:p>
            <a:pPr lvl="0"/>
            <a:r>
              <a:rPr lang="en-US" smtClean="0"/>
              <a:t>Click to edit Master text styles</a:t>
            </a:r>
          </a:p>
        </p:txBody>
      </p:sp>
    </p:spTree>
    <p:extLst>
      <p:ext uri="{BB962C8B-B14F-4D97-AF65-F5344CB8AC3E}">
        <p14:creationId xmlns:p14="http://schemas.microsoft.com/office/powerpoint/2010/main" val="7634082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79388" y="346075"/>
            <a:ext cx="8785225" cy="1066800"/>
          </a:xfrm>
        </p:spPr>
        <p:txBody>
          <a:bodyPr/>
          <a:lstStyle/>
          <a:p>
            <a:r>
              <a:rPr lang="en-US" smtClean="0"/>
              <a:t>Click to edit Master title style</a:t>
            </a:r>
            <a:endParaRPr lang="en-CA"/>
          </a:p>
        </p:txBody>
      </p:sp>
      <p:sp>
        <p:nvSpPr>
          <p:cNvPr id="3" name="SmartArt Placeholder 2"/>
          <p:cNvSpPr>
            <a:spLocks noGrp="1"/>
          </p:cNvSpPr>
          <p:nvPr>
            <p:ph type="dgm" idx="1"/>
          </p:nvPr>
        </p:nvSpPr>
        <p:spPr>
          <a:xfrm>
            <a:off x="179388" y="1557338"/>
            <a:ext cx="8785225" cy="4525962"/>
          </a:xfrm>
        </p:spPr>
        <p:txBody>
          <a:bodyPr/>
          <a:lstStyle/>
          <a:p>
            <a:endParaRPr lang="en-CA"/>
          </a:p>
        </p:txBody>
      </p:sp>
      <p:sp>
        <p:nvSpPr>
          <p:cNvPr id="4" name="Slide Number Placeholder 3"/>
          <p:cNvSpPr>
            <a:spLocks noGrp="1"/>
          </p:cNvSpPr>
          <p:nvPr>
            <p:ph type="sldNum" sz="quarter" idx="10"/>
          </p:nvPr>
        </p:nvSpPr>
        <p:spPr>
          <a:xfrm>
            <a:off x="152400" y="6451600"/>
            <a:ext cx="1219200" cy="228600"/>
          </a:xfrm>
        </p:spPr>
        <p:txBody>
          <a:bodyPr/>
          <a:lstStyle>
            <a:lvl1pPr>
              <a:defRPr/>
            </a:lvl1pPr>
          </a:lstStyle>
          <a:p>
            <a:fld id="{C8D9F77C-51B1-4F3A-BD45-2589E801855D}" type="slidenum">
              <a:rPr lang="en-CA"/>
              <a:pPr/>
              <a:t>‹#›</a:t>
            </a:fld>
            <a:endParaRPr lang="en-CA"/>
          </a:p>
        </p:txBody>
      </p:sp>
    </p:spTree>
    <p:extLst>
      <p:ext uri="{BB962C8B-B14F-4D97-AF65-F5344CB8AC3E}">
        <p14:creationId xmlns:p14="http://schemas.microsoft.com/office/powerpoint/2010/main" val="313029051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CA"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7B8B92BB-ACF9-461C-96EE-5003A5CD847C}" type="datetimeFigureOut">
              <a:rPr lang="en-CA"/>
              <a:pPr>
                <a:defRPr/>
              </a:pPr>
              <a:t>17/04/2014</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E6C1C626-D067-4016-836A-1150E60EDF0D}" type="slidenum">
              <a:rPr lang="en-CA"/>
              <a:pPr>
                <a:defRPr/>
              </a:pPr>
              <a:t>‹#›</a:t>
            </a:fld>
            <a:endParaRPr lang="en-CA"/>
          </a:p>
        </p:txBody>
      </p:sp>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7" r:id="rId13"/>
  </p:sldLayoutIdLst>
  <p:timing>
    <p:tnLst>
      <p:par>
        <p:cTn id="1" dur="indefinite" restart="never" nodeType="tmRoot"/>
      </p:par>
    </p:tnLst>
  </p:timing>
  <p:txStyles>
    <p:titleStyle>
      <a:lvl1pPr algn="ctr" rtl="0" eaLnBrk="1" fontAlgn="base" hangingPunct="1">
        <a:spcBef>
          <a:spcPct val="0"/>
        </a:spcBef>
        <a:spcAft>
          <a:spcPct val="0"/>
        </a:spcAft>
        <a:defRPr sz="4400" kern="1200">
          <a:solidFill>
            <a:srgbClr val="0C1975"/>
          </a:solidFill>
          <a:latin typeface="+mj-lt"/>
          <a:ea typeface="+mj-ea"/>
          <a:cs typeface="+mj-cs"/>
        </a:defRPr>
      </a:lvl1pPr>
      <a:lvl2pPr algn="ctr" rtl="0" eaLnBrk="1" fontAlgn="base" hangingPunct="1">
        <a:spcBef>
          <a:spcPct val="0"/>
        </a:spcBef>
        <a:spcAft>
          <a:spcPct val="0"/>
        </a:spcAft>
        <a:defRPr sz="4400">
          <a:solidFill>
            <a:srgbClr val="0C1975"/>
          </a:solidFill>
          <a:latin typeface="Calibri" pitchFamily="34" charset="0"/>
        </a:defRPr>
      </a:lvl2pPr>
      <a:lvl3pPr algn="ctr" rtl="0" eaLnBrk="1" fontAlgn="base" hangingPunct="1">
        <a:spcBef>
          <a:spcPct val="0"/>
        </a:spcBef>
        <a:spcAft>
          <a:spcPct val="0"/>
        </a:spcAft>
        <a:defRPr sz="4400">
          <a:solidFill>
            <a:srgbClr val="0C1975"/>
          </a:solidFill>
          <a:latin typeface="Calibri" pitchFamily="34" charset="0"/>
        </a:defRPr>
      </a:lvl3pPr>
      <a:lvl4pPr algn="ctr" rtl="0" eaLnBrk="1" fontAlgn="base" hangingPunct="1">
        <a:spcBef>
          <a:spcPct val="0"/>
        </a:spcBef>
        <a:spcAft>
          <a:spcPct val="0"/>
        </a:spcAft>
        <a:defRPr sz="4400">
          <a:solidFill>
            <a:srgbClr val="0C1975"/>
          </a:solidFill>
          <a:latin typeface="Calibri" pitchFamily="34" charset="0"/>
        </a:defRPr>
      </a:lvl4pPr>
      <a:lvl5pPr algn="ctr" rtl="0" eaLnBrk="1" fontAlgn="base" hangingPunct="1">
        <a:spcBef>
          <a:spcPct val="0"/>
        </a:spcBef>
        <a:spcAft>
          <a:spcPct val="0"/>
        </a:spcAft>
        <a:defRPr sz="4400">
          <a:solidFill>
            <a:srgbClr val="0C1975"/>
          </a:solidFill>
          <a:latin typeface="Calibri" pitchFamily="34" charset="0"/>
        </a:defRPr>
      </a:lvl5pPr>
      <a:lvl6pPr marL="457200" algn="ctr" rtl="0" eaLnBrk="1" fontAlgn="base" hangingPunct="1">
        <a:spcBef>
          <a:spcPct val="0"/>
        </a:spcBef>
        <a:spcAft>
          <a:spcPct val="0"/>
        </a:spcAft>
        <a:defRPr sz="4400">
          <a:solidFill>
            <a:srgbClr val="0C1975"/>
          </a:solidFill>
          <a:latin typeface="Calibri" pitchFamily="34" charset="0"/>
        </a:defRPr>
      </a:lvl6pPr>
      <a:lvl7pPr marL="914400" algn="ctr" rtl="0" eaLnBrk="1" fontAlgn="base" hangingPunct="1">
        <a:spcBef>
          <a:spcPct val="0"/>
        </a:spcBef>
        <a:spcAft>
          <a:spcPct val="0"/>
        </a:spcAft>
        <a:defRPr sz="4400">
          <a:solidFill>
            <a:srgbClr val="0C1975"/>
          </a:solidFill>
          <a:latin typeface="Calibri" pitchFamily="34" charset="0"/>
        </a:defRPr>
      </a:lvl7pPr>
      <a:lvl8pPr marL="1371600" algn="ctr" rtl="0" eaLnBrk="1" fontAlgn="base" hangingPunct="1">
        <a:spcBef>
          <a:spcPct val="0"/>
        </a:spcBef>
        <a:spcAft>
          <a:spcPct val="0"/>
        </a:spcAft>
        <a:defRPr sz="4400">
          <a:solidFill>
            <a:srgbClr val="0C1975"/>
          </a:solidFill>
          <a:latin typeface="Calibri" pitchFamily="34" charset="0"/>
        </a:defRPr>
      </a:lvl8pPr>
      <a:lvl9pPr marL="1828800" algn="ctr" rtl="0" eaLnBrk="1" fontAlgn="base" hangingPunct="1">
        <a:spcBef>
          <a:spcPct val="0"/>
        </a:spcBef>
        <a:spcAft>
          <a:spcPct val="0"/>
        </a:spcAft>
        <a:defRPr sz="4400">
          <a:solidFill>
            <a:srgbClr val="0C1975"/>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p:txBody>
          <a:bodyPr/>
          <a:lstStyle/>
          <a:p>
            <a:r>
              <a:rPr lang="en-CA" dirty="0"/>
              <a:t>The Patented Medicines (Notice of Compliance) Regulations</a:t>
            </a:r>
            <a:endParaRPr lang="en-CA" dirty="0" smtClean="0"/>
          </a:p>
        </p:txBody>
      </p:sp>
      <p:sp>
        <p:nvSpPr>
          <p:cNvPr id="14339" name="Subtitle 2"/>
          <p:cNvSpPr>
            <a:spLocks noGrp="1"/>
          </p:cNvSpPr>
          <p:nvPr>
            <p:ph type="subTitle" idx="1"/>
          </p:nvPr>
        </p:nvSpPr>
        <p:spPr/>
        <p:txBody>
          <a:bodyPr/>
          <a:lstStyle/>
          <a:p>
            <a:pPr eaLnBrk="1" hangingPunct="1"/>
            <a:r>
              <a:rPr lang="en-CA" dirty="0" smtClean="0"/>
              <a:t>Don Cameron</a:t>
            </a:r>
          </a:p>
          <a:p>
            <a:pPr eaLnBrk="1" hangingPunct="1"/>
            <a:r>
              <a:rPr lang="en-CA" sz="1400" dirty="0" smtClean="0"/>
              <a:t>Bereskin &amp; Parr LLP</a:t>
            </a:r>
          </a:p>
          <a:p>
            <a:pPr eaLnBrk="1" hangingPunct="1"/>
            <a:endParaRPr lang="en-CA" dirty="0" smtClean="0"/>
          </a:p>
        </p:txBody>
      </p:sp>
      <p:sp>
        <p:nvSpPr>
          <p:cNvPr id="14340" name="Text Placeholder 3"/>
          <p:cNvSpPr>
            <a:spLocks noGrp="1"/>
          </p:cNvSpPr>
          <p:nvPr>
            <p:ph type="body" sz="quarter" idx="10"/>
          </p:nvPr>
        </p:nvSpPr>
        <p:spPr/>
        <p:txBody>
          <a:bodyPr/>
          <a:lstStyle/>
          <a:p>
            <a:pPr eaLnBrk="1" hangingPunct="1"/>
            <a:r>
              <a:rPr lang="en-CA" dirty="0" smtClean="0"/>
              <a:t>April 17, 2014</a:t>
            </a:r>
          </a:p>
          <a:p>
            <a:pPr eaLnBrk="1" hangingPunct="1"/>
            <a:endParaRPr lang="en-CA"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1797DE50-20FE-41AB-BD6C-A2EE48E4CC23}" type="slidenum">
              <a:rPr lang="en-CA"/>
              <a:pPr/>
              <a:t>2</a:t>
            </a:fld>
            <a:endParaRPr lang="en-CA"/>
          </a:p>
        </p:txBody>
      </p:sp>
      <p:sp>
        <p:nvSpPr>
          <p:cNvPr id="519170" name="Rectangle 2"/>
          <p:cNvSpPr>
            <a:spLocks noGrp="1" noChangeArrowheads="1"/>
          </p:cNvSpPr>
          <p:nvPr>
            <p:ph type="title"/>
          </p:nvPr>
        </p:nvSpPr>
        <p:spPr/>
        <p:txBody>
          <a:bodyPr>
            <a:normAutofit/>
          </a:bodyPr>
          <a:lstStyle/>
          <a:p>
            <a:r>
              <a:rPr lang="en-CA" sz="2800" dirty="0"/>
              <a:t>The Canadian Pharmaceutical Regulatory Regime </a:t>
            </a:r>
            <a:r>
              <a:rPr lang="en-CA" sz="2800" dirty="0" smtClean="0"/>
              <a:t/>
            </a:r>
            <a:br>
              <a:rPr lang="en-CA" sz="2800" dirty="0" smtClean="0"/>
            </a:br>
            <a:r>
              <a:rPr lang="en-CA" sz="2800" dirty="0" smtClean="0"/>
              <a:t>– The </a:t>
            </a:r>
            <a:r>
              <a:rPr lang="en-CA" sz="2800" dirty="0"/>
              <a:t>PM(NOC) Regulations</a:t>
            </a:r>
          </a:p>
        </p:txBody>
      </p:sp>
      <p:sp>
        <p:nvSpPr>
          <p:cNvPr id="519171" name="Rectangle 3"/>
          <p:cNvSpPr>
            <a:spLocks noGrp="1" noChangeArrowheads="1"/>
          </p:cNvSpPr>
          <p:nvPr>
            <p:ph type="body" idx="1"/>
          </p:nvPr>
        </p:nvSpPr>
        <p:spPr/>
        <p:txBody>
          <a:bodyPr/>
          <a:lstStyle/>
          <a:p>
            <a:pPr marL="660400" indent="-660400">
              <a:buFont typeface="Times" pitchFamily="16" charset="0"/>
              <a:buAutoNum type="romanUcPeriod"/>
            </a:pPr>
            <a:r>
              <a:rPr lang="en-CA"/>
              <a:t>A Brief History of the PM(NOC) Regulations</a:t>
            </a:r>
          </a:p>
          <a:p>
            <a:pPr marL="660400" indent="-660400">
              <a:buFont typeface="Times" pitchFamily="16" charset="0"/>
              <a:buAutoNum type="romanUcPeriod"/>
            </a:pPr>
            <a:r>
              <a:rPr lang="en-CA"/>
              <a:t>The Drug Approval Process in Canada</a:t>
            </a:r>
          </a:p>
          <a:p>
            <a:pPr marL="660400" indent="-660400">
              <a:buFont typeface="Times" pitchFamily="16" charset="0"/>
              <a:buAutoNum type="romanUcPeriod"/>
            </a:pPr>
            <a:r>
              <a:rPr lang="en-CA"/>
              <a:t>Pharmaceutical Patent Law – The Current System</a:t>
            </a:r>
          </a:p>
          <a:p>
            <a:pPr marL="1276350" lvl="2" indent="-558800"/>
            <a:r>
              <a:rPr lang="en-CA"/>
              <a:t>Overview</a:t>
            </a:r>
          </a:p>
          <a:p>
            <a:pPr marL="1276350" lvl="2" indent="-558800"/>
            <a:r>
              <a:rPr lang="en-CA"/>
              <a:t>Patent Register</a:t>
            </a:r>
          </a:p>
          <a:p>
            <a:pPr marL="1276350" lvl="2" indent="-558800"/>
            <a:r>
              <a:rPr lang="en-CA"/>
              <a:t>PM(NOC) Regulations</a:t>
            </a:r>
          </a:p>
          <a:p>
            <a:pPr marL="1276350" lvl="2" indent="-558800"/>
            <a:r>
              <a:rPr lang="en-CA"/>
              <a:t>Litigation under the PM(NOC) Regulations</a:t>
            </a:r>
          </a:p>
          <a:p>
            <a:pPr marL="1276350" lvl="2" indent="-558800"/>
            <a:r>
              <a:rPr lang="en-CA"/>
              <a:t>Data Protection</a:t>
            </a:r>
          </a:p>
          <a:p>
            <a:pPr marL="660400" indent="-660400">
              <a:buFontTx/>
              <a:buNone/>
            </a:pPr>
            <a:endParaRPr lang="en-CA"/>
          </a:p>
        </p:txBody>
      </p:sp>
    </p:spTree>
    <p:extLst>
      <p:ext uri="{BB962C8B-B14F-4D97-AF65-F5344CB8AC3E}">
        <p14:creationId xmlns:p14="http://schemas.microsoft.com/office/powerpoint/2010/main" val="22571338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  A Brief History of the PM(NOC) Regulations</a:t>
            </a:r>
            <a:br>
              <a:rPr lang="en-CA" dirty="0"/>
            </a:br>
            <a:endParaRPr lang="en-CA" dirty="0"/>
          </a:p>
        </p:txBody>
      </p:sp>
      <p:sp>
        <p:nvSpPr>
          <p:cNvPr id="579587" name="Rectangle 3"/>
          <p:cNvSpPr>
            <a:spLocks noGrp="1" noChangeArrowheads="1"/>
          </p:cNvSpPr>
          <p:nvPr>
            <p:ph type="body" idx="1"/>
          </p:nvPr>
        </p:nvSpPr>
        <p:spPr/>
        <p:txBody>
          <a:bodyPr/>
          <a:lstStyle/>
          <a:p>
            <a:pPr>
              <a:buFont typeface="Times" pitchFamily="16" charset="0"/>
              <a:buNone/>
            </a:pPr>
            <a:endParaRPr lang="en-CA" dirty="0"/>
          </a:p>
          <a:p>
            <a:pPr>
              <a:buFont typeface="Times" pitchFamily="16" charset="0"/>
              <a:buNone/>
            </a:pPr>
            <a:endParaRPr lang="en-CA" dirty="0"/>
          </a:p>
          <a:p>
            <a:pPr>
              <a:buFont typeface="Times" pitchFamily="16" charset="0"/>
              <a:buNone/>
            </a:pPr>
            <a:endParaRPr lang="en-CA" dirty="0"/>
          </a:p>
        </p:txBody>
      </p:sp>
      <p:sp>
        <p:nvSpPr>
          <p:cNvPr id="3" name="Slide Number Placeholder 3"/>
          <p:cNvSpPr>
            <a:spLocks noGrp="1"/>
          </p:cNvSpPr>
          <p:nvPr>
            <p:ph type="sldNum" sz="quarter" idx="4294967295"/>
          </p:nvPr>
        </p:nvSpPr>
        <p:spPr>
          <a:xfrm>
            <a:off x="0" y="6356350"/>
            <a:ext cx="1676400" cy="365125"/>
          </a:xfrm>
        </p:spPr>
        <p:txBody>
          <a:bodyPr/>
          <a:lstStyle/>
          <a:p>
            <a:fld id="{02C92E5B-929F-4C4D-8113-49D418A85F18}" type="slidenum">
              <a:rPr lang="en-CA"/>
              <a:pPr/>
              <a:t>3</a:t>
            </a:fld>
            <a:endParaRPr lang="en-CA"/>
          </a:p>
        </p:txBody>
      </p:sp>
    </p:spTree>
    <p:extLst>
      <p:ext uri="{BB962C8B-B14F-4D97-AF65-F5344CB8AC3E}">
        <p14:creationId xmlns:p14="http://schemas.microsoft.com/office/powerpoint/2010/main" val="6186095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Compulsory Licences</a:t>
            </a:r>
            <a:endParaRPr lang="en-CA" dirty="0"/>
          </a:p>
        </p:txBody>
      </p:sp>
      <p:sp>
        <p:nvSpPr>
          <p:cNvPr id="3" name="Content Placeholder 2"/>
          <p:cNvSpPr>
            <a:spLocks noGrp="1"/>
          </p:cNvSpPr>
          <p:nvPr>
            <p:ph idx="1"/>
          </p:nvPr>
        </p:nvSpPr>
        <p:spPr/>
        <p:txBody>
          <a:bodyPr/>
          <a:lstStyle/>
          <a:p>
            <a:r>
              <a:rPr lang="en-CA" dirty="0" smtClean="0"/>
              <a:t>1923:</a:t>
            </a:r>
          </a:p>
          <a:p>
            <a:pPr lvl="1"/>
            <a:r>
              <a:rPr lang="en-CA" dirty="0" smtClean="0"/>
              <a:t>Compulsory licences provided for food and drugs.</a:t>
            </a:r>
          </a:p>
          <a:p>
            <a:pPr lvl="2"/>
            <a:r>
              <a:rPr lang="en-CA" dirty="0" err="1" smtClean="0"/>
              <a:t>Iff</a:t>
            </a:r>
            <a:r>
              <a:rPr lang="en-CA" dirty="0" smtClean="0"/>
              <a:t> active ingredients were made in Canada</a:t>
            </a:r>
          </a:p>
          <a:p>
            <a:r>
              <a:rPr lang="en-CA" dirty="0" smtClean="0"/>
              <a:t>1969:</a:t>
            </a:r>
          </a:p>
          <a:p>
            <a:pPr lvl="1"/>
            <a:r>
              <a:rPr lang="en-CA" dirty="0" smtClean="0"/>
              <a:t>Compulsory licences granted for </a:t>
            </a:r>
            <a:r>
              <a:rPr lang="en-CA" b="1" dirty="0" smtClean="0">
                <a:solidFill>
                  <a:srgbClr val="FF0000"/>
                </a:solidFill>
              </a:rPr>
              <a:t>imported</a:t>
            </a:r>
            <a:r>
              <a:rPr lang="en-CA" dirty="0" smtClean="0"/>
              <a:t> active ingredients</a:t>
            </a:r>
          </a:p>
          <a:p>
            <a:pPr lvl="1"/>
            <a:r>
              <a:rPr lang="en-CA" dirty="0" smtClean="0"/>
              <a:t>The birth of </a:t>
            </a:r>
            <a:r>
              <a:rPr lang="en-CA" dirty="0" err="1" smtClean="0"/>
              <a:t>Apotex</a:t>
            </a:r>
            <a:r>
              <a:rPr lang="en-CA" dirty="0" smtClean="0"/>
              <a:t> and </a:t>
            </a:r>
            <a:r>
              <a:rPr lang="en-CA" dirty="0" err="1" smtClean="0"/>
              <a:t>Novopharm</a:t>
            </a:r>
            <a:r>
              <a:rPr lang="en-CA" dirty="0" smtClean="0"/>
              <a:t> (now part of </a:t>
            </a:r>
            <a:r>
              <a:rPr lang="en-CA" dirty="0" err="1" smtClean="0"/>
              <a:t>Teva</a:t>
            </a:r>
            <a:r>
              <a:rPr lang="en-CA" dirty="0" smtClean="0"/>
              <a:t>)</a:t>
            </a:r>
          </a:p>
        </p:txBody>
      </p:sp>
    </p:spTree>
    <p:extLst>
      <p:ext uri="{BB962C8B-B14F-4D97-AF65-F5344CB8AC3E}">
        <p14:creationId xmlns:p14="http://schemas.microsoft.com/office/powerpoint/2010/main" val="821857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E9A279E8-699E-4376-8FDF-83F70E08E14D}" type="slidenum">
              <a:rPr lang="en-CA"/>
              <a:pPr/>
              <a:t>5</a:t>
            </a:fld>
            <a:endParaRPr lang="en-CA"/>
          </a:p>
        </p:txBody>
      </p:sp>
      <p:sp>
        <p:nvSpPr>
          <p:cNvPr id="520194" name="Rectangle 2"/>
          <p:cNvSpPr>
            <a:spLocks noGrp="1" noChangeArrowheads="1"/>
          </p:cNvSpPr>
          <p:nvPr>
            <p:ph type="title"/>
          </p:nvPr>
        </p:nvSpPr>
        <p:spPr/>
        <p:txBody>
          <a:bodyPr>
            <a:normAutofit/>
          </a:bodyPr>
          <a:lstStyle/>
          <a:p>
            <a:r>
              <a:rPr lang="en-CA" dirty="0" smtClean="0"/>
              <a:t>Compulsory Licences</a:t>
            </a:r>
            <a:endParaRPr lang="en-CA" dirty="0"/>
          </a:p>
        </p:txBody>
      </p:sp>
      <p:sp>
        <p:nvSpPr>
          <p:cNvPr id="520195" name="Rectangle 3"/>
          <p:cNvSpPr>
            <a:spLocks noGrp="1" noChangeArrowheads="1"/>
          </p:cNvSpPr>
          <p:nvPr>
            <p:ph type="body" idx="1"/>
          </p:nvPr>
        </p:nvSpPr>
        <p:spPr/>
        <p:txBody>
          <a:bodyPr>
            <a:normAutofit/>
          </a:bodyPr>
          <a:lstStyle/>
          <a:p>
            <a:pPr>
              <a:buFont typeface="Times" pitchFamily="16" charset="0"/>
              <a:buNone/>
            </a:pPr>
            <a:r>
              <a:rPr lang="en-CA" sz="2400" b="1" dirty="0" smtClean="0"/>
              <a:t>By early 80’s:</a:t>
            </a:r>
            <a:endParaRPr lang="en-CA" sz="2400" b="1" dirty="0"/>
          </a:p>
          <a:p>
            <a:r>
              <a:rPr lang="en-CA" sz="2400" dirty="0" smtClean="0"/>
              <a:t>Generic </a:t>
            </a:r>
            <a:r>
              <a:rPr lang="en-CA" sz="2400" dirty="0"/>
              <a:t>companies could manufacture, sell and import a patented medicine before the expiry of a patent, </a:t>
            </a:r>
            <a:r>
              <a:rPr lang="en-CA" sz="2400" dirty="0" smtClean="0"/>
              <a:t>provided:</a:t>
            </a:r>
          </a:p>
          <a:p>
            <a:pPr lvl="1"/>
            <a:r>
              <a:rPr lang="en-CA" sz="2000" dirty="0" smtClean="0"/>
              <a:t>drug was </a:t>
            </a:r>
            <a:r>
              <a:rPr lang="en-CA" sz="2000" dirty="0"/>
              <a:t>shown to be “safe and effective”</a:t>
            </a:r>
          </a:p>
          <a:p>
            <a:pPr lvl="1"/>
            <a:r>
              <a:rPr lang="en-CA" sz="2000" dirty="0" smtClean="0"/>
              <a:t>paid a royalty to patent owner: always 4%</a:t>
            </a:r>
          </a:p>
          <a:p>
            <a:pPr lvl="1"/>
            <a:endParaRPr lang="en-CA" sz="2000" dirty="0"/>
          </a:p>
          <a:p>
            <a:r>
              <a:rPr lang="en-CA" sz="2400" dirty="0" smtClean="0"/>
              <a:t>Result:</a:t>
            </a:r>
          </a:p>
          <a:p>
            <a:pPr lvl="1"/>
            <a:r>
              <a:rPr lang="en-CA" sz="2000" dirty="0" smtClean="0"/>
              <a:t>Pharma patents were virtually useless</a:t>
            </a:r>
          </a:p>
          <a:p>
            <a:pPr lvl="1"/>
            <a:r>
              <a:rPr lang="en-CA" sz="2000" dirty="0" smtClean="0"/>
              <a:t>Scared away drug research in Canada</a:t>
            </a:r>
          </a:p>
          <a:p>
            <a:pPr lvl="1"/>
            <a:endParaRPr lang="en-CA" sz="2000" dirty="0"/>
          </a:p>
          <a:p>
            <a:pPr>
              <a:buFont typeface="Times" pitchFamily="16" charset="0"/>
              <a:buNone/>
            </a:pPr>
            <a:endParaRPr lang="en-CA" sz="2400" dirty="0"/>
          </a:p>
          <a:p>
            <a:pPr lvl="2">
              <a:buFontTx/>
              <a:buNone/>
            </a:pPr>
            <a:endParaRPr lang="en-CA" sz="2400" dirty="0"/>
          </a:p>
        </p:txBody>
      </p:sp>
    </p:spTree>
    <p:extLst>
      <p:ext uri="{BB962C8B-B14F-4D97-AF65-F5344CB8AC3E}">
        <p14:creationId xmlns:p14="http://schemas.microsoft.com/office/powerpoint/2010/main" val="14095582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2E80D8CE-9E39-4DBD-A1EB-C6B7ADEA8929}" type="slidenum">
              <a:rPr lang="en-CA"/>
              <a:pPr/>
              <a:t>6</a:t>
            </a:fld>
            <a:endParaRPr lang="en-CA"/>
          </a:p>
        </p:txBody>
      </p:sp>
      <p:sp>
        <p:nvSpPr>
          <p:cNvPr id="521218" name="Rectangle 2"/>
          <p:cNvSpPr>
            <a:spLocks noGrp="1" noChangeArrowheads="1"/>
          </p:cNvSpPr>
          <p:nvPr>
            <p:ph type="title"/>
          </p:nvPr>
        </p:nvSpPr>
        <p:spPr/>
        <p:txBody>
          <a:bodyPr>
            <a:normAutofit fontScale="90000"/>
          </a:bodyPr>
          <a:lstStyle/>
          <a:p>
            <a:r>
              <a:rPr lang="en-CA"/>
              <a:t>I. A Brief History of the PM(NOC) Regulations</a:t>
            </a:r>
          </a:p>
        </p:txBody>
      </p:sp>
      <p:sp>
        <p:nvSpPr>
          <p:cNvPr id="521219" name="Rectangle 3"/>
          <p:cNvSpPr>
            <a:spLocks noGrp="1" noChangeArrowheads="1"/>
          </p:cNvSpPr>
          <p:nvPr>
            <p:ph type="body" idx="1"/>
          </p:nvPr>
        </p:nvSpPr>
        <p:spPr/>
        <p:txBody>
          <a:bodyPr>
            <a:normAutofit fontScale="92500"/>
          </a:bodyPr>
          <a:lstStyle/>
          <a:p>
            <a:pPr>
              <a:buFont typeface="Times" pitchFamily="16" charset="0"/>
              <a:buNone/>
            </a:pPr>
            <a:r>
              <a:rPr lang="en-CA" sz="2200" b="1" dirty="0"/>
              <a:t>1980’s:</a:t>
            </a:r>
          </a:p>
          <a:p>
            <a:r>
              <a:rPr lang="en-CA" sz="2200" dirty="0" smtClean="0"/>
              <a:t>USFTA negotiations: </a:t>
            </a:r>
          </a:p>
          <a:p>
            <a:pPr lvl="1"/>
            <a:r>
              <a:rPr lang="en-CA" sz="1800" dirty="0" smtClean="0"/>
              <a:t>Pressure on Canada to remove our “third world” compulsory licensing system</a:t>
            </a:r>
          </a:p>
          <a:p>
            <a:r>
              <a:rPr lang="en-CA" sz="2200" dirty="0" smtClean="0"/>
              <a:t>Parliament </a:t>
            </a:r>
            <a:r>
              <a:rPr lang="en-CA" sz="2200" dirty="0"/>
              <a:t>began re-vamping patent laws to rebalance the compulsory licensing regime in order to generate growth in the pharmaceutical industry and in light of international trade obligations</a:t>
            </a:r>
          </a:p>
          <a:p>
            <a:pPr lvl="2"/>
            <a:r>
              <a:rPr lang="en-CA" sz="2000" dirty="0" smtClean="0"/>
              <a:t>Led </a:t>
            </a:r>
            <a:r>
              <a:rPr lang="en-CA" sz="2000" dirty="0"/>
              <a:t>to major overhaul of the patent system in 1987-1989</a:t>
            </a:r>
          </a:p>
          <a:p>
            <a:pPr>
              <a:buFont typeface="Times" pitchFamily="16" charset="0"/>
              <a:buNone/>
            </a:pPr>
            <a:r>
              <a:rPr lang="en-CA" sz="2200" b="1" dirty="0"/>
              <a:t>1987: Bill </a:t>
            </a:r>
            <a:r>
              <a:rPr lang="en-CA" sz="2200" b="1" dirty="0" smtClean="0"/>
              <a:t>C-22</a:t>
            </a:r>
          </a:p>
          <a:p>
            <a:r>
              <a:rPr lang="en-CA" sz="2200" dirty="0" smtClean="0"/>
              <a:t>Introduced:</a:t>
            </a:r>
          </a:p>
          <a:p>
            <a:pPr lvl="1"/>
            <a:r>
              <a:rPr lang="en-CA" sz="1800" dirty="0" smtClean="0"/>
              <a:t>deferral </a:t>
            </a:r>
            <a:r>
              <a:rPr lang="en-CA" sz="1800" dirty="0"/>
              <a:t>of 7-10 years before </a:t>
            </a:r>
            <a:r>
              <a:rPr lang="en-CA" sz="1800" dirty="0" smtClean="0"/>
              <a:t>compulsory </a:t>
            </a:r>
            <a:r>
              <a:rPr lang="en-CA" sz="1800" dirty="0"/>
              <a:t>licence could be </a:t>
            </a:r>
            <a:r>
              <a:rPr lang="en-CA" sz="1800" dirty="0" smtClean="0"/>
              <a:t>granted (further protection for drugs invented in Canada)</a:t>
            </a:r>
          </a:p>
          <a:p>
            <a:pPr lvl="1"/>
            <a:r>
              <a:rPr lang="en-CA" sz="1800" dirty="0" smtClean="0"/>
              <a:t>Patents on the pharmaceutical product itself, not just the process of making it</a:t>
            </a:r>
          </a:p>
          <a:p>
            <a:pPr lvl="1"/>
            <a:r>
              <a:rPr lang="en-CA" sz="1800" dirty="0" smtClean="0"/>
              <a:t>Patented Medicine Prices Review Board</a:t>
            </a:r>
          </a:p>
          <a:p>
            <a:endParaRPr lang="en-CA" sz="2200" dirty="0"/>
          </a:p>
        </p:txBody>
      </p:sp>
    </p:spTree>
    <p:extLst>
      <p:ext uri="{BB962C8B-B14F-4D97-AF65-F5344CB8AC3E}">
        <p14:creationId xmlns:p14="http://schemas.microsoft.com/office/powerpoint/2010/main" val="1370647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EB2E89B2-2BE2-4709-A621-6CF491EAC51B}" type="slidenum">
              <a:rPr lang="en-CA"/>
              <a:pPr/>
              <a:t>7</a:t>
            </a:fld>
            <a:endParaRPr lang="en-CA"/>
          </a:p>
        </p:txBody>
      </p:sp>
      <p:sp>
        <p:nvSpPr>
          <p:cNvPr id="522242" name="Rectangle 2"/>
          <p:cNvSpPr>
            <a:spLocks noGrp="1" noChangeArrowheads="1"/>
          </p:cNvSpPr>
          <p:nvPr>
            <p:ph type="title"/>
          </p:nvPr>
        </p:nvSpPr>
        <p:spPr/>
        <p:txBody>
          <a:bodyPr>
            <a:normAutofit fontScale="90000"/>
          </a:bodyPr>
          <a:lstStyle/>
          <a:p>
            <a:r>
              <a:rPr lang="en-CA"/>
              <a:t>I. A Brief History of the PM(NOC) Regulations</a:t>
            </a:r>
          </a:p>
        </p:txBody>
      </p:sp>
      <p:sp>
        <p:nvSpPr>
          <p:cNvPr id="522243" name="Rectangle 3"/>
          <p:cNvSpPr>
            <a:spLocks noGrp="1" noChangeArrowheads="1"/>
          </p:cNvSpPr>
          <p:nvPr>
            <p:ph type="body" idx="1"/>
          </p:nvPr>
        </p:nvSpPr>
        <p:spPr/>
        <p:txBody>
          <a:bodyPr>
            <a:normAutofit/>
          </a:bodyPr>
          <a:lstStyle/>
          <a:p>
            <a:pPr>
              <a:lnSpc>
                <a:spcPct val="90000"/>
              </a:lnSpc>
              <a:buFont typeface="Times" pitchFamily="16" charset="0"/>
              <a:buNone/>
            </a:pPr>
            <a:r>
              <a:rPr lang="en-CA" sz="2200" b="1" dirty="0" smtClean="0"/>
              <a:t>1991-1993: </a:t>
            </a:r>
            <a:r>
              <a:rPr lang="en-CA" sz="2400" b="1" dirty="0" smtClean="0"/>
              <a:t>NAFTA/GATT TRIPS </a:t>
            </a:r>
            <a:endParaRPr lang="en-CA" sz="2200" b="1" dirty="0"/>
          </a:p>
          <a:p>
            <a:pPr>
              <a:lnSpc>
                <a:spcPct val="90000"/>
              </a:lnSpc>
            </a:pPr>
            <a:r>
              <a:rPr lang="en-CA" sz="2500" dirty="0" smtClean="0">
                <a:sym typeface="Wingdings" pitchFamily="2" charset="2"/>
              </a:rPr>
              <a:t>Minimum standards of IP for all nations participating</a:t>
            </a:r>
          </a:p>
          <a:p>
            <a:pPr>
              <a:lnSpc>
                <a:spcPct val="90000"/>
              </a:lnSpc>
            </a:pPr>
            <a:r>
              <a:rPr lang="en-CA" sz="2500" dirty="0" smtClean="0">
                <a:sym typeface="Wingdings" pitchFamily="2" charset="2"/>
              </a:rPr>
              <a:t>International pressure on Canada to terminate c</a:t>
            </a:r>
            <a:r>
              <a:rPr lang="en-CA" sz="2500" dirty="0" smtClean="0"/>
              <a:t>ompulsory licensing</a:t>
            </a:r>
          </a:p>
          <a:p>
            <a:pPr>
              <a:lnSpc>
                <a:spcPct val="90000"/>
              </a:lnSpc>
            </a:pPr>
            <a:endParaRPr lang="en-CA" sz="2500" dirty="0"/>
          </a:p>
          <a:p>
            <a:pPr marL="0" indent="0">
              <a:lnSpc>
                <a:spcPct val="90000"/>
              </a:lnSpc>
              <a:buNone/>
            </a:pPr>
            <a:r>
              <a:rPr lang="en-CA" sz="2500" b="1" dirty="0" smtClean="0"/>
              <a:t>NAFTA/TRIPS:</a:t>
            </a:r>
          </a:p>
          <a:p>
            <a:pPr>
              <a:lnSpc>
                <a:spcPct val="90000"/>
              </a:lnSpc>
            </a:pPr>
            <a:r>
              <a:rPr lang="en-CA" sz="2500" dirty="0" smtClean="0"/>
              <a:t>Exclusive right to make, use, sell, import and licence patented product</a:t>
            </a:r>
          </a:p>
          <a:p>
            <a:pPr marL="0" indent="0">
              <a:lnSpc>
                <a:spcPct val="90000"/>
              </a:lnSpc>
              <a:buNone/>
            </a:pPr>
            <a:endParaRPr lang="en-CA" sz="2500" dirty="0"/>
          </a:p>
          <a:p>
            <a:pPr marL="0" indent="0">
              <a:lnSpc>
                <a:spcPct val="90000"/>
              </a:lnSpc>
              <a:buNone/>
            </a:pPr>
            <a:r>
              <a:rPr lang="en-CA" sz="2500" b="1" dirty="0" smtClean="0"/>
              <a:t>1992 – Bill C-91</a:t>
            </a:r>
          </a:p>
          <a:p>
            <a:pPr>
              <a:lnSpc>
                <a:spcPct val="90000"/>
              </a:lnSpc>
            </a:pPr>
            <a:r>
              <a:rPr lang="en-CA" sz="2500" dirty="0" smtClean="0"/>
              <a:t>Abolished prospective compulsory licences post 1991</a:t>
            </a:r>
          </a:p>
          <a:p>
            <a:pPr>
              <a:lnSpc>
                <a:spcPct val="90000"/>
              </a:lnSpc>
            </a:pPr>
            <a:endParaRPr lang="en-CA" sz="2500" dirty="0"/>
          </a:p>
        </p:txBody>
      </p:sp>
    </p:spTree>
    <p:extLst>
      <p:ext uri="{BB962C8B-B14F-4D97-AF65-F5344CB8AC3E}">
        <p14:creationId xmlns:p14="http://schemas.microsoft.com/office/powerpoint/2010/main" val="4569804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1992: Bill C-91</a:t>
            </a:r>
            <a:endParaRPr lang="en-CA" dirty="0"/>
          </a:p>
        </p:txBody>
      </p:sp>
      <p:sp>
        <p:nvSpPr>
          <p:cNvPr id="3" name="Content Placeholder 2"/>
          <p:cNvSpPr>
            <a:spLocks noGrp="1"/>
          </p:cNvSpPr>
          <p:nvPr>
            <p:ph idx="1"/>
          </p:nvPr>
        </p:nvSpPr>
        <p:spPr/>
        <p:txBody>
          <a:bodyPr/>
          <a:lstStyle/>
          <a:p>
            <a:pPr>
              <a:lnSpc>
                <a:spcPct val="90000"/>
              </a:lnSpc>
              <a:buFontTx/>
              <a:buChar char="•"/>
            </a:pPr>
            <a:r>
              <a:rPr lang="en-CA" sz="2900" dirty="0" smtClean="0"/>
              <a:t>Bill C-91 established “early working” and “stockpiling” exceptions to patent infringement</a:t>
            </a:r>
          </a:p>
          <a:p>
            <a:pPr lvl="1">
              <a:lnSpc>
                <a:spcPct val="90000"/>
              </a:lnSpc>
              <a:buFontTx/>
              <a:buChar char="•"/>
            </a:pPr>
            <a:r>
              <a:rPr lang="en-CA" sz="2200" dirty="0"/>
              <a:t>“Early Working” – Section 55.2(1) of the Patent </a:t>
            </a:r>
            <a:r>
              <a:rPr lang="en-CA" sz="2200" dirty="0" smtClean="0"/>
              <a:t>Act (for obtaining regulatory approval)</a:t>
            </a:r>
            <a:endParaRPr lang="en-CA" sz="2200" dirty="0"/>
          </a:p>
          <a:p>
            <a:pPr lvl="1">
              <a:lnSpc>
                <a:spcPct val="90000"/>
              </a:lnSpc>
              <a:buFontTx/>
              <a:buChar char="•"/>
            </a:pPr>
            <a:r>
              <a:rPr lang="en-CA" sz="2200" dirty="0" smtClean="0"/>
              <a:t>“Stockpiling” preceding the </a:t>
            </a:r>
            <a:r>
              <a:rPr lang="en-CA" sz="2200" dirty="0" err="1" smtClean="0"/>
              <a:t>expirty</a:t>
            </a:r>
            <a:r>
              <a:rPr lang="en-CA" sz="2200" dirty="0" smtClean="0"/>
              <a:t> of the patent (to hit the </a:t>
            </a:r>
            <a:r>
              <a:rPr lang="en-CA" sz="2200" smtClean="0"/>
              <a:t>ground running) </a:t>
            </a:r>
          </a:p>
          <a:p>
            <a:pPr lvl="2">
              <a:lnSpc>
                <a:spcPct val="90000"/>
              </a:lnSpc>
              <a:buFontTx/>
              <a:buChar char="•"/>
            </a:pPr>
            <a:r>
              <a:rPr lang="en-CA" sz="1800" smtClean="0"/>
              <a:t>exception </a:t>
            </a:r>
            <a:r>
              <a:rPr lang="en-CA" sz="1800" dirty="0" smtClean="0"/>
              <a:t>was abolished in 2001 as being inconsistent with Canada’s international treaty obligations</a:t>
            </a:r>
          </a:p>
          <a:p>
            <a:pPr>
              <a:lnSpc>
                <a:spcPct val="90000"/>
              </a:lnSpc>
              <a:buFontTx/>
              <a:buChar char="•"/>
            </a:pPr>
            <a:r>
              <a:rPr lang="en-CA" sz="2700" dirty="0" smtClean="0"/>
              <a:t>PM(NOC) Regulations brought into force</a:t>
            </a:r>
          </a:p>
          <a:p>
            <a:endParaRPr lang="en-CA" dirty="0"/>
          </a:p>
        </p:txBody>
      </p:sp>
    </p:spTree>
    <p:extLst>
      <p:ext uri="{BB962C8B-B14F-4D97-AF65-F5344CB8AC3E}">
        <p14:creationId xmlns:p14="http://schemas.microsoft.com/office/powerpoint/2010/main" val="2183548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2D0BC444-1092-4754-B383-8B3BF0AA3EAD}" type="slidenum">
              <a:rPr lang="en-CA"/>
              <a:pPr/>
              <a:t>9</a:t>
            </a:fld>
            <a:endParaRPr lang="en-CA"/>
          </a:p>
        </p:txBody>
      </p:sp>
      <p:sp>
        <p:nvSpPr>
          <p:cNvPr id="560130" name="Rectangle 2"/>
          <p:cNvSpPr>
            <a:spLocks noGrp="1" noChangeArrowheads="1"/>
          </p:cNvSpPr>
          <p:nvPr>
            <p:ph type="title"/>
          </p:nvPr>
        </p:nvSpPr>
        <p:spPr/>
        <p:txBody>
          <a:bodyPr>
            <a:normAutofit fontScale="90000"/>
          </a:bodyPr>
          <a:lstStyle/>
          <a:p>
            <a:r>
              <a:rPr lang="en-CA"/>
              <a:t>I. A Brief History of the PM(NOC) Regulations</a:t>
            </a:r>
          </a:p>
        </p:txBody>
      </p:sp>
      <p:sp>
        <p:nvSpPr>
          <p:cNvPr id="560131" name="Rectangle 3"/>
          <p:cNvSpPr>
            <a:spLocks noGrp="1" noChangeArrowheads="1"/>
          </p:cNvSpPr>
          <p:nvPr>
            <p:ph type="body" idx="1"/>
          </p:nvPr>
        </p:nvSpPr>
        <p:spPr/>
        <p:txBody>
          <a:bodyPr/>
          <a:lstStyle/>
          <a:p>
            <a:pPr>
              <a:buFont typeface="Times" pitchFamily="16" charset="0"/>
              <a:buNone/>
            </a:pPr>
            <a:r>
              <a:rPr lang="en-CA" b="1" i="1"/>
              <a:t>PM(NOC) Regulations:</a:t>
            </a:r>
          </a:p>
          <a:p>
            <a:pPr>
              <a:buFontTx/>
              <a:buChar char="•"/>
            </a:pPr>
            <a:r>
              <a:rPr lang="en-CA"/>
              <a:t>Link the drug regulatory approval system and the patent system</a:t>
            </a:r>
          </a:p>
          <a:p>
            <a:pPr>
              <a:buFontTx/>
              <a:buChar char="•"/>
            </a:pPr>
            <a:r>
              <a:rPr lang="en-CA"/>
              <a:t>Enhance protection for pharmaceutical patents by requiring a generic drug manufacturers to “clear” relevant patents prior to obtaining regulatory approval</a:t>
            </a:r>
          </a:p>
          <a:p>
            <a:pPr>
              <a:buFontTx/>
              <a:buNone/>
            </a:pPr>
            <a:endParaRPr lang="en-CA"/>
          </a:p>
        </p:txBody>
      </p:sp>
    </p:spTree>
    <p:extLst>
      <p:ext uri="{BB962C8B-B14F-4D97-AF65-F5344CB8AC3E}">
        <p14:creationId xmlns:p14="http://schemas.microsoft.com/office/powerpoint/2010/main" val="32924509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96BC4B56-34A6-470F-B150-FF40B592B177}" type="slidenum">
              <a:rPr lang="en-CA"/>
              <a:pPr/>
              <a:t>10</a:t>
            </a:fld>
            <a:endParaRPr lang="en-CA"/>
          </a:p>
        </p:txBody>
      </p:sp>
      <p:sp>
        <p:nvSpPr>
          <p:cNvPr id="523266" name="Rectangle 2"/>
          <p:cNvSpPr>
            <a:spLocks noGrp="1" noChangeArrowheads="1"/>
          </p:cNvSpPr>
          <p:nvPr>
            <p:ph type="title"/>
          </p:nvPr>
        </p:nvSpPr>
        <p:spPr/>
        <p:txBody>
          <a:bodyPr>
            <a:normAutofit fontScale="90000"/>
          </a:bodyPr>
          <a:lstStyle/>
          <a:p>
            <a:r>
              <a:rPr lang="en-CA"/>
              <a:t>I. A Brief History of the PM(NOC) Regulations</a:t>
            </a:r>
          </a:p>
        </p:txBody>
      </p:sp>
      <p:sp>
        <p:nvSpPr>
          <p:cNvPr id="523267" name="Rectangle 3"/>
          <p:cNvSpPr>
            <a:spLocks noGrp="1" noChangeArrowheads="1"/>
          </p:cNvSpPr>
          <p:nvPr>
            <p:ph type="body" idx="1"/>
          </p:nvPr>
        </p:nvSpPr>
        <p:spPr/>
        <p:txBody>
          <a:bodyPr>
            <a:normAutofit fontScale="92500"/>
          </a:bodyPr>
          <a:lstStyle/>
          <a:p>
            <a:pPr>
              <a:buFont typeface="Times" pitchFamily="16" charset="0"/>
              <a:buNone/>
            </a:pPr>
            <a:r>
              <a:rPr lang="en-CA" b="1"/>
              <a:t>2006:</a:t>
            </a:r>
            <a:r>
              <a:rPr lang="en-CA"/>
              <a:t> Major amendments to the PM(NOC) Regulations brought into force to address perceived deficiencies in the regime</a:t>
            </a:r>
          </a:p>
          <a:p>
            <a:pPr lvl="1">
              <a:buFontTx/>
              <a:buChar char="•"/>
            </a:pPr>
            <a:r>
              <a:rPr lang="en-CA"/>
              <a:t>Operation of the Regulations reaffirmed and clarified</a:t>
            </a:r>
          </a:p>
          <a:p>
            <a:pPr lvl="1">
              <a:buFontTx/>
              <a:buChar char="•"/>
            </a:pPr>
            <a:r>
              <a:rPr lang="en-CA"/>
              <a:t>Established an 8-year data protection for patented medicines to guarantee a minimum term of market exclusivity to patentees</a:t>
            </a:r>
          </a:p>
          <a:p>
            <a:pPr lvl="2"/>
            <a:r>
              <a:rPr lang="en-CA"/>
              <a:t>Protected data is the bundle of confidential information that is submitted to Health Canada to obtain market authorization</a:t>
            </a:r>
          </a:p>
          <a:p>
            <a:pPr lvl="1">
              <a:buFontTx/>
              <a:buNone/>
            </a:pPr>
            <a:endParaRPr lang="en-CA" b="1"/>
          </a:p>
        </p:txBody>
      </p:sp>
    </p:spTree>
    <p:extLst>
      <p:ext uri="{BB962C8B-B14F-4D97-AF65-F5344CB8AC3E}">
        <p14:creationId xmlns:p14="http://schemas.microsoft.com/office/powerpoint/2010/main" val="38575468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II.  The Drug Approval Process in Canada</a:t>
            </a:r>
            <a:br>
              <a:rPr lang="en-CA" dirty="0"/>
            </a:br>
            <a:endParaRPr lang="en-CA" dirty="0"/>
          </a:p>
        </p:txBody>
      </p:sp>
      <p:sp>
        <p:nvSpPr>
          <p:cNvPr id="580611" name="Rectangle 3"/>
          <p:cNvSpPr>
            <a:spLocks noGrp="1" noChangeArrowheads="1"/>
          </p:cNvSpPr>
          <p:nvPr>
            <p:ph type="body" idx="1"/>
          </p:nvPr>
        </p:nvSpPr>
        <p:spPr/>
        <p:txBody>
          <a:bodyPr/>
          <a:lstStyle/>
          <a:p>
            <a:pPr>
              <a:buFont typeface="Times" pitchFamily="16" charset="0"/>
              <a:buNone/>
            </a:pPr>
            <a:endParaRPr lang="en-CA" dirty="0"/>
          </a:p>
          <a:p>
            <a:pPr>
              <a:buFont typeface="Times" pitchFamily="16" charset="0"/>
              <a:buNone/>
            </a:pPr>
            <a:endParaRPr lang="en-CA" dirty="0"/>
          </a:p>
          <a:p>
            <a:pPr>
              <a:buFont typeface="Times" pitchFamily="16" charset="0"/>
              <a:buNone/>
            </a:pPr>
            <a:endParaRPr lang="en-CA" dirty="0"/>
          </a:p>
        </p:txBody>
      </p:sp>
      <p:sp>
        <p:nvSpPr>
          <p:cNvPr id="3" name="Slide Number Placeholder 3"/>
          <p:cNvSpPr>
            <a:spLocks noGrp="1"/>
          </p:cNvSpPr>
          <p:nvPr>
            <p:ph type="sldNum" sz="quarter" idx="4294967295"/>
          </p:nvPr>
        </p:nvSpPr>
        <p:spPr>
          <a:xfrm>
            <a:off x="7551738" y="6356350"/>
            <a:ext cx="1592262" cy="365125"/>
          </a:xfrm>
        </p:spPr>
        <p:txBody>
          <a:bodyPr/>
          <a:lstStyle/>
          <a:p>
            <a:fld id="{6183F637-3296-4F1F-9635-0C3ACCA0932D}" type="slidenum">
              <a:rPr lang="en-CA"/>
              <a:pPr/>
              <a:t>11</a:t>
            </a:fld>
            <a:endParaRPr lang="en-CA"/>
          </a:p>
        </p:txBody>
      </p:sp>
    </p:spTree>
    <p:extLst>
      <p:ext uri="{BB962C8B-B14F-4D97-AF65-F5344CB8AC3E}">
        <p14:creationId xmlns:p14="http://schemas.microsoft.com/office/powerpoint/2010/main" val="38715335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54C2A70D-0F05-4EEB-931E-35B044E84ADB}" type="slidenum">
              <a:rPr lang="en-CA"/>
              <a:pPr/>
              <a:t>12</a:t>
            </a:fld>
            <a:endParaRPr lang="en-CA"/>
          </a:p>
        </p:txBody>
      </p:sp>
      <p:sp>
        <p:nvSpPr>
          <p:cNvPr id="524290" name="Rectangle 2"/>
          <p:cNvSpPr>
            <a:spLocks noGrp="1" noChangeArrowheads="1"/>
          </p:cNvSpPr>
          <p:nvPr>
            <p:ph type="title"/>
          </p:nvPr>
        </p:nvSpPr>
        <p:spPr/>
        <p:txBody>
          <a:bodyPr>
            <a:normAutofit fontScale="90000"/>
          </a:bodyPr>
          <a:lstStyle/>
          <a:p>
            <a:r>
              <a:rPr lang="en-CA"/>
              <a:t>II.  The Drug Approval Process in Canada</a:t>
            </a:r>
          </a:p>
        </p:txBody>
      </p:sp>
      <p:sp>
        <p:nvSpPr>
          <p:cNvPr id="524291" name="Rectangle 3"/>
          <p:cNvSpPr>
            <a:spLocks noGrp="1" noChangeArrowheads="1"/>
          </p:cNvSpPr>
          <p:nvPr>
            <p:ph type="body" idx="1"/>
          </p:nvPr>
        </p:nvSpPr>
        <p:spPr/>
        <p:txBody>
          <a:bodyPr/>
          <a:lstStyle/>
          <a:p>
            <a:r>
              <a:rPr lang="en-CA" sz="2200" dirty="0"/>
              <a:t>All drugs sold in Canada must be authorized for sale by Health Canada </a:t>
            </a:r>
          </a:p>
          <a:p>
            <a:r>
              <a:rPr lang="en-CA" sz="2200" dirty="0" smtClean="0"/>
              <a:t>For </a:t>
            </a:r>
            <a:r>
              <a:rPr lang="en-CA" sz="2200" dirty="0"/>
              <a:t>a “new” drug, the manufacturer submits a </a:t>
            </a:r>
            <a:r>
              <a:rPr lang="en-CA" sz="2200" b="1" dirty="0">
                <a:solidFill>
                  <a:srgbClr val="FF0000"/>
                </a:solidFill>
              </a:rPr>
              <a:t>New Drug Submission (“NDS”)</a:t>
            </a:r>
            <a:r>
              <a:rPr lang="en-CA" sz="2200" dirty="0"/>
              <a:t> setting out all data establishing the </a:t>
            </a:r>
            <a:r>
              <a:rPr lang="en-CA" sz="2200" b="1" dirty="0">
                <a:solidFill>
                  <a:srgbClr val="FF0000"/>
                </a:solidFill>
              </a:rPr>
              <a:t>safety and efficacy </a:t>
            </a:r>
            <a:r>
              <a:rPr lang="en-CA" sz="2200" dirty="0"/>
              <a:t>of the drug (obtained through rigorous clinical testing)</a:t>
            </a:r>
          </a:p>
          <a:p>
            <a:r>
              <a:rPr lang="en-CA" sz="2200" dirty="0"/>
              <a:t>Health Canada reviews the submitted information and evaluates the drug’s safety, efficacy and quality</a:t>
            </a:r>
          </a:p>
          <a:p>
            <a:r>
              <a:rPr lang="en-CA" sz="2200" dirty="0"/>
              <a:t>At the completion of the review, if Health Canada has approved the new drug, it issues a </a:t>
            </a:r>
            <a:r>
              <a:rPr lang="en-CA" sz="2200" b="1" dirty="0">
                <a:solidFill>
                  <a:srgbClr val="FF0000"/>
                </a:solidFill>
              </a:rPr>
              <a:t>Notice of Compliance (“NOC”) </a:t>
            </a:r>
            <a:r>
              <a:rPr lang="en-CA" sz="2200" dirty="0"/>
              <a:t>which permits the drug to be marketed in Canada</a:t>
            </a:r>
          </a:p>
        </p:txBody>
      </p:sp>
    </p:spTree>
    <p:extLst>
      <p:ext uri="{BB962C8B-B14F-4D97-AF65-F5344CB8AC3E}">
        <p14:creationId xmlns:p14="http://schemas.microsoft.com/office/powerpoint/2010/main" val="36750808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F70F407B-C9F3-4B1F-AAC4-84F819CFAAB3}" type="slidenum">
              <a:rPr lang="en-CA"/>
              <a:pPr/>
              <a:t>13</a:t>
            </a:fld>
            <a:endParaRPr lang="en-CA"/>
          </a:p>
        </p:txBody>
      </p:sp>
      <p:sp>
        <p:nvSpPr>
          <p:cNvPr id="561154" name="Rectangle 2"/>
          <p:cNvSpPr>
            <a:spLocks noGrp="1" noChangeArrowheads="1"/>
          </p:cNvSpPr>
          <p:nvPr>
            <p:ph type="title"/>
          </p:nvPr>
        </p:nvSpPr>
        <p:spPr/>
        <p:txBody>
          <a:bodyPr>
            <a:normAutofit fontScale="90000"/>
          </a:bodyPr>
          <a:lstStyle/>
          <a:p>
            <a:r>
              <a:rPr lang="en-CA"/>
              <a:t>II.  The Drug Approval Process in Canada</a:t>
            </a:r>
          </a:p>
        </p:txBody>
      </p:sp>
      <p:sp>
        <p:nvSpPr>
          <p:cNvPr id="561155" name="Rectangle 3"/>
          <p:cNvSpPr>
            <a:spLocks noGrp="1" noChangeArrowheads="1"/>
          </p:cNvSpPr>
          <p:nvPr>
            <p:ph type="body" idx="1"/>
          </p:nvPr>
        </p:nvSpPr>
        <p:spPr/>
        <p:txBody>
          <a:bodyPr>
            <a:normAutofit/>
          </a:bodyPr>
          <a:lstStyle/>
          <a:p>
            <a:r>
              <a:rPr lang="en-CA" sz="2200" dirty="0"/>
              <a:t>Innovative pharmaceutical company is typically the first person to discover/develop a drug and/or a new therapeutic indication</a:t>
            </a:r>
          </a:p>
          <a:p>
            <a:r>
              <a:rPr lang="en-CA" sz="2200" dirty="0"/>
              <a:t>Therefore, an NDS is typically filed by an “innovative” pharmaceutical company</a:t>
            </a:r>
          </a:p>
          <a:p>
            <a:r>
              <a:rPr lang="en-CA" sz="2200" dirty="0"/>
              <a:t>Generally, an innovator will have one or more patents pertaining to a new </a:t>
            </a:r>
            <a:r>
              <a:rPr lang="en-CA" sz="2200" dirty="0" smtClean="0"/>
              <a:t>drug</a:t>
            </a:r>
          </a:p>
          <a:p>
            <a:endParaRPr lang="en-CA" sz="2200" dirty="0"/>
          </a:p>
          <a:p>
            <a:r>
              <a:rPr lang="en-CA" sz="2200" dirty="0" smtClean="0"/>
              <a:t>Any changes to the approval (change of name, packaging,  product monograph) requires a Supplementary New Drug Submission (“SNDS”)</a:t>
            </a:r>
            <a:endParaRPr lang="en-CA" sz="2200" dirty="0"/>
          </a:p>
        </p:txBody>
      </p:sp>
    </p:spTree>
    <p:extLst>
      <p:ext uri="{BB962C8B-B14F-4D97-AF65-F5344CB8AC3E}">
        <p14:creationId xmlns:p14="http://schemas.microsoft.com/office/powerpoint/2010/main" val="9705662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0FE7918E-F6BE-4D64-833A-2EB9E5FCE8D2}" type="slidenum">
              <a:rPr lang="en-CA"/>
              <a:pPr/>
              <a:t>14</a:t>
            </a:fld>
            <a:endParaRPr lang="en-CA"/>
          </a:p>
        </p:txBody>
      </p:sp>
      <p:sp>
        <p:nvSpPr>
          <p:cNvPr id="526338" name="Rectangle 2"/>
          <p:cNvSpPr>
            <a:spLocks noGrp="1" noChangeArrowheads="1"/>
          </p:cNvSpPr>
          <p:nvPr>
            <p:ph type="title"/>
          </p:nvPr>
        </p:nvSpPr>
        <p:spPr/>
        <p:txBody>
          <a:bodyPr>
            <a:normAutofit fontScale="90000"/>
          </a:bodyPr>
          <a:lstStyle/>
          <a:p>
            <a:r>
              <a:rPr lang="en-CA"/>
              <a:t>II.  The Drug Approval Process in Canada</a:t>
            </a:r>
          </a:p>
        </p:txBody>
      </p:sp>
      <p:sp>
        <p:nvSpPr>
          <p:cNvPr id="526339" name="Rectangle 3"/>
          <p:cNvSpPr>
            <a:spLocks noGrp="1" noChangeArrowheads="1"/>
          </p:cNvSpPr>
          <p:nvPr>
            <p:ph type="body" idx="1"/>
          </p:nvPr>
        </p:nvSpPr>
        <p:spPr/>
        <p:txBody>
          <a:bodyPr>
            <a:normAutofit/>
          </a:bodyPr>
          <a:lstStyle/>
          <a:p>
            <a:pPr>
              <a:lnSpc>
                <a:spcPct val="90000"/>
              </a:lnSpc>
            </a:pPr>
            <a:r>
              <a:rPr lang="en-CA" dirty="0" smtClean="0"/>
              <a:t>“Me too”</a:t>
            </a:r>
          </a:p>
          <a:p>
            <a:pPr lvl="1">
              <a:lnSpc>
                <a:spcPct val="90000"/>
              </a:lnSpc>
            </a:pPr>
            <a:r>
              <a:rPr lang="en-CA" dirty="0" smtClean="0"/>
              <a:t>Unlike </a:t>
            </a:r>
            <a:r>
              <a:rPr lang="en-CA" dirty="0"/>
              <a:t>innovator, a generic manufacturer need not establish safety and efficacy of a generic </a:t>
            </a:r>
            <a:r>
              <a:rPr lang="en-CA" dirty="0" smtClean="0"/>
              <a:t>drug</a:t>
            </a:r>
          </a:p>
          <a:p>
            <a:pPr lvl="1">
              <a:lnSpc>
                <a:spcPct val="90000"/>
              </a:lnSpc>
            </a:pPr>
            <a:r>
              <a:rPr lang="en-CA" dirty="0" smtClean="0"/>
              <a:t>Generic </a:t>
            </a:r>
            <a:r>
              <a:rPr lang="en-CA" dirty="0"/>
              <a:t>need only demonstrate bioequivalence to a drug which is already on the market and has been approved by Health Canada </a:t>
            </a:r>
          </a:p>
          <a:p>
            <a:pPr lvl="2">
              <a:lnSpc>
                <a:spcPct val="90000"/>
              </a:lnSpc>
            </a:pPr>
            <a:r>
              <a:rPr lang="en-CA" sz="2200" dirty="0" smtClean="0"/>
              <a:t>“Bioequivalence</a:t>
            </a:r>
            <a:r>
              <a:rPr lang="en-CA" sz="2200" dirty="0"/>
              <a:t>” = the active ingredient of a generic drug be absorbed into the body and metabolized in approximately the same amount over approximately the same period as the active ingredient of the innovator drug</a:t>
            </a:r>
          </a:p>
          <a:p>
            <a:pPr lvl="2">
              <a:lnSpc>
                <a:spcPct val="90000"/>
              </a:lnSpc>
              <a:buFontTx/>
              <a:buNone/>
            </a:pPr>
            <a:r>
              <a:rPr lang="en-CA" sz="2400" dirty="0"/>
              <a:t> </a:t>
            </a:r>
          </a:p>
        </p:txBody>
      </p:sp>
    </p:spTree>
    <p:extLst>
      <p:ext uri="{BB962C8B-B14F-4D97-AF65-F5344CB8AC3E}">
        <p14:creationId xmlns:p14="http://schemas.microsoft.com/office/powerpoint/2010/main" val="7252728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D81D9D5F-3264-41FE-850D-9D343F19101C}" type="slidenum">
              <a:rPr lang="en-CA"/>
              <a:pPr/>
              <a:t>15</a:t>
            </a:fld>
            <a:endParaRPr lang="en-CA"/>
          </a:p>
        </p:txBody>
      </p:sp>
      <p:sp>
        <p:nvSpPr>
          <p:cNvPr id="563202" name="Rectangle 2"/>
          <p:cNvSpPr>
            <a:spLocks noGrp="1" noChangeArrowheads="1"/>
          </p:cNvSpPr>
          <p:nvPr>
            <p:ph type="title"/>
          </p:nvPr>
        </p:nvSpPr>
        <p:spPr/>
        <p:txBody>
          <a:bodyPr>
            <a:normAutofit fontScale="90000"/>
          </a:bodyPr>
          <a:lstStyle/>
          <a:p>
            <a:r>
              <a:rPr lang="en-CA"/>
              <a:t>II.  The Drug Approval Process in Canada</a:t>
            </a:r>
          </a:p>
        </p:txBody>
      </p:sp>
      <p:sp>
        <p:nvSpPr>
          <p:cNvPr id="563203" name="Rectangle 3"/>
          <p:cNvSpPr>
            <a:spLocks noGrp="1" noChangeArrowheads="1"/>
          </p:cNvSpPr>
          <p:nvPr>
            <p:ph type="body" idx="1"/>
          </p:nvPr>
        </p:nvSpPr>
        <p:spPr/>
        <p:txBody>
          <a:bodyPr/>
          <a:lstStyle/>
          <a:p>
            <a:r>
              <a:rPr lang="en-CA" sz="2400" dirty="0"/>
              <a:t>To obtain marketing approval for a generic drug, the generic manufacturer submits an Abbreviated NDS (“ANDS”) demonstrating that the generic formulation is “bioequivalent” to the brand formulation</a:t>
            </a:r>
          </a:p>
          <a:p>
            <a:pPr lvl="1"/>
            <a:r>
              <a:rPr lang="en-CA" sz="2200" dirty="0"/>
              <a:t>ANDS typically does not contain clinical data</a:t>
            </a:r>
          </a:p>
          <a:p>
            <a:r>
              <a:rPr lang="en-CA" sz="2400" dirty="0"/>
              <a:t>By establishing bioequivalence, generic demonstrates safety and effectiveness by comparison, without having to do extensive clinical trials</a:t>
            </a:r>
          </a:p>
          <a:p>
            <a:pPr lvl="1"/>
            <a:r>
              <a:rPr lang="en-CA" sz="2200" dirty="0"/>
              <a:t>Significantly less money and time required to bring generic drug to market</a:t>
            </a:r>
          </a:p>
          <a:p>
            <a:pPr lvl="2">
              <a:buFontTx/>
              <a:buNone/>
            </a:pPr>
            <a:r>
              <a:rPr lang="en-CA" sz="2400" dirty="0"/>
              <a:t> </a:t>
            </a:r>
          </a:p>
        </p:txBody>
      </p:sp>
    </p:spTree>
    <p:extLst>
      <p:ext uri="{BB962C8B-B14F-4D97-AF65-F5344CB8AC3E}">
        <p14:creationId xmlns:p14="http://schemas.microsoft.com/office/powerpoint/2010/main" val="27339721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III. Pharmaceutical Patent Law – The Current System</a:t>
            </a:r>
            <a:br>
              <a:rPr lang="en-CA" dirty="0"/>
            </a:br>
            <a:endParaRPr lang="en-CA" dirty="0"/>
          </a:p>
        </p:txBody>
      </p:sp>
      <p:sp>
        <p:nvSpPr>
          <p:cNvPr id="581634" name="Rectangle 2"/>
          <p:cNvSpPr>
            <a:spLocks noGrp="1" noChangeArrowheads="1"/>
          </p:cNvSpPr>
          <p:nvPr>
            <p:ph type="body" idx="1"/>
          </p:nvPr>
        </p:nvSpPr>
        <p:spPr/>
        <p:txBody>
          <a:bodyPr/>
          <a:lstStyle/>
          <a:p>
            <a:pPr algn="ctr">
              <a:buFont typeface="Times" pitchFamily="16" charset="0"/>
              <a:buNone/>
            </a:pPr>
            <a:endParaRPr lang="en-CA" dirty="0"/>
          </a:p>
          <a:p>
            <a:pPr algn="ctr">
              <a:buFont typeface="Times" pitchFamily="16" charset="0"/>
              <a:buNone/>
            </a:pPr>
            <a:endParaRPr lang="en-CA" dirty="0"/>
          </a:p>
          <a:p>
            <a:pPr algn="ctr">
              <a:buFont typeface="Times" pitchFamily="16" charset="0"/>
              <a:buNone/>
            </a:pPr>
            <a:endParaRPr lang="en-CA" dirty="0"/>
          </a:p>
        </p:txBody>
      </p:sp>
      <p:sp>
        <p:nvSpPr>
          <p:cNvPr id="3" name="Slide Number Placeholder 3"/>
          <p:cNvSpPr>
            <a:spLocks noGrp="1"/>
          </p:cNvSpPr>
          <p:nvPr>
            <p:ph type="sldNum" sz="quarter" idx="4294967295"/>
          </p:nvPr>
        </p:nvSpPr>
        <p:spPr>
          <a:xfrm>
            <a:off x="0" y="6356350"/>
            <a:ext cx="1676400" cy="365125"/>
          </a:xfrm>
        </p:spPr>
        <p:txBody>
          <a:bodyPr/>
          <a:lstStyle/>
          <a:p>
            <a:fld id="{BC0636F4-8B5A-4A66-B07C-6CE9EE0EEC03}" type="slidenum">
              <a:rPr lang="en-CA"/>
              <a:pPr/>
              <a:t>16</a:t>
            </a:fld>
            <a:endParaRPr lang="en-CA"/>
          </a:p>
        </p:txBody>
      </p:sp>
    </p:spTree>
    <p:extLst>
      <p:ext uri="{BB962C8B-B14F-4D97-AF65-F5344CB8AC3E}">
        <p14:creationId xmlns:p14="http://schemas.microsoft.com/office/powerpoint/2010/main" val="40785287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A84BA500-2B49-449B-947E-C6E2AB087BC9}" type="slidenum">
              <a:rPr lang="en-CA"/>
              <a:pPr/>
              <a:t>17</a:t>
            </a:fld>
            <a:endParaRPr lang="en-CA"/>
          </a:p>
        </p:txBody>
      </p:sp>
      <p:sp>
        <p:nvSpPr>
          <p:cNvPr id="529410" name="Rectangle 2"/>
          <p:cNvSpPr>
            <a:spLocks noGrp="1" noChangeArrowheads="1"/>
          </p:cNvSpPr>
          <p:nvPr>
            <p:ph type="title"/>
          </p:nvPr>
        </p:nvSpPr>
        <p:spPr/>
        <p:txBody>
          <a:bodyPr>
            <a:normAutofit fontScale="90000"/>
          </a:bodyPr>
          <a:lstStyle/>
          <a:p>
            <a:r>
              <a:rPr lang="en-CA" dirty="0"/>
              <a:t>III.  Pharmaceutical Patent Law – The Current System</a:t>
            </a:r>
          </a:p>
        </p:txBody>
      </p:sp>
      <p:sp>
        <p:nvSpPr>
          <p:cNvPr id="529411" name="Rectangle 3"/>
          <p:cNvSpPr>
            <a:spLocks noGrp="1" noChangeArrowheads="1"/>
          </p:cNvSpPr>
          <p:nvPr>
            <p:ph type="body" idx="1"/>
          </p:nvPr>
        </p:nvSpPr>
        <p:spPr/>
        <p:txBody>
          <a:bodyPr/>
          <a:lstStyle/>
          <a:p>
            <a:r>
              <a:rPr lang="en-CA" sz="2300"/>
              <a:t>The current system reflects Parliament’s attempt to strike a balance between two competing objectives: (i) provision of low-cost, high-quality pharmaceuticals, and (ii) protection of innovation and stimulation of R&amp;D</a:t>
            </a:r>
          </a:p>
          <a:p>
            <a:r>
              <a:rPr lang="en-CA" sz="2300"/>
              <a:t>Generic manufacturers are given the benefit of “early working” for a drug approval prior to patent expiry but must address patent issues prior to obtaining marketing approval</a:t>
            </a:r>
          </a:p>
          <a:p>
            <a:r>
              <a:rPr lang="en-CA" sz="2300"/>
              <a:t>Innovators are given the benefit of 8-years of data protection</a:t>
            </a:r>
            <a:r>
              <a:rPr lang="en-CA" sz="2200"/>
              <a:t> </a:t>
            </a:r>
          </a:p>
          <a:p>
            <a:pPr lvl="1"/>
            <a:r>
              <a:rPr lang="en-CA" sz="2000"/>
              <a:t>Generic manufacturers are prohibited from filing an ANDS or triggering litigation under the PM(NOC) Regulations for the first 6 years of the 8 year term (except for submissions made under the </a:t>
            </a:r>
            <a:r>
              <a:rPr lang="en-CA" sz="2000" i="1"/>
              <a:t>Jean Chrétien Act)</a:t>
            </a:r>
            <a:endParaRPr lang="en-CA" sz="2000"/>
          </a:p>
        </p:txBody>
      </p:sp>
    </p:spTree>
    <p:extLst>
      <p:ext uri="{BB962C8B-B14F-4D97-AF65-F5344CB8AC3E}">
        <p14:creationId xmlns:p14="http://schemas.microsoft.com/office/powerpoint/2010/main" val="23347232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III.  Pharmaceutical Patent Law – The Current </a:t>
            </a:r>
            <a:r>
              <a:rPr lang="en-CA" dirty="0" smtClean="0"/>
              <a:t>System - Linking</a:t>
            </a:r>
            <a:endParaRPr lang="en-CA" dirty="0"/>
          </a:p>
        </p:txBody>
      </p:sp>
      <p:sp>
        <p:nvSpPr>
          <p:cNvPr id="4" name="Text Placeholder 3"/>
          <p:cNvSpPr>
            <a:spLocks noGrp="1"/>
          </p:cNvSpPr>
          <p:nvPr>
            <p:ph type="body" idx="1"/>
          </p:nvPr>
        </p:nvSpPr>
        <p:spPr/>
        <p:txBody>
          <a:bodyPr/>
          <a:lstStyle/>
          <a:p>
            <a:r>
              <a:rPr lang="en-CA" dirty="0" smtClean="0"/>
              <a:t>Patent status	</a:t>
            </a:r>
            <a:endParaRPr lang="en-CA" dirty="0"/>
          </a:p>
        </p:txBody>
      </p:sp>
      <p:sp>
        <p:nvSpPr>
          <p:cNvPr id="5" name="Content Placeholder 4"/>
          <p:cNvSpPr>
            <a:spLocks noGrp="1"/>
          </p:cNvSpPr>
          <p:nvPr>
            <p:ph sz="half" idx="2"/>
          </p:nvPr>
        </p:nvSpPr>
        <p:spPr/>
        <p:txBody>
          <a:bodyPr>
            <a:normAutofit fontScale="92500" lnSpcReduction="20000"/>
          </a:bodyPr>
          <a:lstStyle/>
          <a:p>
            <a:r>
              <a:rPr lang="en-CA" dirty="0" smtClean="0"/>
              <a:t>Valid, infringed patents can block entry of generic</a:t>
            </a:r>
          </a:p>
          <a:p>
            <a:r>
              <a:rPr lang="en-CA" dirty="0" smtClean="0"/>
              <a:t>Register of patents relating to an approval</a:t>
            </a:r>
          </a:p>
          <a:p>
            <a:endParaRPr lang="en-CA" dirty="0"/>
          </a:p>
          <a:p>
            <a:endParaRPr lang="en-CA" dirty="0" smtClean="0"/>
          </a:p>
          <a:p>
            <a:r>
              <a:rPr lang="en-CA" dirty="0" smtClean="0"/>
              <a:t>No practical was to get an interlocutory injunction</a:t>
            </a:r>
          </a:p>
          <a:p>
            <a:endParaRPr lang="en-CA" dirty="0"/>
          </a:p>
          <a:p>
            <a:r>
              <a:rPr lang="en-CA" dirty="0" smtClean="0"/>
              <a:t>Q: Are the generic’s allegations of non-infringement and invalidity justified?</a:t>
            </a:r>
          </a:p>
        </p:txBody>
      </p:sp>
      <p:sp>
        <p:nvSpPr>
          <p:cNvPr id="6" name="Text Placeholder 5"/>
          <p:cNvSpPr>
            <a:spLocks noGrp="1"/>
          </p:cNvSpPr>
          <p:nvPr>
            <p:ph type="body" sz="quarter" idx="3"/>
          </p:nvPr>
        </p:nvSpPr>
        <p:spPr/>
        <p:txBody>
          <a:bodyPr/>
          <a:lstStyle/>
          <a:p>
            <a:r>
              <a:rPr lang="en-CA" dirty="0" smtClean="0"/>
              <a:t>HPB Approval</a:t>
            </a:r>
            <a:endParaRPr lang="en-CA" dirty="0"/>
          </a:p>
        </p:txBody>
      </p:sp>
      <p:sp>
        <p:nvSpPr>
          <p:cNvPr id="7" name="Content Placeholder 6"/>
          <p:cNvSpPr>
            <a:spLocks noGrp="1"/>
          </p:cNvSpPr>
          <p:nvPr>
            <p:ph sz="quarter" idx="4"/>
          </p:nvPr>
        </p:nvSpPr>
        <p:spPr/>
        <p:txBody>
          <a:bodyPr/>
          <a:lstStyle/>
          <a:p>
            <a:r>
              <a:rPr lang="en-CA" dirty="0" smtClean="0"/>
              <a:t>Can’t grant approval until patent issues are resolved on a preliminary basis</a:t>
            </a:r>
          </a:p>
          <a:p>
            <a:endParaRPr lang="en-CA" dirty="0"/>
          </a:p>
          <a:p>
            <a:r>
              <a:rPr lang="en-CA" dirty="0" smtClean="0"/>
              <a:t>Minister can’t grant a generic approval for 2 years, pending PM(NOC) proceeding</a:t>
            </a:r>
            <a:endParaRPr lang="en-CA" dirty="0"/>
          </a:p>
        </p:txBody>
      </p:sp>
    </p:spTree>
    <p:extLst>
      <p:ext uri="{BB962C8B-B14F-4D97-AF65-F5344CB8AC3E}">
        <p14:creationId xmlns:p14="http://schemas.microsoft.com/office/powerpoint/2010/main" val="42282603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6F0B760D-8B83-426C-BE7D-332F84D31DE4}" type="slidenum">
              <a:rPr lang="en-CA"/>
              <a:pPr/>
              <a:t>19</a:t>
            </a:fld>
            <a:endParaRPr lang="en-CA"/>
          </a:p>
        </p:txBody>
      </p:sp>
      <p:sp>
        <p:nvSpPr>
          <p:cNvPr id="534530" name="Rectangle 2"/>
          <p:cNvSpPr>
            <a:spLocks noGrp="1" noChangeArrowheads="1"/>
          </p:cNvSpPr>
          <p:nvPr>
            <p:ph type="title"/>
          </p:nvPr>
        </p:nvSpPr>
        <p:spPr/>
        <p:txBody>
          <a:bodyPr>
            <a:normAutofit fontScale="90000"/>
          </a:bodyPr>
          <a:lstStyle/>
          <a:p>
            <a:r>
              <a:rPr lang="en-CA"/>
              <a:t>III.  Pharmaceutical Patent Law – The Current System</a:t>
            </a:r>
          </a:p>
        </p:txBody>
      </p:sp>
      <p:sp>
        <p:nvSpPr>
          <p:cNvPr id="534531" name="Rectangle 3"/>
          <p:cNvSpPr>
            <a:spLocks noGrp="1" noChangeArrowheads="1"/>
          </p:cNvSpPr>
          <p:nvPr>
            <p:ph type="body" idx="1"/>
          </p:nvPr>
        </p:nvSpPr>
        <p:spPr/>
        <p:txBody>
          <a:bodyPr/>
          <a:lstStyle/>
          <a:p>
            <a:pPr>
              <a:lnSpc>
                <a:spcPct val="80000"/>
              </a:lnSpc>
              <a:buFont typeface="Times" pitchFamily="16" charset="0"/>
              <a:buNone/>
            </a:pPr>
            <a:r>
              <a:rPr lang="en-CA" sz="1800" b="1" i="1" u="sng"/>
              <a:t>Overview</a:t>
            </a:r>
          </a:p>
          <a:p>
            <a:pPr>
              <a:lnSpc>
                <a:spcPct val="80000"/>
              </a:lnSpc>
              <a:buFont typeface="Times" pitchFamily="16" charset="0"/>
              <a:buNone/>
            </a:pPr>
            <a:endParaRPr lang="en-CA" sz="1800" b="1" i="1" u="sng"/>
          </a:p>
          <a:p>
            <a:pPr>
              <a:lnSpc>
                <a:spcPct val="80000"/>
              </a:lnSpc>
              <a:buFont typeface="Times" pitchFamily="16" charset="0"/>
              <a:buNone/>
            </a:pPr>
            <a:r>
              <a:rPr lang="en-CA" sz="1800" b="1" i="1"/>
              <a:t>Astra Zeneca Canada Inc. v. Canada (Minister of Health), </a:t>
            </a:r>
            <a:r>
              <a:rPr lang="en-CA" sz="1800" b="1"/>
              <a:t>2006 SCC 49 at para. 12:</a:t>
            </a:r>
          </a:p>
          <a:p>
            <a:pPr>
              <a:lnSpc>
                <a:spcPct val="80000"/>
              </a:lnSpc>
              <a:buFont typeface="Times" pitchFamily="16" charset="0"/>
              <a:buNone/>
            </a:pPr>
            <a:endParaRPr lang="en-CA" sz="1800" b="1"/>
          </a:p>
          <a:p>
            <a:pPr>
              <a:lnSpc>
                <a:spcPct val="80000"/>
              </a:lnSpc>
              <a:buFont typeface="Times" pitchFamily="16" charset="0"/>
              <a:buNone/>
            </a:pPr>
            <a:r>
              <a:rPr lang="en-CA" sz="1300"/>
              <a:t>	</a:t>
            </a:r>
            <a:r>
              <a:rPr lang="en-CA" sz="1600"/>
              <a:t>The </a:t>
            </a:r>
            <a:r>
              <a:rPr lang="en-CA" sz="1600" i="1"/>
              <a:t>NOC Regulations</a:t>
            </a:r>
            <a:r>
              <a:rPr lang="en-CA" sz="1600"/>
              <a:t> lie at the intersection of two regulatory systems with sometimes conflicting objectives.  First, is the law governing approval of new drugs, which seeks to ensure the safety and efficacy of new medications before they can be put on the market.  The governing rules are set out in the </a:t>
            </a:r>
            <a:r>
              <a:rPr lang="en-CA" sz="1600" i="1"/>
              <a:t>Food and Drugs Act</a:t>
            </a:r>
            <a:r>
              <a:rPr lang="en-CA" sz="1600"/>
              <a:t>, R.S.C. 1985, c. F-27 (“</a:t>
            </a:r>
            <a:r>
              <a:rPr lang="en-CA" sz="1600" i="1"/>
              <a:t>FDA</a:t>
            </a:r>
            <a:r>
              <a:rPr lang="en-CA" sz="1600"/>
              <a:t>”), and the </a:t>
            </a:r>
            <a:r>
              <a:rPr lang="en-CA" sz="1600" i="1"/>
              <a:t>Food and Drug Regulations</a:t>
            </a:r>
            <a:r>
              <a:rPr lang="en-CA" sz="1600"/>
              <a:t>, C.R.C. 1978, c. 870.  The </a:t>
            </a:r>
            <a:r>
              <a:rPr lang="en-CA" sz="1600" i="1"/>
              <a:t>FDA </a:t>
            </a:r>
            <a:r>
              <a:rPr lang="en-CA" sz="1600"/>
              <a:t>process culminates (if successful) in the issuance of a NOC to an applicant manufacturer by the Minister of Health on the advice of his officials in the Therapeutic Products Directorate.  The </a:t>
            </a:r>
            <a:r>
              <a:rPr lang="en-CA" sz="1600" i="1"/>
              <a:t>FDA </a:t>
            </a:r>
            <a:r>
              <a:rPr lang="en-CA" sz="1600"/>
              <a:t>objective is to encourage bringing safe and effective medicines to market to advance the nation’s health.  The achievement of this objective is tempered by a second and to some extent overlapping  regulatory system created by the </a:t>
            </a:r>
            <a:r>
              <a:rPr lang="en-CA" sz="1600" i="1"/>
              <a:t>Patent Act</a:t>
            </a:r>
            <a:r>
              <a:rPr lang="en-CA" sz="1600"/>
              <a:t>, R.S.C. 1985, c. P-4.  Under that system, in exchange for disclosure to the public of an invention, including the invention of a medication, the innovator is given the exclusive right to its exploitation for a period of 20 years.  Until 1993, the two regulatory systems were largely kept distinct and separate.</a:t>
            </a:r>
            <a:r>
              <a:rPr lang="en-CA" sz="1300"/>
              <a:t> </a:t>
            </a:r>
          </a:p>
        </p:txBody>
      </p:sp>
    </p:spTree>
    <p:extLst>
      <p:ext uri="{BB962C8B-B14F-4D97-AF65-F5344CB8AC3E}">
        <p14:creationId xmlns:p14="http://schemas.microsoft.com/office/powerpoint/2010/main" val="37678404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D9469958-9B94-48B5-9513-DBCB8E4EAF18}" type="slidenum">
              <a:rPr lang="en-CA"/>
              <a:pPr/>
              <a:t>20</a:t>
            </a:fld>
            <a:endParaRPr lang="en-CA"/>
          </a:p>
        </p:txBody>
      </p:sp>
      <p:sp>
        <p:nvSpPr>
          <p:cNvPr id="565250" name="Rectangle 2"/>
          <p:cNvSpPr>
            <a:spLocks noGrp="1" noChangeArrowheads="1"/>
          </p:cNvSpPr>
          <p:nvPr>
            <p:ph type="title"/>
          </p:nvPr>
        </p:nvSpPr>
        <p:spPr/>
        <p:txBody>
          <a:bodyPr>
            <a:normAutofit fontScale="90000"/>
          </a:bodyPr>
          <a:lstStyle/>
          <a:p>
            <a:r>
              <a:rPr lang="en-CA"/>
              <a:t>III.  Pharmaceutical Patent Law – The Current System</a:t>
            </a:r>
          </a:p>
        </p:txBody>
      </p:sp>
      <p:sp>
        <p:nvSpPr>
          <p:cNvPr id="565251" name="Rectangle 3"/>
          <p:cNvSpPr>
            <a:spLocks noGrp="1" noChangeArrowheads="1"/>
          </p:cNvSpPr>
          <p:nvPr>
            <p:ph type="body" idx="1"/>
          </p:nvPr>
        </p:nvSpPr>
        <p:spPr/>
        <p:txBody>
          <a:bodyPr>
            <a:normAutofit lnSpcReduction="10000"/>
          </a:bodyPr>
          <a:lstStyle/>
          <a:p>
            <a:pPr>
              <a:lnSpc>
                <a:spcPct val="90000"/>
              </a:lnSpc>
              <a:buFont typeface="Times" pitchFamily="16" charset="0"/>
              <a:buNone/>
            </a:pPr>
            <a:r>
              <a:rPr lang="en-CA" sz="2200" b="1" i="1" u="sng"/>
              <a:t>Overview</a:t>
            </a:r>
          </a:p>
          <a:p>
            <a:pPr>
              <a:lnSpc>
                <a:spcPct val="90000"/>
              </a:lnSpc>
              <a:buFont typeface="Times" pitchFamily="16" charset="0"/>
              <a:buNone/>
            </a:pPr>
            <a:endParaRPr lang="en-CA" sz="2200" b="1" i="1" u="sng"/>
          </a:p>
          <a:p>
            <a:pPr>
              <a:lnSpc>
                <a:spcPct val="90000"/>
              </a:lnSpc>
              <a:buFont typeface="Times" pitchFamily="16" charset="0"/>
              <a:buNone/>
            </a:pPr>
            <a:r>
              <a:rPr lang="en-CA" sz="2200" b="1" i="1"/>
              <a:t>Astra Zeneca Canada Inc. v. Canada (Minister of Health), </a:t>
            </a:r>
            <a:r>
              <a:rPr lang="en-CA" sz="2200" b="1"/>
              <a:t>2006 SCC 49 at para. 13:</a:t>
            </a:r>
          </a:p>
          <a:p>
            <a:pPr>
              <a:lnSpc>
                <a:spcPct val="90000"/>
              </a:lnSpc>
              <a:buFont typeface="Times" pitchFamily="16" charset="0"/>
              <a:buNone/>
            </a:pPr>
            <a:r>
              <a:rPr lang="en-CA" sz="2000" b="1"/>
              <a:t>	</a:t>
            </a:r>
          </a:p>
          <a:p>
            <a:pPr>
              <a:lnSpc>
                <a:spcPct val="90000"/>
              </a:lnSpc>
              <a:buFont typeface="Times" pitchFamily="16" charset="0"/>
              <a:buNone/>
            </a:pPr>
            <a:r>
              <a:rPr lang="en-CA" sz="2000" b="1"/>
              <a:t>	</a:t>
            </a:r>
            <a:r>
              <a:rPr lang="en-CA" sz="2000"/>
              <a:t>The problem perceived by Parliament in 1993 was that if a generic manufacturer waits to begin its preparation of a copy-cat medicine for regulatory approval until the patent expires, the </a:t>
            </a:r>
            <a:r>
              <a:rPr lang="en-CA" sz="2000" i="1"/>
              <a:t>FDA </a:t>
            </a:r>
            <a:r>
              <a:rPr lang="en-CA" sz="2000"/>
              <a:t>approval process will likely add at least two years to the effective monopoly of the patent owner, which is two years of monopoly longer than the </a:t>
            </a:r>
            <a:r>
              <a:rPr lang="en-CA" sz="2000" i="1"/>
              <a:t>Patent Act</a:t>
            </a:r>
            <a:r>
              <a:rPr lang="en-CA" sz="2000"/>
              <a:t> contemplates.  On the other hand, if the generic manufacturer tries to work the patented invention </a:t>
            </a:r>
            <a:r>
              <a:rPr lang="en-CA" sz="2000" i="1"/>
              <a:t>prior</a:t>
            </a:r>
            <a:r>
              <a:rPr lang="en-CA" sz="2000"/>
              <a:t> to the expiry of the patent, even if solely to satisfy the </a:t>
            </a:r>
            <a:r>
              <a:rPr lang="en-CA" sz="2000" i="1"/>
              <a:t>FDA </a:t>
            </a:r>
            <a:r>
              <a:rPr lang="en-CA" sz="2000"/>
              <a:t>requirements for a NOC, it will infringe the patent, thus inviting litigation by the patent owner (and this is a very litigious industry). </a:t>
            </a:r>
            <a:endParaRPr lang="en-CA" sz="2900" b="1"/>
          </a:p>
          <a:p>
            <a:pPr>
              <a:lnSpc>
                <a:spcPct val="90000"/>
              </a:lnSpc>
              <a:buFont typeface="Times" pitchFamily="16" charset="0"/>
              <a:buNone/>
            </a:pPr>
            <a:endParaRPr lang="en-CA" sz="2000"/>
          </a:p>
        </p:txBody>
      </p:sp>
    </p:spTree>
    <p:extLst>
      <p:ext uri="{BB962C8B-B14F-4D97-AF65-F5344CB8AC3E}">
        <p14:creationId xmlns:p14="http://schemas.microsoft.com/office/powerpoint/2010/main" val="10199570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Rectangle 2"/>
          <p:cNvSpPr>
            <a:spLocks noGrp="1" noChangeArrowheads="1"/>
          </p:cNvSpPr>
          <p:nvPr>
            <p:ph type="title"/>
          </p:nvPr>
        </p:nvSpPr>
        <p:spPr/>
        <p:txBody>
          <a:bodyPr>
            <a:normAutofit/>
          </a:bodyPr>
          <a:lstStyle/>
          <a:p>
            <a:r>
              <a:rPr lang="en-CA" sz="3000" dirty="0"/>
              <a:t>III. Pharmaceutical Patent Law – The Current System</a:t>
            </a:r>
          </a:p>
        </p:txBody>
      </p:sp>
      <p:sp>
        <p:nvSpPr>
          <p:cNvPr id="3" name="Content Placeholder 2"/>
          <p:cNvSpPr>
            <a:spLocks noGrp="1"/>
          </p:cNvSpPr>
          <p:nvPr>
            <p:ph idx="1"/>
          </p:nvPr>
        </p:nvSpPr>
        <p:spPr/>
        <p:txBody>
          <a:bodyPr/>
          <a:lstStyle/>
          <a:p>
            <a:endParaRPr lang="en-CA"/>
          </a:p>
        </p:txBody>
      </p:sp>
      <p:sp>
        <p:nvSpPr>
          <p:cNvPr id="4" name="Slide Number Placeholder 3"/>
          <p:cNvSpPr>
            <a:spLocks noGrp="1"/>
          </p:cNvSpPr>
          <p:nvPr>
            <p:ph type="sldNum" sz="quarter" idx="12"/>
          </p:nvPr>
        </p:nvSpPr>
        <p:spPr/>
        <p:txBody>
          <a:bodyPr/>
          <a:lstStyle/>
          <a:p>
            <a:fld id="{C8308599-185D-418B-800C-1DBD14130674}" type="slidenum">
              <a:rPr lang="en-CA"/>
              <a:pPr/>
              <a:t>21</a:t>
            </a:fld>
            <a:endParaRPr lang="en-CA"/>
          </a:p>
        </p:txBody>
      </p:sp>
      <p:graphicFrame>
        <p:nvGraphicFramePr>
          <p:cNvPr id="2" name="Diagram 1"/>
          <p:cNvGraphicFramePr/>
          <p:nvPr>
            <p:extLst>
              <p:ext uri="{D42A27DB-BD31-4B8C-83A1-F6EECF244321}">
                <p14:modId xmlns:p14="http://schemas.microsoft.com/office/powerpoint/2010/main" val="2426327596"/>
              </p:ext>
            </p:extLst>
          </p:nvPr>
        </p:nvGraphicFramePr>
        <p:xfrm>
          <a:off x="368300" y="1558925"/>
          <a:ext cx="7848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5759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51A88A91-42A1-4E6A-89E3-4928782DB433}" type="slidenum">
              <a:rPr lang="en-CA"/>
              <a:pPr/>
              <a:t>22</a:t>
            </a:fld>
            <a:endParaRPr lang="en-CA"/>
          </a:p>
        </p:txBody>
      </p:sp>
      <p:sp>
        <p:nvSpPr>
          <p:cNvPr id="564226" name="Rectangle 2"/>
          <p:cNvSpPr>
            <a:spLocks noGrp="1" noChangeArrowheads="1"/>
          </p:cNvSpPr>
          <p:nvPr>
            <p:ph type="title"/>
          </p:nvPr>
        </p:nvSpPr>
        <p:spPr>
          <a:xfrm>
            <a:off x="35496" y="274638"/>
            <a:ext cx="9108504" cy="1143000"/>
          </a:xfrm>
        </p:spPr>
        <p:txBody>
          <a:bodyPr>
            <a:normAutofit/>
          </a:bodyPr>
          <a:lstStyle/>
          <a:p>
            <a:r>
              <a:rPr lang="en-CA" sz="3000" dirty="0"/>
              <a:t>III.  Pharmaceutical Patent Law – The Current System</a:t>
            </a:r>
          </a:p>
        </p:txBody>
      </p:sp>
      <p:sp>
        <p:nvSpPr>
          <p:cNvPr id="564227" name="Rectangle 3"/>
          <p:cNvSpPr>
            <a:spLocks noGrp="1" noChangeArrowheads="1"/>
          </p:cNvSpPr>
          <p:nvPr>
            <p:ph type="body" idx="1"/>
          </p:nvPr>
        </p:nvSpPr>
        <p:spPr/>
        <p:txBody>
          <a:bodyPr>
            <a:normAutofit lnSpcReduction="10000"/>
          </a:bodyPr>
          <a:lstStyle/>
          <a:p>
            <a:pPr>
              <a:lnSpc>
                <a:spcPct val="90000"/>
              </a:lnSpc>
              <a:buFont typeface="Times" pitchFamily="16" charset="0"/>
              <a:buNone/>
            </a:pPr>
            <a:r>
              <a:rPr lang="en-CA" b="1" i="1" u="sng" dirty="0"/>
              <a:t>Patent Listing and The Patent Register </a:t>
            </a:r>
            <a:r>
              <a:rPr lang="en-CA" b="1" u="sng" dirty="0"/>
              <a:t>(sections 3 &amp; 4)</a:t>
            </a:r>
            <a:endParaRPr lang="en-CA" b="1" i="1" u="sng" dirty="0"/>
          </a:p>
          <a:p>
            <a:pPr>
              <a:lnSpc>
                <a:spcPct val="90000"/>
              </a:lnSpc>
            </a:pPr>
            <a:r>
              <a:rPr lang="en-CA" sz="2400" dirty="0"/>
              <a:t>Minister of Health maintains a public register of patents based on patent lists submitted by patentees/licensees who file an NDS and to whom an NOC have been issued</a:t>
            </a:r>
          </a:p>
          <a:p>
            <a:pPr lvl="1">
              <a:lnSpc>
                <a:spcPct val="90000"/>
              </a:lnSpc>
            </a:pPr>
            <a:r>
              <a:rPr lang="en-CA" sz="2200" dirty="0"/>
              <a:t>“linchpin” of the </a:t>
            </a:r>
            <a:r>
              <a:rPr lang="en-CA" sz="2200" i="1" dirty="0"/>
              <a:t>PM(NOC) Regulations</a:t>
            </a:r>
            <a:endParaRPr lang="en-CA" sz="2200" dirty="0"/>
          </a:p>
          <a:p>
            <a:pPr>
              <a:lnSpc>
                <a:spcPct val="90000"/>
              </a:lnSpc>
            </a:pPr>
            <a:r>
              <a:rPr lang="en-CA" sz="2400" dirty="0"/>
              <a:t>Patents which are listed on the Patent Register are entitled to protection under the </a:t>
            </a:r>
            <a:r>
              <a:rPr lang="en-CA" sz="2400" i="1" dirty="0"/>
              <a:t>PM(NOC) Regulations</a:t>
            </a:r>
          </a:p>
          <a:p>
            <a:pPr>
              <a:lnSpc>
                <a:spcPct val="90000"/>
              </a:lnSpc>
            </a:pPr>
            <a:r>
              <a:rPr lang="en-CA" sz="2400" dirty="0"/>
              <a:t>Minister has a duty to determine what patents are listed and to remove patents that have been listed </a:t>
            </a:r>
            <a:r>
              <a:rPr lang="en-CA" sz="2400" dirty="0" smtClean="0"/>
              <a:t>improperly</a:t>
            </a:r>
          </a:p>
          <a:p>
            <a:pPr lvl="1">
              <a:lnSpc>
                <a:spcPct val="90000"/>
              </a:lnSpc>
            </a:pPr>
            <a:r>
              <a:rPr lang="en-CA" sz="2000" dirty="0" smtClean="0"/>
              <a:t>f(timing, subject matter &amp; relevance)</a:t>
            </a:r>
            <a:endParaRPr lang="en-CA" sz="2000" dirty="0"/>
          </a:p>
          <a:p>
            <a:pPr>
              <a:lnSpc>
                <a:spcPct val="90000"/>
              </a:lnSpc>
            </a:pPr>
            <a:r>
              <a:rPr lang="en-CA" sz="2400" dirty="0"/>
              <a:t>Generic drug manufacturers have no say on the listing or delisting of a patent on the Patent Register</a:t>
            </a:r>
          </a:p>
        </p:txBody>
      </p:sp>
    </p:spTree>
    <p:extLst>
      <p:ext uri="{BB962C8B-B14F-4D97-AF65-F5344CB8AC3E}">
        <p14:creationId xmlns:p14="http://schemas.microsoft.com/office/powerpoint/2010/main" val="10830093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D1AE3A16-8629-4D12-B5C0-8D163B435962}" type="slidenum">
              <a:rPr lang="en-CA"/>
              <a:pPr/>
              <a:t>23</a:t>
            </a:fld>
            <a:endParaRPr lang="en-CA"/>
          </a:p>
        </p:txBody>
      </p:sp>
      <p:sp>
        <p:nvSpPr>
          <p:cNvPr id="540674" name="Rectangle 2"/>
          <p:cNvSpPr>
            <a:spLocks noGrp="1" noChangeArrowheads="1"/>
          </p:cNvSpPr>
          <p:nvPr>
            <p:ph type="title"/>
          </p:nvPr>
        </p:nvSpPr>
        <p:spPr/>
        <p:txBody>
          <a:bodyPr>
            <a:normAutofit fontScale="90000"/>
          </a:bodyPr>
          <a:lstStyle/>
          <a:p>
            <a:r>
              <a:rPr lang="en-CA"/>
              <a:t>III.  Pharmaceutical Patent Law – The Current System</a:t>
            </a:r>
          </a:p>
        </p:txBody>
      </p:sp>
      <p:sp>
        <p:nvSpPr>
          <p:cNvPr id="540675" name="Rectangle 3"/>
          <p:cNvSpPr>
            <a:spLocks noGrp="1" noChangeArrowheads="1"/>
          </p:cNvSpPr>
          <p:nvPr>
            <p:ph type="body" idx="1"/>
          </p:nvPr>
        </p:nvSpPr>
        <p:spPr/>
        <p:txBody>
          <a:bodyPr>
            <a:normAutofit lnSpcReduction="10000"/>
          </a:bodyPr>
          <a:lstStyle/>
          <a:p>
            <a:pPr>
              <a:buFont typeface="Times" pitchFamily="16" charset="0"/>
              <a:buNone/>
            </a:pPr>
            <a:r>
              <a:rPr lang="en-CA" b="1" i="1" u="sng"/>
              <a:t>Patent Listing cont’d</a:t>
            </a:r>
          </a:p>
          <a:p>
            <a:r>
              <a:rPr lang="en-CA" sz="2400"/>
              <a:t>To have a patent listed a “first person” (e.g. an innovator) who files or has filed a NDS or SNDS submits a </a:t>
            </a:r>
            <a:r>
              <a:rPr lang="en-CA" sz="2400" u="sng"/>
              <a:t>patent list</a:t>
            </a:r>
            <a:r>
              <a:rPr lang="en-CA" sz="2400"/>
              <a:t> in respect of the drug to the Minster of Health </a:t>
            </a:r>
          </a:p>
          <a:p>
            <a:r>
              <a:rPr lang="en-CA" sz="2400"/>
              <a:t> Not all patents are eligible for listing. To qualify for listing, the patent must meet three (3) key requirements:</a:t>
            </a:r>
          </a:p>
          <a:p>
            <a:pPr lvl="1"/>
            <a:r>
              <a:rPr lang="en-CA"/>
              <a:t>(1) Timing</a:t>
            </a:r>
          </a:p>
          <a:p>
            <a:pPr lvl="1"/>
            <a:r>
              <a:rPr lang="en-CA"/>
              <a:t>(2) Relevance</a:t>
            </a:r>
          </a:p>
          <a:p>
            <a:pPr lvl="1"/>
            <a:r>
              <a:rPr lang="en-CA"/>
              <a:t>(3) Subject matter</a:t>
            </a:r>
          </a:p>
          <a:p>
            <a:r>
              <a:rPr lang="en-CA" sz="2400"/>
              <a:t> See </a:t>
            </a:r>
            <a:r>
              <a:rPr lang="en-CA" sz="2400" i="1"/>
              <a:t>Ratiopharm v. Wyeth</a:t>
            </a:r>
            <a:r>
              <a:rPr lang="en-CA" sz="2400"/>
              <a:t>, 2007 FCA 264 </a:t>
            </a:r>
          </a:p>
          <a:p>
            <a:endParaRPr lang="en-CA" sz="2400" i="1"/>
          </a:p>
          <a:p>
            <a:endParaRPr lang="en-CA"/>
          </a:p>
          <a:p>
            <a:endParaRPr lang="en-CA"/>
          </a:p>
        </p:txBody>
      </p:sp>
    </p:spTree>
    <p:extLst>
      <p:ext uri="{BB962C8B-B14F-4D97-AF65-F5344CB8AC3E}">
        <p14:creationId xmlns:p14="http://schemas.microsoft.com/office/powerpoint/2010/main" val="14868229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57B7D4DF-E619-4AD1-A374-EBAE3B68A8B2}" type="slidenum">
              <a:rPr lang="en-CA"/>
              <a:pPr/>
              <a:t>24</a:t>
            </a:fld>
            <a:endParaRPr lang="en-CA"/>
          </a:p>
        </p:txBody>
      </p:sp>
      <p:sp>
        <p:nvSpPr>
          <p:cNvPr id="569346" name="Rectangle 2"/>
          <p:cNvSpPr>
            <a:spLocks noGrp="1" noChangeArrowheads="1"/>
          </p:cNvSpPr>
          <p:nvPr>
            <p:ph type="title"/>
          </p:nvPr>
        </p:nvSpPr>
        <p:spPr/>
        <p:txBody>
          <a:bodyPr>
            <a:normAutofit fontScale="90000"/>
          </a:bodyPr>
          <a:lstStyle/>
          <a:p>
            <a:r>
              <a:rPr lang="en-CA"/>
              <a:t>III.  Pharmaceutical Patent Law – The Current System</a:t>
            </a:r>
          </a:p>
        </p:txBody>
      </p:sp>
      <p:sp>
        <p:nvSpPr>
          <p:cNvPr id="569347" name="Rectangle 3"/>
          <p:cNvSpPr>
            <a:spLocks noGrp="1" noChangeArrowheads="1"/>
          </p:cNvSpPr>
          <p:nvPr>
            <p:ph type="body" idx="1"/>
          </p:nvPr>
        </p:nvSpPr>
        <p:spPr/>
        <p:txBody>
          <a:bodyPr/>
          <a:lstStyle/>
          <a:p>
            <a:pPr>
              <a:buFont typeface="Times" pitchFamily="16" charset="0"/>
              <a:buNone/>
            </a:pPr>
            <a:r>
              <a:rPr lang="en-CA" sz="2400" b="1" i="1" u="sng"/>
              <a:t>Patent Listing cont’d - Timing</a:t>
            </a:r>
          </a:p>
          <a:p>
            <a:r>
              <a:rPr lang="en-CA" sz="2400"/>
              <a:t>Patent list must be filed</a:t>
            </a:r>
          </a:p>
          <a:p>
            <a:pPr lvl="1"/>
            <a:r>
              <a:rPr lang="en-CA"/>
              <a:t>(1) at the time the NDS or SNDS is filed for a drug; </a:t>
            </a:r>
            <a:r>
              <a:rPr lang="en-CA" b="1" u="sng"/>
              <a:t>or</a:t>
            </a:r>
            <a:endParaRPr lang="en-CA"/>
          </a:p>
          <a:p>
            <a:pPr lvl="1"/>
            <a:r>
              <a:rPr lang="en-CA"/>
              <a:t>(2) within 30 days of the grant of the patent </a:t>
            </a:r>
          </a:p>
          <a:p>
            <a:r>
              <a:rPr lang="en-CA" sz="2400"/>
              <a:t>There is no mechanism for listing a patent on the Patent Register if a patent list is submitted outside of these timelines</a:t>
            </a:r>
          </a:p>
          <a:p>
            <a:r>
              <a:rPr lang="en-CA" sz="2400"/>
              <a:t>Only patent lists submitted in accordance with the above timelines will be accepted.  Patent lists submitted separately will be refused as not meeting the timing requirements</a:t>
            </a:r>
          </a:p>
          <a:p>
            <a:pPr>
              <a:buFont typeface="Times" pitchFamily="16" charset="0"/>
              <a:buNone/>
            </a:pPr>
            <a:endParaRPr lang="en-CA" sz="2400"/>
          </a:p>
        </p:txBody>
      </p:sp>
    </p:spTree>
    <p:extLst>
      <p:ext uri="{BB962C8B-B14F-4D97-AF65-F5344CB8AC3E}">
        <p14:creationId xmlns:p14="http://schemas.microsoft.com/office/powerpoint/2010/main" val="39208740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2BC6C780-9617-420E-96C5-ECEFB67289DC}" type="slidenum">
              <a:rPr lang="en-CA"/>
              <a:pPr/>
              <a:t>25</a:t>
            </a:fld>
            <a:endParaRPr lang="en-CA"/>
          </a:p>
        </p:txBody>
      </p:sp>
      <p:sp>
        <p:nvSpPr>
          <p:cNvPr id="536578" name="Rectangle 2"/>
          <p:cNvSpPr>
            <a:spLocks noGrp="1" noChangeArrowheads="1"/>
          </p:cNvSpPr>
          <p:nvPr>
            <p:ph type="title"/>
          </p:nvPr>
        </p:nvSpPr>
        <p:spPr/>
        <p:txBody>
          <a:bodyPr>
            <a:normAutofit fontScale="90000"/>
          </a:bodyPr>
          <a:lstStyle/>
          <a:p>
            <a:r>
              <a:rPr lang="en-CA"/>
              <a:t>III.  Pharmaceutical Patent Law – The Current System</a:t>
            </a:r>
          </a:p>
        </p:txBody>
      </p:sp>
      <p:sp>
        <p:nvSpPr>
          <p:cNvPr id="536579" name="Rectangle 3"/>
          <p:cNvSpPr>
            <a:spLocks noGrp="1" noChangeArrowheads="1"/>
          </p:cNvSpPr>
          <p:nvPr>
            <p:ph type="body" idx="1"/>
          </p:nvPr>
        </p:nvSpPr>
        <p:spPr/>
        <p:txBody>
          <a:bodyPr>
            <a:normAutofit fontScale="92500" lnSpcReduction="10000"/>
          </a:bodyPr>
          <a:lstStyle/>
          <a:p>
            <a:pPr>
              <a:buFont typeface="Times" pitchFamily="16" charset="0"/>
              <a:buNone/>
            </a:pPr>
            <a:r>
              <a:rPr lang="en-CA" b="1" i="1" u="sng"/>
              <a:t>Patent Listing cont’d – Subject Matter</a:t>
            </a:r>
          </a:p>
          <a:p>
            <a:r>
              <a:rPr lang="en-CA"/>
              <a:t>Eligible patents listed in respect of a NDS must contain:</a:t>
            </a:r>
          </a:p>
          <a:p>
            <a:pPr lvl="1"/>
            <a:r>
              <a:rPr lang="en-CA"/>
              <a:t>(1) a claim for the approved medicinal ingredient;</a:t>
            </a:r>
          </a:p>
          <a:p>
            <a:pPr lvl="1"/>
            <a:r>
              <a:rPr lang="en-CA"/>
              <a:t>(2) a claim for the approved formulation containing that medicinal ingredient;</a:t>
            </a:r>
          </a:p>
          <a:p>
            <a:pPr lvl="1"/>
            <a:r>
              <a:rPr lang="en-CA"/>
              <a:t>(3) a claim for the approved dosage form containing that medicinal ingredient; or</a:t>
            </a:r>
          </a:p>
          <a:p>
            <a:pPr lvl="1"/>
            <a:r>
              <a:rPr lang="en-CA"/>
              <a:t>(4) a claim for the approved use of that medicinal ingredient</a:t>
            </a:r>
          </a:p>
          <a:p>
            <a:pPr>
              <a:buFont typeface="Times" pitchFamily="16" charset="0"/>
              <a:buNone/>
            </a:pPr>
            <a:endParaRPr lang="en-CA"/>
          </a:p>
          <a:p>
            <a:pPr>
              <a:buFont typeface="Times" pitchFamily="16" charset="0"/>
              <a:buNone/>
            </a:pPr>
            <a:endParaRPr lang="en-CA"/>
          </a:p>
          <a:p>
            <a:pPr lvl="1">
              <a:buFont typeface="Times" pitchFamily="16" charset="0"/>
              <a:buNone/>
            </a:pPr>
            <a:endParaRPr lang="en-CA"/>
          </a:p>
        </p:txBody>
      </p:sp>
    </p:spTree>
    <p:extLst>
      <p:ext uri="{BB962C8B-B14F-4D97-AF65-F5344CB8AC3E}">
        <p14:creationId xmlns:p14="http://schemas.microsoft.com/office/powerpoint/2010/main" val="23243592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063CB7B-CF92-491F-8EAC-9B0E5C0EC429}" type="slidenum">
              <a:rPr lang="en-CA"/>
              <a:pPr/>
              <a:t>26</a:t>
            </a:fld>
            <a:endParaRPr lang="en-CA"/>
          </a:p>
        </p:txBody>
      </p:sp>
      <p:sp>
        <p:nvSpPr>
          <p:cNvPr id="570370" name="Rectangle 2"/>
          <p:cNvSpPr>
            <a:spLocks noGrp="1" noChangeArrowheads="1"/>
          </p:cNvSpPr>
          <p:nvPr>
            <p:ph type="title"/>
          </p:nvPr>
        </p:nvSpPr>
        <p:spPr/>
        <p:txBody>
          <a:bodyPr>
            <a:normAutofit fontScale="90000"/>
          </a:bodyPr>
          <a:lstStyle/>
          <a:p>
            <a:r>
              <a:rPr lang="en-CA"/>
              <a:t>III.  Pharmaceutical Patent Law – The Current System</a:t>
            </a:r>
          </a:p>
        </p:txBody>
      </p:sp>
      <p:sp>
        <p:nvSpPr>
          <p:cNvPr id="570371" name="Rectangle 3"/>
          <p:cNvSpPr>
            <a:spLocks noGrp="1" noChangeArrowheads="1"/>
          </p:cNvSpPr>
          <p:nvPr>
            <p:ph type="body" idx="1"/>
          </p:nvPr>
        </p:nvSpPr>
        <p:spPr/>
        <p:txBody>
          <a:bodyPr/>
          <a:lstStyle/>
          <a:p>
            <a:pPr>
              <a:buFont typeface="Times" pitchFamily="16" charset="0"/>
              <a:buNone/>
            </a:pPr>
            <a:r>
              <a:rPr lang="en-CA" b="1" i="1" u="sng"/>
              <a:t>Patent Listing cont’d – Subject Matter</a:t>
            </a:r>
          </a:p>
          <a:p>
            <a:r>
              <a:rPr lang="en-CA"/>
              <a:t>Eligible patents listed in respect of a SNDS must contain:</a:t>
            </a:r>
          </a:p>
          <a:p>
            <a:pPr lvl="1"/>
            <a:r>
              <a:rPr lang="en-CA"/>
              <a:t>(1) a claim for the approved change in formulation;</a:t>
            </a:r>
          </a:p>
          <a:p>
            <a:pPr lvl="1"/>
            <a:r>
              <a:rPr lang="en-CA"/>
              <a:t>(2) a claim for the approved change in dosage form; or</a:t>
            </a:r>
          </a:p>
          <a:p>
            <a:pPr lvl="1"/>
            <a:r>
              <a:rPr lang="en-CA"/>
              <a:t>(3) a claim for the approved change in use of that medicinal ingredient</a:t>
            </a:r>
          </a:p>
          <a:p>
            <a:pPr>
              <a:buFont typeface="Times" pitchFamily="16" charset="0"/>
              <a:buNone/>
            </a:pPr>
            <a:endParaRPr lang="en-CA"/>
          </a:p>
          <a:p>
            <a:pPr>
              <a:buFont typeface="Times" pitchFamily="16" charset="0"/>
              <a:buNone/>
            </a:pPr>
            <a:endParaRPr lang="en-CA"/>
          </a:p>
          <a:p>
            <a:pPr lvl="1">
              <a:buFont typeface="Times" pitchFamily="16" charset="0"/>
              <a:buNone/>
            </a:pPr>
            <a:endParaRPr lang="en-CA"/>
          </a:p>
        </p:txBody>
      </p:sp>
    </p:spTree>
    <p:extLst>
      <p:ext uri="{BB962C8B-B14F-4D97-AF65-F5344CB8AC3E}">
        <p14:creationId xmlns:p14="http://schemas.microsoft.com/office/powerpoint/2010/main" val="9786182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83F84950-A0DD-4FBE-BECD-82328F43BFF7}" type="slidenum">
              <a:rPr lang="en-CA"/>
              <a:pPr/>
              <a:t>27</a:t>
            </a:fld>
            <a:endParaRPr lang="en-CA"/>
          </a:p>
        </p:txBody>
      </p:sp>
      <p:sp>
        <p:nvSpPr>
          <p:cNvPr id="542722" name="Rectangle 2"/>
          <p:cNvSpPr>
            <a:spLocks noGrp="1" noChangeArrowheads="1"/>
          </p:cNvSpPr>
          <p:nvPr>
            <p:ph type="title"/>
          </p:nvPr>
        </p:nvSpPr>
        <p:spPr/>
        <p:txBody>
          <a:bodyPr>
            <a:normAutofit fontScale="90000"/>
          </a:bodyPr>
          <a:lstStyle/>
          <a:p>
            <a:r>
              <a:rPr lang="en-CA"/>
              <a:t>III. Pharmaceutical Patent Law – The Current System</a:t>
            </a:r>
          </a:p>
        </p:txBody>
      </p:sp>
      <p:sp>
        <p:nvSpPr>
          <p:cNvPr id="542723" name="Rectangle 3"/>
          <p:cNvSpPr>
            <a:spLocks noGrp="1" noChangeArrowheads="1"/>
          </p:cNvSpPr>
          <p:nvPr>
            <p:ph type="body" idx="1"/>
          </p:nvPr>
        </p:nvSpPr>
        <p:spPr/>
        <p:txBody>
          <a:bodyPr>
            <a:normAutofit lnSpcReduction="10000"/>
          </a:bodyPr>
          <a:lstStyle/>
          <a:p>
            <a:pPr>
              <a:lnSpc>
                <a:spcPct val="80000"/>
              </a:lnSpc>
              <a:buFont typeface="Times" pitchFamily="16" charset="0"/>
              <a:buNone/>
            </a:pPr>
            <a:r>
              <a:rPr lang="en-CA" sz="2000" b="1" i="1" u="sng"/>
              <a:t>Section 2 definitions:</a:t>
            </a:r>
          </a:p>
          <a:p>
            <a:pPr>
              <a:lnSpc>
                <a:spcPct val="80000"/>
              </a:lnSpc>
              <a:buFontTx/>
              <a:buChar char="•"/>
            </a:pPr>
            <a:r>
              <a:rPr lang="en-US" sz="2000" b="1" i="1"/>
              <a:t>"claim for the medicinal ingredient"</a:t>
            </a:r>
            <a:r>
              <a:rPr lang="en-US" sz="2000"/>
              <a:t> </a:t>
            </a:r>
            <a:r>
              <a:rPr lang="en-CA" sz="2000"/>
              <a:t>includes a claim in the patent for the medicinal ingredient, whether chemical or biological in nature, when prepared or produced by the methods or processes of manufacture particularly described and claimed in the patent, or by their obvious chemical equivalents, and also includes a claim for different polymorphs of the medicinal ingredient, but does not include different chemical forms of the medicinal ingredient; </a:t>
            </a:r>
          </a:p>
          <a:p>
            <a:pPr>
              <a:lnSpc>
                <a:spcPct val="80000"/>
              </a:lnSpc>
              <a:buFontTx/>
              <a:buChar char="•"/>
            </a:pPr>
            <a:r>
              <a:rPr lang="en-US" sz="2000" b="1" i="1"/>
              <a:t>"claim for the formulation"</a:t>
            </a:r>
            <a:r>
              <a:rPr lang="en-US" sz="2000"/>
              <a:t> </a:t>
            </a:r>
            <a:r>
              <a:rPr lang="en-CA" sz="2000"/>
              <a:t>means a claim for a substance that is a mixture of medicinal and non-medicinal ingredients in a drug and that is administered to a patient in a particular dosage form; </a:t>
            </a:r>
          </a:p>
          <a:p>
            <a:pPr>
              <a:lnSpc>
                <a:spcPct val="80000"/>
              </a:lnSpc>
              <a:buFontTx/>
              <a:buChar char="•"/>
            </a:pPr>
            <a:r>
              <a:rPr lang="en-US" sz="2000" b="1" i="1"/>
              <a:t>"claim for the dosage form"</a:t>
            </a:r>
            <a:r>
              <a:rPr lang="en-US" sz="2000"/>
              <a:t> </a:t>
            </a:r>
            <a:r>
              <a:rPr lang="en-CA" sz="2000"/>
              <a:t>means a claim for a delivery system for administering a medicinal ingredient in a drug or a formulation of a drug that includes within its scope that medicinal ingredient or formulation; </a:t>
            </a:r>
          </a:p>
          <a:p>
            <a:pPr>
              <a:lnSpc>
                <a:spcPct val="80000"/>
              </a:lnSpc>
            </a:pPr>
            <a:r>
              <a:rPr lang="en-US" sz="2000" b="1" i="1"/>
              <a:t>"claim for the use of the medicinal ingredient"</a:t>
            </a:r>
            <a:r>
              <a:rPr lang="en-US" sz="2000"/>
              <a:t> </a:t>
            </a:r>
            <a:r>
              <a:rPr lang="en-CA" sz="2000"/>
              <a:t>means a claim for the use of the medicinal ingredient for the diagnosis, treatment, mitigation or prevention of a disease, disorder or abnormal physical state, or its symptoms</a:t>
            </a:r>
          </a:p>
        </p:txBody>
      </p:sp>
    </p:spTree>
    <p:extLst>
      <p:ext uri="{BB962C8B-B14F-4D97-AF65-F5344CB8AC3E}">
        <p14:creationId xmlns:p14="http://schemas.microsoft.com/office/powerpoint/2010/main" val="16683071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530F8416-98DB-4CF2-8010-982A9E3B90E9}" type="slidenum">
              <a:rPr lang="en-CA"/>
              <a:pPr/>
              <a:t>28</a:t>
            </a:fld>
            <a:endParaRPr lang="en-CA"/>
          </a:p>
        </p:txBody>
      </p:sp>
      <p:sp>
        <p:nvSpPr>
          <p:cNvPr id="537602" name="Rectangle 2"/>
          <p:cNvSpPr>
            <a:spLocks noGrp="1" noChangeArrowheads="1"/>
          </p:cNvSpPr>
          <p:nvPr>
            <p:ph type="title"/>
          </p:nvPr>
        </p:nvSpPr>
        <p:spPr/>
        <p:txBody>
          <a:bodyPr>
            <a:normAutofit fontScale="90000"/>
          </a:bodyPr>
          <a:lstStyle/>
          <a:p>
            <a:r>
              <a:rPr lang="en-CA"/>
              <a:t>III.  Pharmaceutical Patent Law – The Current System</a:t>
            </a:r>
          </a:p>
        </p:txBody>
      </p:sp>
      <p:sp>
        <p:nvSpPr>
          <p:cNvPr id="537603" name="Rectangle 3"/>
          <p:cNvSpPr>
            <a:spLocks noGrp="1" noChangeArrowheads="1"/>
          </p:cNvSpPr>
          <p:nvPr>
            <p:ph type="body" idx="1"/>
          </p:nvPr>
        </p:nvSpPr>
        <p:spPr/>
        <p:txBody>
          <a:bodyPr>
            <a:normAutofit fontScale="92500" lnSpcReduction="20000"/>
          </a:bodyPr>
          <a:lstStyle/>
          <a:p>
            <a:pPr>
              <a:lnSpc>
                <a:spcPct val="90000"/>
              </a:lnSpc>
              <a:buFont typeface="Times" pitchFamily="16" charset="0"/>
              <a:buNone/>
            </a:pPr>
            <a:r>
              <a:rPr lang="en-CA" b="1" i="1" u="sng"/>
              <a:t>The Patent Register – Ineligible Subject Matter</a:t>
            </a:r>
          </a:p>
          <a:p>
            <a:pPr>
              <a:lnSpc>
                <a:spcPct val="90000"/>
              </a:lnSpc>
            </a:pPr>
            <a:r>
              <a:rPr lang="en-CA"/>
              <a:t>Patents which may not be listed on the Patent Register include:</a:t>
            </a:r>
          </a:p>
          <a:p>
            <a:pPr lvl="1">
              <a:lnSpc>
                <a:spcPct val="90000"/>
              </a:lnSpc>
            </a:pPr>
            <a:r>
              <a:rPr lang="en-CA"/>
              <a:t>(1) a purely process patent</a:t>
            </a:r>
          </a:p>
          <a:p>
            <a:pPr lvl="1">
              <a:lnSpc>
                <a:spcPct val="90000"/>
              </a:lnSpc>
            </a:pPr>
            <a:r>
              <a:rPr lang="en-CA"/>
              <a:t>(2) a patent for a medical device</a:t>
            </a:r>
          </a:p>
          <a:p>
            <a:pPr lvl="1">
              <a:lnSpc>
                <a:spcPct val="90000"/>
              </a:lnSpc>
            </a:pPr>
            <a:r>
              <a:rPr lang="en-CA"/>
              <a:t>(3) a patent claiming only an active metabolite of a medicine contained in a drug for which a NOC is sought</a:t>
            </a:r>
          </a:p>
          <a:p>
            <a:pPr lvl="1">
              <a:lnSpc>
                <a:spcPct val="90000"/>
              </a:lnSpc>
            </a:pPr>
            <a:r>
              <a:rPr lang="en-CA"/>
              <a:t>(4) a patent for an impurity present in the final drug product</a:t>
            </a:r>
          </a:p>
          <a:p>
            <a:pPr lvl="1">
              <a:lnSpc>
                <a:spcPct val="90000"/>
              </a:lnSpc>
            </a:pPr>
            <a:r>
              <a:rPr lang="en-CA"/>
              <a:t>(5) a patent for a difference chemical form of the medicinal ingredient or uses thereof</a:t>
            </a:r>
          </a:p>
          <a:p>
            <a:pPr lvl="3">
              <a:lnSpc>
                <a:spcPct val="90000"/>
              </a:lnSpc>
            </a:pPr>
            <a:r>
              <a:rPr lang="en-CA"/>
              <a:t>E.g. salts, esters, other derivatives</a:t>
            </a:r>
          </a:p>
        </p:txBody>
      </p:sp>
    </p:spTree>
    <p:extLst>
      <p:ext uri="{BB962C8B-B14F-4D97-AF65-F5344CB8AC3E}">
        <p14:creationId xmlns:p14="http://schemas.microsoft.com/office/powerpoint/2010/main" val="20389482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425A808C-1400-437F-991D-6EFDAAEF2111}" type="slidenum">
              <a:rPr lang="en-CA"/>
              <a:pPr/>
              <a:t>29</a:t>
            </a:fld>
            <a:endParaRPr lang="en-CA"/>
          </a:p>
        </p:txBody>
      </p:sp>
      <p:sp>
        <p:nvSpPr>
          <p:cNvPr id="577538" name="Rectangle 2"/>
          <p:cNvSpPr>
            <a:spLocks noGrp="1" noChangeArrowheads="1"/>
          </p:cNvSpPr>
          <p:nvPr>
            <p:ph type="title"/>
          </p:nvPr>
        </p:nvSpPr>
        <p:spPr/>
        <p:txBody>
          <a:bodyPr>
            <a:normAutofit fontScale="90000"/>
          </a:bodyPr>
          <a:lstStyle/>
          <a:p>
            <a:r>
              <a:rPr lang="en-CA"/>
              <a:t>III.  Pharmaceutical Patent Law – The Current System</a:t>
            </a:r>
          </a:p>
        </p:txBody>
      </p:sp>
      <p:sp>
        <p:nvSpPr>
          <p:cNvPr id="577539" name="Rectangle 3"/>
          <p:cNvSpPr>
            <a:spLocks noGrp="1" noChangeArrowheads="1"/>
          </p:cNvSpPr>
          <p:nvPr>
            <p:ph type="body" idx="1"/>
          </p:nvPr>
        </p:nvSpPr>
        <p:spPr/>
        <p:txBody>
          <a:bodyPr>
            <a:normAutofit fontScale="92500" lnSpcReduction="20000"/>
          </a:bodyPr>
          <a:lstStyle/>
          <a:p>
            <a:pPr>
              <a:buFont typeface="Times" pitchFamily="16" charset="0"/>
              <a:buNone/>
            </a:pPr>
            <a:r>
              <a:rPr lang="en-CA" b="1" i="1" u="sng"/>
              <a:t>Patent Listing cont’d – Relevance</a:t>
            </a:r>
          </a:p>
          <a:p>
            <a:r>
              <a:rPr lang="en-CA"/>
              <a:t>To be eligible for listing on the Patent Register a patent must be relevant to the drug which is the subject of the submission against which the patent is to be listed</a:t>
            </a:r>
          </a:p>
          <a:p>
            <a:pPr lvl="2"/>
            <a:r>
              <a:rPr lang="en-CA" sz="2400"/>
              <a:t>i.e. the patent must claim the specific product which the innovator is seeking to sell</a:t>
            </a:r>
          </a:p>
          <a:p>
            <a:r>
              <a:rPr lang="en-CA"/>
              <a:t>Therefore, a patent listed with respect to a SNDS must claim the change in use of the medicinal ingredient, formulation or dosage form applied for</a:t>
            </a:r>
          </a:p>
          <a:p>
            <a:pPr>
              <a:buFont typeface="Times" pitchFamily="16" charset="0"/>
              <a:buNone/>
            </a:pPr>
            <a:endParaRPr lang="en-CA"/>
          </a:p>
          <a:p>
            <a:pPr lvl="1">
              <a:buFont typeface="Times" pitchFamily="16" charset="0"/>
              <a:buNone/>
            </a:pPr>
            <a:endParaRPr lang="en-CA"/>
          </a:p>
        </p:txBody>
      </p:sp>
    </p:spTree>
    <p:extLst>
      <p:ext uri="{BB962C8B-B14F-4D97-AF65-F5344CB8AC3E}">
        <p14:creationId xmlns:p14="http://schemas.microsoft.com/office/powerpoint/2010/main" val="17907450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42C27EBD-1BFE-4CC7-ACA0-DB690573D338}" type="slidenum">
              <a:rPr lang="en-CA"/>
              <a:pPr/>
              <a:t>30</a:t>
            </a:fld>
            <a:endParaRPr lang="en-CA"/>
          </a:p>
        </p:txBody>
      </p:sp>
      <p:sp>
        <p:nvSpPr>
          <p:cNvPr id="571394" name="Rectangle 2"/>
          <p:cNvSpPr>
            <a:spLocks noGrp="1" noChangeArrowheads="1"/>
          </p:cNvSpPr>
          <p:nvPr>
            <p:ph type="title"/>
          </p:nvPr>
        </p:nvSpPr>
        <p:spPr/>
        <p:txBody>
          <a:bodyPr>
            <a:normAutofit fontScale="90000"/>
          </a:bodyPr>
          <a:lstStyle/>
          <a:p>
            <a:r>
              <a:rPr lang="en-CA"/>
              <a:t>III. Pharmaceutical Patent Law – The Current System</a:t>
            </a:r>
          </a:p>
        </p:txBody>
      </p:sp>
      <p:sp>
        <p:nvSpPr>
          <p:cNvPr id="571395" name="Rectangle 3"/>
          <p:cNvSpPr>
            <a:spLocks noGrp="1" noChangeArrowheads="1"/>
          </p:cNvSpPr>
          <p:nvPr>
            <p:ph type="body" idx="1"/>
          </p:nvPr>
        </p:nvSpPr>
        <p:spPr/>
        <p:txBody>
          <a:bodyPr>
            <a:normAutofit lnSpcReduction="10000"/>
          </a:bodyPr>
          <a:lstStyle/>
          <a:p>
            <a:pPr marL="495300" indent="-495300">
              <a:buFont typeface="Times" pitchFamily="16" charset="0"/>
              <a:buNone/>
            </a:pPr>
            <a:r>
              <a:rPr lang="en-CA" b="1" i="1" u="sng" dirty="0"/>
              <a:t>PM(NOC) Litigation – Sequence of Events</a:t>
            </a:r>
          </a:p>
          <a:p>
            <a:pPr marL="495300" indent="-495300">
              <a:buFont typeface="Times" pitchFamily="16" charset="0"/>
              <a:buAutoNum type="arabicPeriod"/>
            </a:pPr>
            <a:r>
              <a:rPr lang="en-US" dirty="0"/>
              <a:t>“First Person” (e.g. Innovator) files a New Drug Submission (NDS) and has patents listed on the Patent Register.</a:t>
            </a:r>
          </a:p>
          <a:p>
            <a:pPr marL="495300" indent="-495300">
              <a:buFontTx/>
              <a:buAutoNum type="arabicPeriod"/>
            </a:pPr>
            <a:r>
              <a:rPr lang="en-US" dirty="0"/>
              <a:t>When a “Second Person” (e.g. generic manufacturer) files an ANDS referencing the Innovator’s drug, and the innovator drug has associated patents listed on the register, PM(NOC) Regulations are triggered</a:t>
            </a:r>
          </a:p>
          <a:p>
            <a:pPr marL="495300" indent="-495300">
              <a:buFontTx/>
              <a:buAutoNum type="arabicPeriod"/>
            </a:pPr>
            <a:endParaRPr lang="en-CA" dirty="0"/>
          </a:p>
        </p:txBody>
      </p:sp>
    </p:spTree>
    <p:extLst>
      <p:ext uri="{BB962C8B-B14F-4D97-AF65-F5344CB8AC3E}">
        <p14:creationId xmlns:p14="http://schemas.microsoft.com/office/powerpoint/2010/main" val="1623771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A006EDFF-604E-404E-8AA3-8C8A0226C23A}" type="slidenum">
              <a:rPr lang="en-CA"/>
              <a:pPr/>
              <a:t>31</a:t>
            </a:fld>
            <a:endParaRPr lang="en-CA"/>
          </a:p>
        </p:txBody>
      </p:sp>
      <p:sp>
        <p:nvSpPr>
          <p:cNvPr id="574466" name="Rectangle 2"/>
          <p:cNvSpPr>
            <a:spLocks noGrp="1" noChangeArrowheads="1"/>
          </p:cNvSpPr>
          <p:nvPr>
            <p:ph type="title"/>
          </p:nvPr>
        </p:nvSpPr>
        <p:spPr/>
        <p:txBody>
          <a:bodyPr>
            <a:normAutofit fontScale="90000"/>
          </a:bodyPr>
          <a:lstStyle/>
          <a:p>
            <a:r>
              <a:rPr lang="en-CA"/>
              <a:t>III. Pharmaceutical Patent Law – The Current System</a:t>
            </a:r>
          </a:p>
        </p:txBody>
      </p:sp>
      <p:sp>
        <p:nvSpPr>
          <p:cNvPr id="574467" name="Rectangle 3"/>
          <p:cNvSpPr>
            <a:spLocks noGrp="1" noChangeArrowheads="1"/>
          </p:cNvSpPr>
          <p:nvPr>
            <p:ph type="body" idx="1"/>
          </p:nvPr>
        </p:nvSpPr>
        <p:spPr/>
        <p:txBody>
          <a:bodyPr/>
          <a:lstStyle/>
          <a:p>
            <a:pPr marL="536575" indent="-536575">
              <a:buFontTx/>
              <a:buNone/>
            </a:pPr>
            <a:r>
              <a:rPr lang="en-CA" sz="2400" b="1" i="1" u="sng" dirty="0"/>
              <a:t>Section 5</a:t>
            </a:r>
          </a:p>
          <a:p>
            <a:pPr marL="0" indent="0">
              <a:buNone/>
            </a:pPr>
            <a:r>
              <a:rPr lang="en-CA" sz="2400" dirty="0" smtClean="0"/>
              <a:t>3.	Generic </a:t>
            </a:r>
            <a:r>
              <a:rPr lang="en-CA" sz="2400" dirty="0"/>
              <a:t>manufacturer must address each patent which is listed for the referenced drug at the time of filing of the </a:t>
            </a:r>
            <a:r>
              <a:rPr lang="en-CA" sz="2400" dirty="0" smtClean="0"/>
              <a:t>ANDS .Generic </a:t>
            </a:r>
            <a:r>
              <a:rPr lang="en-CA" sz="2400" dirty="0"/>
              <a:t>only has to address patents listed on the Register at the time the ANDS is filed (“frozen register</a:t>
            </a:r>
            <a:r>
              <a:rPr lang="en-CA" sz="2400" dirty="0" smtClean="0"/>
              <a:t>”)</a:t>
            </a:r>
          </a:p>
          <a:p>
            <a:pPr marL="0" indent="0">
              <a:buNone/>
            </a:pPr>
            <a:r>
              <a:rPr lang="en-CA" sz="2400" dirty="0" smtClean="0"/>
              <a:t>4.	Generic </a:t>
            </a:r>
            <a:r>
              <a:rPr lang="en-CA" sz="2400" dirty="0"/>
              <a:t>can:</a:t>
            </a:r>
          </a:p>
          <a:p>
            <a:pPr marL="1171575" lvl="2" indent="-454025">
              <a:buFont typeface="Times" pitchFamily="16" charset="0"/>
              <a:buAutoNum type="romanLcPeriod"/>
            </a:pPr>
            <a:r>
              <a:rPr lang="en-CA" dirty="0"/>
              <a:t>Await expiry of all listed patents before receiving a NOC;</a:t>
            </a:r>
          </a:p>
          <a:p>
            <a:pPr marL="1171575" lvl="2" indent="-454025">
              <a:buFont typeface="Times" pitchFamily="16" charset="0"/>
              <a:buAutoNum type="romanLcPeriod"/>
            </a:pPr>
            <a:r>
              <a:rPr lang="en-CA" dirty="0"/>
              <a:t>Allege invalidity or non-infringement of the patent at issue by filing a Notice of Allegation to the innovator setting out the basis of its allegations</a:t>
            </a:r>
          </a:p>
          <a:p>
            <a:pPr marL="536575" indent="-536575"/>
            <a:endParaRPr lang="en-CA" sz="2200" dirty="0"/>
          </a:p>
        </p:txBody>
      </p:sp>
    </p:spTree>
    <p:extLst>
      <p:ext uri="{BB962C8B-B14F-4D97-AF65-F5344CB8AC3E}">
        <p14:creationId xmlns:p14="http://schemas.microsoft.com/office/powerpoint/2010/main" val="33536743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94751DE4-F4B3-48B2-8681-263B1B09F8A4}" type="slidenum">
              <a:rPr lang="en-CA"/>
              <a:pPr/>
              <a:t>32</a:t>
            </a:fld>
            <a:endParaRPr lang="en-CA"/>
          </a:p>
        </p:txBody>
      </p:sp>
      <p:sp>
        <p:nvSpPr>
          <p:cNvPr id="573442" name="Rectangle 2"/>
          <p:cNvSpPr>
            <a:spLocks noGrp="1" noChangeArrowheads="1"/>
          </p:cNvSpPr>
          <p:nvPr>
            <p:ph type="title"/>
          </p:nvPr>
        </p:nvSpPr>
        <p:spPr/>
        <p:txBody>
          <a:bodyPr>
            <a:normAutofit fontScale="90000"/>
          </a:bodyPr>
          <a:lstStyle/>
          <a:p>
            <a:r>
              <a:rPr lang="en-CA"/>
              <a:t>III. Pharmaceutical Patent Law – The Current System</a:t>
            </a:r>
          </a:p>
        </p:txBody>
      </p:sp>
      <p:sp>
        <p:nvSpPr>
          <p:cNvPr id="573443" name="Rectangle 3"/>
          <p:cNvSpPr>
            <a:spLocks noGrp="1" noChangeArrowheads="1"/>
          </p:cNvSpPr>
          <p:nvPr>
            <p:ph type="body" idx="1"/>
          </p:nvPr>
        </p:nvSpPr>
        <p:spPr/>
        <p:txBody>
          <a:bodyPr>
            <a:normAutofit lnSpcReduction="10000"/>
          </a:bodyPr>
          <a:lstStyle/>
          <a:p>
            <a:pPr marL="495300" indent="-495300">
              <a:buFontTx/>
              <a:buNone/>
            </a:pPr>
            <a:r>
              <a:rPr lang="en-US" b="1" i="1" u="sng"/>
              <a:t>Section 6</a:t>
            </a:r>
          </a:p>
          <a:p>
            <a:pPr marL="495300" indent="-495300">
              <a:buFontTx/>
              <a:buAutoNum type="arabicPeriod" startAt="5"/>
            </a:pPr>
            <a:r>
              <a:rPr lang="en-US"/>
              <a:t>Upon receiving NOA, Innovator may, within 45 days, apply to the Federal Court for an order prohibiting the Minister of Health from approving the sale of the generic drug.</a:t>
            </a:r>
          </a:p>
          <a:p>
            <a:pPr marL="1136650" lvl="2" indent="-419100"/>
            <a:r>
              <a:rPr lang="en-US"/>
              <a:t>Innovator argues that the generic’s allegations of invalidity and/or non-infringement are “not justified”</a:t>
            </a:r>
          </a:p>
          <a:p>
            <a:pPr marL="1136650" lvl="2" indent="-419100"/>
            <a:r>
              <a:rPr lang="en-US"/>
              <a:t>At this stage, generic can move to strike the proceedings on the basis that an asserted patent was improperly listed</a:t>
            </a:r>
          </a:p>
        </p:txBody>
      </p:sp>
    </p:spTree>
    <p:extLst>
      <p:ext uri="{BB962C8B-B14F-4D97-AF65-F5344CB8AC3E}">
        <p14:creationId xmlns:p14="http://schemas.microsoft.com/office/powerpoint/2010/main" val="24496992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186EA536-99FE-4CD3-81AF-1917C1DA752C}" type="slidenum">
              <a:rPr lang="en-CA"/>
              <a:pPr/>
              <a:t>33</a:t>
            </a:fld>
            <a:endParaRPr lang="en-CA"/>
          </a:p>
        </p:txBody>
      </p:sp>
      <p:sp>
        <p:nvSpPr>
          <p:cNvPr id="575490" name="Rectangle 2"/>
          <p:cNvSpPr>
            <a:spLocks noGrp="1" noChangeArrowheads="1"/>
          </p:cNvSpPr>
          <p:nvPr>
            <p:ph type="title"/>
          </p:nvPr>
        </p:nvSpPr>
        <p:spPr/>
        <p:txBody>
          <a:bodyPr>
            <a:normAutofit fontScale="90000"/>
          </a:bodyPr>
          <a:lstStyle/>
          <a:p>
            <a:r>
              <a:rPr lang="en-CA"/>
              <a:t>III. Pharmaceutical Patent Law – The Current System</a:t>
            </a:r>
          </a:p>
        </p:txBody>
      </p:sp>
      <p:sp>
        <p:nvSpPr>
          <p:cNvPr id="575491" name="Rectangle 3"/>
          <p:cNvSpPr>
            <a:spLocks noGrp="1" noChangeArrowheads="1"/>
          </p:cNvSpPr>
          <p:nvPr>
            <p:ph type="body" idx="1"/>
          </p:nvPr>
        </p:nvSpPr>
        <p:spPr/>
        <p:txBody>
          <a:bodyPr/>
          <a:lstStyle/>
          <a:p>
            <a:pPr marL="495300" indent="-495300">
              <a:buFontTx/>
              <a:buNone/>
            </a:pPr>
            <a:r>
              <a:rPr lang="en-US" b="1" i="1" u="sng" dirty="0"/>
              <a:t>Section 7</a:t>
            </a:r>
          </a:p>
          <a:p>
            <a:pPr marL="495300" indent="-495300">
              <a:buFontTx/>
              <a:buAutoNum type="arabicPeriod" startAt="6"/>
            </a:pPr>
            <a:r>
              <a:rPr lang="en-CA" sz="2400" dirty="0"/>
              <a:t>Once an application for an order of prohibition is filed, the Minister may not issue a NOC until the expiry of 24 months, unless: </a:t>
            </a:r>
            <a:endParaRPr lang="en-CA" sz="2400" dirty="0" smtClean="0"/>
          </a:p>
          <a:p>
            <a:pPr marL="914400" lvl="1" indent="-514350">
              <a:buAutoNum type="romanLcParenBoth"/>
            </a:pPr>
            <a:r>
              <a:rPr lang="en-CA" sz="2000" dirty="0" smtClean="0"/>
              <a:t>the </a:t>
            </a:r>
            <a:r>
              <a:rPr lang="en-CA" sz="2000" dirty="0"/>
              <a:t>court finds in favour of the generic, or </a:t>
            </a:r>
            <a:endParaRPr lang="en-CA" sz="2000" dirty="0" smtClean="0"/>
          </a:p>
          <a:p>
            <a:pPr marL="914400" lvl="1" indent="-514350">
              <a:buAutoNum type="romanLcParenBoth"/>
            </a:pPr>
            <a:r>
              <a:rPr lang="en-CA" sz="2000" dirty="0" smtClean="0"/>
              <a:t>(</a:t>
            </a:r>
            <a:r>
              <a:rPr lang="en-CA" sz="2000" dirty="0"/>
              <a:t>ii) the patent expires</a:t>
            </a:r>
          </a:p>
          <a:p>
            <a:pPr marL="717550" lvl="2" indent="0">
              <a:buNone/>
            </a:pPr>
            <a:endParaRPr lang="en-CA" dirty="0" smtClean="0"/>
          </a:p>
          <a:p>
            <a:pPr marL="717550" lvl="2" indent="0">
              <a:buNone/>
            </a:pPr>
            <a:r>
              <a:rPr lang="en-CA" dirty="0" smtClean="0"/>
              <a:t>Effectively </a:t>
            </a:r>
            <a:r>
              <a:rPr lang="en-CA" dirty="0"/>
              <a:t>an interlocutory injunction without preconditions having been met</a:t>
            </a:r>
          </a:p>
        </p:txBody>
      </p:sp>
    </p:spTree>
    <p:extLst>
      <p:ext uri="{BB962C8B-B14F-4D97-AF65-F5344CB8AC3E}">
        <p14:creationId xmlns:p14="http://schemas.microsoft.com/office/powerpoint/2010/main" val="30122397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0CB6046C-15DF-471D-8DC2-F585D564CDD7}" type="slidenum">
              <a:rPr lang="en-CA"/>
              <a:pPr/>
              <a:t>34</a:t>
            </a:fld>
            <a:endParaRPr lang="en-CA"/>
          </a:p>
        </p:txBody>
      </p:sp>
      <p:sp>
        <p:nvSpPr>
          <p:cNvPr id="572418" name="Rectangle 2"/>
          <p:cNvSpPr>
            <a:spLocks noGrp="1" noChangeArrowheads="1"/>
          </p:cNvSpPr>
          <p:nvPr>
            <p:ph type="title"/>
          </p:nvPr>
        </p:nvSpPr>
        <p:spPr/>
        <p:txBody>
          <a:bodyPr>
            <a:normAutofit fontScale="90000"/>
          </a:bodyPr>
          <a:lstStyle/>
          <a:p>
            <a:r>
              <a:rPr lang="en-CA"/>
              <a:t>III. Pharmaceutical Patent Law – The Current System</a:t>
            </a:r>
          </a:p>
        </p:txBody>
      </p:sp>
      <p:sp>
        <p:nvSpPr>
          <p:cNvPr id="572419" name="Rectangle 3"/>
          <p:cNvSpPr>
            <a:spLocks noGrp="1" noChangeArrowheads="1"/>
          </p:cNvSpPr>
          <p:nvPr>
            <p:ph type="body" idx="1"/>
          </p:nvPr>
        </p:nvSpPr>
        <p:spPr/>
        <p:txBody>
          <a:bodyPr/>
          <a:lstStyle/>
          <a:p>
            <a:pPr marL="495300" indent="-495300">
              <a:buFont typeface="Times" pitchFamily="16" charset="0"/>
              <a:buNone/>
            </a:pPr>
            <a:r>
              <a:rPr lang="en-CA" b="1" i="1" u="sng"/>
              <a:t>PM(NOC) Litigation </a:t>
            </a:r>
            <a:endParaRPr lang="en-CA" sz="2400"/>
          </a:p>
          <a:p>
            <a:pPr marL="495300" indent="-495300">
              <a:buFontTx/>
              <a:buChar char="•"/>
            </a:pPr>
            <a:r>
              <a:rPr lang="en-CA" sz="2400"/>
              <a:t>A proceeding under the </a:t>
            </a:r>
            <a:r>
              <a:rPr lang="en-CA" sz="2400" i="1"/>
              <a:t>PM(NOC) Regulations</a:t>
            </a:r>
            <a:r>
              <a:rPr lang="en-CA" sz="2400"/>
              <a:t> is a judicial review proceeding to determine whether NOC should issue.</a:t>
            </a:r>
          </a:p>
          <a:p>
            <a:pPr marL="1136650" lvl="2" indent="-419100"/>
            <a:r>
              <a:rPr lang="en-CA" sz="2000"/>
              <a:t>NOT an action for patent infringement. </a:t>
            </a:r>
          </a:p>
          <a:p>
            <a:pPr marL="495300" indent="-495300">
              <a:buFontTx/>
              <a:buChar char="•"/>
            </a:pPr>
            <a:r>
              <a:rPr lang="en-CA" sz="2400"/>
              <a:t>Proceedings are intended to be summary proceedings governed by the </a:t>
            </a:r>
            <a:r>
              <a:rPr lang="en-CA" sz="2400" i="1"/>
              <a:t>Federal Court Rules </a:t>
            </a:r>
            <a:r>
              <a:rPr lang="en-CA" sz="2400"/>
              <a:t>regarding applications</a:t>
            </a:r>
          </a:p>
          <a:p>
            <a:pPr marL="495300" indent="-495300">
              <a:buFontTx/>
              <a:buChar char="•"/>
            </a:pPr>
            <a:r>
              <a:rPr lang="en-CA" sz="2400"/>
              <a:t>Must be completed within 24 months.  Once 24 month period is over, MOH is no longer prevented from issuing NOC</a:t>
            </a:r>
          </a:p>
          <a:p>
            <a:pPr marL="1136650" lvl="2" indent="-419100"/>
            <a:endParaRPr lang="en-CA" sz="2400"/>
          </a:p>
          <a:p>
            <a:pPr marL="1136650" lvl="2" indent="-419100"/>
            <a:endParaRPr lang="en-CA" sz="2400"/>
          </a:p>
          <a:p>
            <a:pPr marL="495300" indent="-495300">
              <a:buFontTx/>
              <a:buAutoNum type="arabicPeriod" startAt="7"/>
            </a:pPr>
            <a:endParaRPr lang="en-CA"/>
          </a:p>
          <a:p>
            <a:pPr marL="495300" indent="-495300">
              <a:buFontTx/>
              <a:buNone/>
            </a:pPr>
            <a:endParaRPr lang="en-CA" b="1" i="1" u="sng"/>
          </a:p>
        </p:txBody>
      </p:sp>
    </p:spTree>
    <p:extLst>
      <p:ext uri="{BB962C8B-B14F-4D97-AF65-F5344CB8AC3E}">
        <p14:creationId xmlns:p14="http://schemas.microsoft.com/office/powerpoint/2010/main" val="3428740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F608A3DF-4F93-4411-BE73-D99C1375CE27}" type="slidenum">
              <a:rPr lang="en-CA"/>
              <a:pPr/>
              <a:t>35</a:t>
            </a:fld>
            <a:endParaRPr lang="en-CA"/>
          </a:p>
        </p:txBody>
      </p:sp>
      <p:sp>
        <p:nvSpPr>
          <p:cNvPr id="584706" name="Rectangle 2"/>
          <p:cNvSpPr>
            <a:spLocks noGrp="1" noChangeArrowheads="1"/>
          </p:cNvSpPr>
          <p:nvPr>
            <p:ph type="title"/>
          </p:nvPr>
        </p:nvSpPr>
        <p:spPr/>
        <p:txBody>
          <a:bodyPr>
            <a:normAutofit fontScale="90000"/>
          </a:bodyPr>
          <a:lstStyle/>
          <a:p>
            <a:r>
              <a:rPr lang="en-CA"/>
              <a:t>III. Pharmaceutical Patent Law – The Current System</a:t>
            </a:r>
          </a:p>
        </p:txBody>
      </p:sp>
      <p:sp>
        <p:nvSpPr>
          <p:cNvPr id="584707" name="Rectangle 3"/>
          <p:cNvSpPr>
            <a:spLocks noGrp="1" noChangeArrowheads="1"/>
          </p:cNvSpPr>
          <p:nvPr>
            <p:ph type="body" idx="1"/>
          </p:nvPr>
        </p:nvSpPr>
        <p:spPr/>
        <p:txBody>
          <a:bodyPr/>
          <a:lstStyle/>
          <a:p>
            <a:pPr marL="495300" indent="-495300">
              <a:buFont typeface="Times" pitchFamily="16" charset="0"/>
              <a:buNone/>
            </a:pPr>
            <a:r>
              <a:rPr lang="en-CA" b="1" i="1" u="sng" dirty="0"/>
              <a:t>PM(NOC) Litigation – Burden of Proof</a:t>
            </a:r>
            <a:endParaRPr lang="en-CA" sz="2400" dirty="0"/>
          </a:p>
          <a:p>
            <a:pPr marL="495300" indent="-495300">
              <a:buFontTx/>
              <a:buChar char="•"/>
            </a:pPr>
            <a:r>
              <a:rPr lang="en-CA" sz="2400" dirty="0"/>
              <a:t>The first person has the legal burden to prove on a balance of probabilities that </a:t>
            </a:r>
            <a:r>
              <a:rPr lang="en-CA" sz="2400" b="1" dirty="0">
                <a:solidFill>
                  <a:srgbClr val="FF0000"/>
                </a:solidFill>
              </a:rPr>
              <a:t>none of the allegations in the Notice of Allegation is justified</a:t>
            </a:r>
          </a:p>
          <a:p>
            <a:pPr marL="1136650" lvl="2" indent="-419100"/>
            <a:r>
              <a:rPr lang="en-CA" dirty="0"/>
              <a:t>Can rely on the presumption of </a:t>
            </a:r>
            <a:r>
              <a:rPr lang="en-CA" dirty="0" smtClean="0"/>
              <a:t>validity, </a:t>
            </a:r>
            <a:r>
              <a:rPr lang="en-CA" dirty="0"/>
              <a:t>but to its peril</a:t>
            </a:r>
          </a:p>
          <a:p>
            <a:pPr marL="1136650" lvl="2" indent="-419100"/>
            <a:r>
              <a:rPr lang="en-CA" dirty="0"/>
              <a:t>Allegations in the Notice of Allegation are presumed to be true until the contrary is proved</a:t>
            </a:r>
          </a:p>
          <a:p>
            <a:pPr marL="495300" indent="-495300">
              <a:buFontTx/>
              <a:buChar char="•"/>
            </a:pPr>
            <a:r>
              <a:rPr lang="en-CA" sz="2400" dirty="0"/>
              <a:t>See </a:t>
            </a:r>
            <a:r>
              <a:rPr lang="en-CA" sz="2400" i="1" dirty="0"/>
              <a:t>Pfizer v. Minister of Health</a:t>
            </a:r>
            <a:r>
              <a:rPr lang="en-CA" sz="2400" dirty="0"/>
              <a:t>, 2008 FC 11 for a summary of the jurisprudence as to the BOP in NOC Proceedings</a:t>
            </a:r>
          </a:p>
          <a:p>
            <a:pPr marL="495300" indent="-495300">
              <a:buFontTx/>
              <a:buChar char="•"/>
            </a:pPr>
            <a:endParaRPr lang="en-CA" sz="2400" dirty="0"/>
          </a:p>
          <a:p>
            <a:pPr marL="1136650" lvl="2" indent="-419100"/>
            <a:endParaRPr lang="en-CA" sz="2400" dirty="0"/>
          </a:p>
          <a:p>
            <a:pPr marL="1136650" lvl="2" indent="-419100"/>
            <a:endParaRPr lang="en-CA" sz="2400" dirty="0"/>
          </a:p>
          <a:p>
            <a:pPr marL="495300" indent="-495300">
              <a:buFontTx/>
              <a:buAutoNum type="arabicPeriod" startAt="7"/>
            </a:pPr>
            <a:endParaRPr lang="en-CA" dirty="0"/>
          </a:p>
          <a:p>
            <a:pPr marL="495300" indent="-495300">
              <a:buFontTx/>
              <a:buNone/>
            </a:pPr>
            <a:endParaRPr lang="en-CA" b="1" i="1" u="sng" dirty="0"/>
          </a:p>
        </p:txBody>
      </p:sp>
    </p:spTree>
    <p:extLst>
      <p:ext uri="{BB962C8B-B14F-4D97-AF65-F5344CB8AC3E}">
        <p14:creationId xmlns:p14="http://schemas.microsoft.com/office/powerpoint/2010/main" val="9599404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2DEA1845-4C36-423D-BE19-CA4575436EC1}" type="slidenum">
              <a:rPr lang="en-CA"/>
              <a:pPr/>
              <a:t>36</a:t>
            </a:fld>
            <a:endParaRPr lang="en-CA"/>
          </a:p>
        </p:txBody>
      </p:sp>
      <p:sp>
        <p:nvSpPr>
          <p:cNvPr id="583682" name="Rectangle 2"/>
          <p:cNvSpPr>
            <a:spLocks noGrp="1" noChangeArrowheads="1"/>
          </p:cNvSpPr>
          <p:nvPr>
            <p:ph type="title"/>
          </p:nvPr>
        </p:nvSpPr>
        <p:spPr/>
        <p:txBody>
          <a:bodyPr>
            <a:normAutofit fontScale="90000"/>
          </a:bodyPr>
          <a:lstStyle/>
          <a:p>
            <a:r>
              <a:rPr lang="en-CA"/>
              <a:t>III. Pharmaceutical Patent Law – The Current System</a:t>
            </a:r>
          </a:p>
        </p:txBody>
      </p:sp>
      <p:sp>
        <p:nvSpPr>
          <p:cNvPr id="583683" name="Rectangle 3"/>
          <p:cNvSpPr>
            <a:spLocks noGrp="1" noChangeArrowheads="1"/>
          </p:cNvSpPr>
          <p:nvPr>
            <p:ph type="body" idx="1"/>
          </p:nvPr>
        </p:nvSpPr>
        <p:spPr/>
        <p:txBody>
          <a:bodyPr/>
          <a:lstStyle/>
          <a:p>
            <a:pPr marL="495300" indent="-495300">
              <a:buFont typeface="Times" pitchFamily="16" charset="0"/>
              <a:buNone/>
            </a:pPr>
            <a:r>
              <a:rPr lang="en-CA" b="1" i="1" u="sng"/>
              <a:t>PM(NOC) Litigation </a:t>
            </a:r>
            <a:endParaRPr lang="en-CA"/>
          </a:p>
          <a:p>
            <a:pPr marL="495300" indent="-495300">
              <a:buFontTx/>
              <a:buAutoNum type="arabicPeriod" startAt="7"/>
            </a:pPr>
            <a:r>
              <a:rPr lang="en-CA" sz="2400"/>
              <a:t>Parties exchange pleadings, expert affidavits, conduct witness cross examination and file legal briefs.</a:t>
            </a:r>
          </a:p>
          <a:p>
            <a:pPr marL="495300" indent="-495300">
              <a:buFontTx/>
              <a:buAutoNum type="arabicPeriod" startAt="7"/>
            </a:pPr>
            <a:r>
              <a:rPr lang="en-CA" sz="2400"/>
              <a:t>Following a hearing, the Court will either:</a:t>
            </a:r>
          </a:p>
          <a:p>
            <a:pPr marL="811213" lvl="1" indent="-457200">
              <a:buFontTx/>
              <a:buChar char="•"/>
            </a:pPr>
            <a:r>
              <a:rPr lang="en-CA"/>
              <a:t>Grant an order of prohibition preventing the Minister from approving the sale of the generic drug until expiry of the patent; or,</a:t>
            </a:r>
          </a:p>
          <a:p>
            <a:pPr marL="811213" lvl="1" indent="-457200">
              <a:buFontTx/>
              <a:buChar char="•"/>
            </a:pPr>
            <a:r>
              <a:rPr lang="en-CA"/>
              <a:t>Dismiss the application.  The generic drug can be manufactured and sold.</a:t>
            </a:r>
          </a:p>
          <a:p>
            <a:pPr marL="495300" indent="-495300">
              <a:buFontTx/>
              <a:buAutoNum type="arabicPeriod" startAt="7"/>
            </a:pPr>
            <a:endParaRPr lang="en-CA" sz="2400"/>
          </a:p>
          <a:p>
            <a:pPr marL="1136650" lvl="2" indent="-419100"/>
            <a:endParaRPr lang="en-CA"/>
          </a:p>
          <a:p>
            <a:pPr marL="1136650" lvl="2" indent="-419100"/>
            <a:endParaRPr lang="en-CA" sz="2400"/>
          </a:p>
          <a:p>
            <a:pPr marL="495300" indent="-495300">
              <a:buFontTx/>
              <a:buAutoNum type="arabicPeriod" startAt="7"/>
            </a:pPr>
            <a:endParaRPr lang="en-CA"/>
          </a:p>
          <a:p>
            <a:pPr marL="495300" indent="-495300">
              <a:buFontTx/>
              <a:buNone/>
            </a:pPr>
            <a:endParaRPr lang="en-CA" b="1" i="1" u="sng"/>
          </a:p>
        </p:txBody>
      </p:sp>
    </p:spTree>
    <p:extLst>
      <p:ext uri="{BB962C8B-B14F-4D97-AF65-F5344CB8AC3E}">
        <p14:creationId xmlns:p14="http://schemas.microsoft.com/office/powerpoint/2010/main" val="9023053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A40AE323-1AFB-4D82-8617-EF2442BC5236}" type="slidenum">
              <a:rPr lang="en-CA"/>
              <a:pPr/>
              <a:t>37</a:t>
            </a:fld>
            <a:endParaRPr lang="en-CA"/>
          </a:p>
        </p:txBody>
      </p:sp>
      <p:sp>
        <p:nvSpPr>
          <p:cNvPr id="585730" name="Rectangle 2"/>
          <p:cNvSpPr>
            <a:spLocks noGrp="1" noChangeArrowheads="1"/>
          </p:cNvSpPr>
          <p:nvPr>
            <p:ph type="title"/>
          </p:nvPr>
        </p:nvSpPr>
        <p:spPr/>
        <p:txBody>
          <a:bodyPr>
            <a:normAutofit fontScale="90000"/>
          </a:bodyPr>
          <a:lstStyle/>
          <a:p>
            <a:r>
              <a:rPr lang="en-CA"/>
              <a:t>III. Pharmaceutical Patent Law – The Current System</a:t>
            </a:r>
          </a:p>
        </p:txBody>
      </p:sp>
      <p:sp>
        <p:nvSpPr>
          <p:cNvPr id="585731" name="Rectangle 3"/>
          <p:cNvSpPr>
            <a:spLocks noGrp="1" noChangeArrowheads="1"/>
          </p:cNvSpPr>
          <p:nvPr>
            <p:ph type="body" idx="1"/>
          </p:nvPr>
        </p:nvSpPr>
        <p:spPr/>
        <p:txBody>
          <a:bodyPr/>
          <a:lstStyle/>
          <a:p>
            <a:pPr marL="495300" indent="-495300">
              <a:buFont typeface="Times" pitchFamily="16" charset="0"/>
              <a:buNone/>
            </a:pPr>
            <a:r>
              <a:rPr lang="en-CA" sz="2200" b="1" i="1" u="sng"/>
              <a:t>Section 8 </a:t>
            </a:r>
            <a:endParaRPr lang="en-CA" sz="2200"/>
          </a:p>
          <a:p>
            <a:pPr marL="495300" indent="-495300">
              <a:buFontTx/>
              <a:buChar char="•"/>
            </a:pPr>
            <a:r>
              <a:rPr lang="en-CA" sz="2200"/>
              <a:t>If the Court dismisses the application for prohibition (or if the application is otherwise discontinued), the second person may recover any loss suffered as a result of being held off the market</a:t>
            </a:r>
          </a:p>
          <a:p>
            <a:pPr marL="1136650" lvl="2" indent="-419100"/>
            <a:r>
              <a:rPr lang="en-CA" sz="2000"/>
              <a:t>Second person is limited to its damages.  It cannot claim the first person’s profits</a:t>
            </a:r>
          </a:p>
          <a:p>
            <a:pPr marL="495300" indent="-495300">
              <a:buFontTx/>
              <a:buChar char="•"/>
            </a:pPr>
            <a:r>
              <a:rPr lang="en-CA" sz="2200"/>
              <a:t>The second person bears no liability for compensation if the application for prohibition is successful</a:t>
            </a:r>
          </a:p>
          <a:p>
            <a:pPr marL="495300" indent="-495300">
              <a:buFontTx/>
              <a:buChar char="•"/>
            </a:pPr>
            <a:r>
              <a:rPr lang="en-CA" sz="2200"/>
              <a:t>First trial decision on section 8 damages: </a:t>
            </a:r>
            <a:r>
              <a:rPr lang="en-CA" sz="2200" i="1"/>
              <a:t>Apotex Inc.</a:t>
            </a:r>
            <a:r>
              <a:rPr lang="en-CA" sz="2200"/>
              <a:t> v. </a:t>
            </a:r>
            <a:r>
              <a:rPr lang="en-CA" sz="2200" i="1"/>
              <a:t>Merck &amp; Co., Inc. et al.</a:t>
            </a:r>
            <a:r>
              <a:rPr lang="en-CA" sz="2200"/>
              <a:t> (October 21, 2008), Ottawa, T-1144-05 (Fed. Ct.)</a:t>
            </a:r>
          </a:p>
          <a:p>
            <a:pPr marL="495300" indent="-495300">
              <a:buFontTx/>
              <a:buNone/>
            </a:pPr>
            <a:endParaRPr lang="en-CA" sz="2200"/>
          </a:p>
          <a:p>
            <a:pPr marL="495300" indent="-495300">
              <a:buFontTx/>
              <a:buAutoNum type="arabicPeriod" startAt="7"/>
            </a:pPr>
            <a:endParaRPr lang="en-CA" sz="2000"/>
          </a:p>
          <a:p>
            <a:pPr marL="1136650" lvl="2" indent="-419100"/>
            <a:endParaRPr lang="en-CA" sz="2000"/>
          </a:p>
          <a:p>
            <a:pPr marL="1136650" lvl="2" indent="-419100"/>
            <a:endParaRPr lang="en-CA"/>
          </a:p>
          <a:p>
            <a:pPr marL="495300" indent="-495300">
              <a:buFontTx/>
              <a:buAutoNum type="arabicPeriod" startAt="7"/>
            </a:pPr>
            <a:endParaRPr lang="en-CA" sz="2200"/>
          </a:p>
          <a:p>
            <a:pPr marL="495300" indent="-495300">
              <a:buFontTx/>
              <a:buNone/>
            </a:pPr>
            <a:endParaRPr lang="en-CA" sz="2200" b="1" i="1" u="sng"/>
          </a:p>
        </p:txBody>
      </p:sp>
    </p:spTree>
    <p:extLst>
      <p:ext uri="{BB962C8B-B14F-4D97-AF65-F5344CB8AC3E}">
        <p14:creationId xmlns:p14="http://schemas.microsoft.com/office/powerpoint/2010/main" val="11285640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0CCC1643-934C-469C-8D07-EEE7AFFCE583}" type="slidenum">
              <a:rPr lang="en-CA"/>
              <a:pPr/>
              <a:t>38</a:t>
            </a:fld>
            <a:endParaRPr lang="en-CA"/>
          </a:p>
        </p:txBody>
      </p:sp>
      <p:sp>
        <p:nvSpPr>
          <p:cNvPr id="550914" name="Rectangle 2"/>
          <p:cNvSpPr>
            <a:spLocks noGrp="1" noChangeArrowheads="1"/>
          </p:cNvSpPr>
          <p:nvPr>
            <p:ph type="title"/>
          </p:nvPr>
        </p:nvSpPr>
        <p:spPr/>
        <p:txBody>
          <a:bodyPr>
            <a:normAutofit fontScale="90000"/>
          </a:bodyPr>
          <a:lstStyle/>
          <a:p>
            <a:r>
              <a:rPr lang="en-CA"/>
              <a:t>III. Pharmaceutical Patent Law – The Current System</a:t>
            </a:r>
          </a:p>
        </p:txBody>
      </p:sp>
      <p:sp>
        <p:nvSpPr>
          <p:cNvPr id="550915" name="Rectangle 3"/>
          <p:cNvSpPr>
            <a:spLocks noGrp="1" noChangeArrowheads="1"/>
          </p:cNvSpPr>
          <p:nvPr>
            <p:ph type="body" idx="1"/>
          </p:nvPr>
        </p:nvSpPr>
        <p:spPr/>
        <p:txBody>
          <a:bodyPr/>
          <a:lstStyle/>
          <a:p>
            <a:pPr marL="495300" indent="-495300">
              <a:buFont typeface="Times" pitchFamily="16" charset="0"/>
              <a:buNone/>
            </a:pPr>
            <a:r>
              <a:rPr lang="en-CA" b="1" i="1" u="sng"/>
              <a:t>PM(NOC) Litigation – Implication of Decision</a:t>
            </a:r>
          </a:p>
          <a:p>
            <a:pPr marL="495300" indent="-495300"/>
            <a:r>
              <a:rPr lang="en-CA" sz="2400"/>
              <a:t>If unsuccessful, the Innovator can appeal to the Federal Court of Appeal; </a:t>
            </a:r>
            <a:r>
              <a:rPr lang="en-CA" sz="2400" u="sng"/>
              <a:t>however</a:t>
            </a:r>
            <a:r>
              <a:rPr lang="en-CA" sz="2400"/>
              <a:t>, once the NOC has issued, any appeal is moot.</a:t>
            </a:r>
          </a:p>
          <a:p>
            <a:pPr marL="495300" indent="-495300"/>
            <a:r>
              <a:rPr lang="en-CA" sz="2400"/>
              <a:t>Since the Court does not rule on the ultimate validity or infringement of the patent, patent infringement and impeachment proceedings under the </a:t>
            </a:r>
            <a:r>
              <a:rPr lang="en-CA" sz="2400" i="1"/>
              <a:t>Patent Act</a:t>
            </a:r>
            <a:r>
              <a:rPr lang="en-CA" sz="2400"/>
              <a:t> are still an option.</a:t>
            </a:r>
          </a:p>
          <a:p>
            <a:pPr marL="495300" indent="-495300">
              <a:buFont typeface="Times" pitchFamily="16" charset="0"/>
              <a:buNone/>
            </a:pPr>
            <a:endParaRPr lang="en-CA"/>
          </a:p>
        </p:txBody>
      </p:sp>
    </p:spTree>
    <p:extLst>
      <p:ext uri="{BB962C8B-B14F-4D97-AF65-F5344CB8AC3E}">
        <p14:creationId xmlns:p14="http://schemas.microsoft.com/office/powerpoint/2010/main" val="37212694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B3886222-44A7-41E4-BB78-CC8E107BD290}" type="slidenum">
              <a:rPr lang="en-CA"/>
              <a:pPr/>
              <a:t>39</a:t>
            </a:fld>
            <a:endParaRPr lang="en-CA"/>
          </a:p>
        </p:txBody>
      </p:sp>
      <p:sp>
        <p:nvSpPr>
          <p:cNvPr id="553986" name="Rectangle 2"/>
          <p:cNvSpPr>
            <a:spLocks noGrp="1" noChangeArrowheads="1"/>
          </p:cNvSpPr>
          <p:nvPr>
            <p:ph type="title"/>
          </p:nvPr>
        </p:nvSpPr>
        <p:spPr/>
        <p:txBody>
          <a:bodyPr>
            <a:normAutofit fontScale="90000"/>
          </a:bodyPr>
          <a:lstStyle/>
          <a:p>
            <a:r>
              <a:rPr lang="en-CA"/>
              <a:t>III. Pharmaceutical Patent Law – The Current System</a:t>
            </a:r>
          </a:p>
        </p:txBody>
      </p:sp>
      <p:sp>
        <p:nvSpPr>
          <p:cNvPr id="553987" name="Rectangle 3"/>
          <p:cNvSpPr>
            <a:spLocks noGrp="1" noChangeArrowheads="1"/>
          </p:cNvSpPr>
          <p:nvPr>
            <p:ph type="body" idx="1"/>
          </p:nvPr>
        </p:nvSpPr>
        <p:spPr/>
        <p:txBody>
          <a:bodyPr/>
          <a:lstStyle/>
          <a:p>
            <a:pPr>
              <a:buFont typeface="Times" pitchFamily="16" charset="0"/>
              <a:buNone/>
            </a:pPr>
            <a:r>
              <a:rPr lang="en-CA" sz="2200" b="1" i="1" u="sng" dirty="0"/>
              <a:t>Data Protection (pre – October, 2006)</a:t>
            </a:r>
            <a:endParaRPr lang="en-CA" sz="2200" dirty="0"/>
          </a:p>
          <a:p>
            <a:pPr>
              <a:buFontTx/>
              <a:buChar char="•"/>
            </a:pPr>
            <a:r>
              <a:rPr lang="en-CA" sz="2200" dirty="0"/>
              <a:t>Based on international obligations imposed by NAFTA and TRIPS</a:t>
            </a:r>
          </a:p>
          <a:p>
            <a:pPr lvl="1">
              <a:buFontTx/>
              <a:buChar char="•"/>
            </a:pPr>
            <a:r>
              <a:rPr lang="en-CA" sz="2000" dirty="0"/>
              <a:t>Require that where a company submits confidential data to a regulatory authority when seeking approval for a new drug, the data is protected from reliance by competitors for a certain period of time after the date the drug is </a:t>
            </a:r>
            <a:r>
              <a:rPr lang="en-CA" sz="2000" dirty="0" smtClean="0"/>
              <a:t>approved – then 5 years.</a:t>
            </a:r>
            <a:endParaRPr lang="en-CA" sz="2000" dirty="0"/>
          </a:p>
          <a:p>
            <a:pPr>
              <a:buFontTx/>
              <a:buChar char="•"/>
            </a:pPr>
            <a:r>
              <a:rPr lang="en-CA" sz="2200" dirty="0"/>
              <a:t>Prior to the 2006 </a:t>
            </a:r>
            <a:r>
              <a:rPr lang="en-CA" sz="2200" dirty="0" smtClean="0"/>
              <a:t>amendments</a:t>
            </a:r>
            <a:r>
              <a:rPr lang="en-CA" sz="2200" dirty="0"/>
              <a:t>, the data protection provision of the </a:t>
            </a:r>
            <a:r>
              <a:rPr lang="en-CA" sz="2200" i="1" dirty="0"/>
              <a:t>Food and Drug Regulations</a:t>
            </a:r>
            <a:r>
              <a:rPr lang="en-CA" sz="2200" dirty="0"/>
              <a:t> was interpreted narrowly by the Courts such that it was rarely, if ever, triggered</a:t>
            </a:r>
          </a:p>
          <a:p>
            <a:pPr lvl="2"/>
            <a:r>
              <a:rPr lang="en-CA" sz="2000" dirty="0"/>
              <a:t>See e.g. </a:t>
            </a:r>
            <a:r>
              <a:rPr lang="en-CA" sz="2000" i="1" dirty="0"/>
              <a:t>Bayer v. Attorney General of Canada </a:t>
            </a:r>
            <a:r>
              <a:rPr lang="en-CA" sz="2000" dirty="0"/>
              <a:t>(</a:t>
            </a:r>
            <a:r>
              <a:rPr lang="en-CA" sz="2000" dirty="0" smtClean="0"/>
              <a:t>1998), </a:t>
            </a:r>
            <a:r>
              <a:rPr lang="en-CA" sz="2000" dirty="0"/>
              <a:t>87 C.P.R. (3d) 29 (FCA</a:t>
            </a:r>
            <a:r>
              <a:rPr lang="en-CA" sz="2000" dirty="0" smtClean="0"/>
              <a:t>)</a:t>
            </a:r>
          </a:p>
          <a:p>
            <a:pPr lvl="3"/>
            <a:r>
              <a:rPr lang="en-CA" sz="1600" dirty="0" smtClean="0"/>
              <a:t>relied </a:t>
            </a:r>
            <a:r>
              <a:rPr lang="en-CA" sz="1600" dirty="0"/>
              <a:t>on bioequivalence </a:t>
            </a:r>
            <a:r>
              <a:rPr lang="en-CA" sz="1600" dirty="0" smtClean="0"/>
              <a:t> - not on the underlying data, so they didn’t apply</a:t>
            </a:r>
            <a:endParaRPr lang="en-CA" sz="1600" dirty="0"/>
          </a:p>
          <a:p>
            <a:pPr>
              <a:buFontTx/>
              <a:buChar char="•"/>
            </a:pPr>
            <a:endParaRPr lang="en-CA" sz="2200" dirty="0"/>
          </a:p>
        </p:txBody>
      </p:sp>
    </p:spTree>
    <p:extLst>
      <p:ext uri="{BB962C8B-B14F-4D97-AF65-F5344CB8AC3E}">
        <p14:creationId xmlns:p14="http://schemas.microsoft.com/office/powerpoint/2010/main" val="16508839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D096635F-CB37-41B9-B7D5-89DD719E47AF}" type="slidenum">
              <a:rPr lang="en-CA"/>
              <a:pPr/>
              <a:t>40</a:t>
            </a:fld>
            <a:endParaRPr lang="en-CA"/>
          </a:p>
        </p:txBody>
      </p:sp>
      <p:sp>
        <p:nvSpPr>
          <p:cNvPr id="586754" name="Rectangle 2"/>
          <p:cNvSpPr>
            <a:spLocks noGrp="1" noChangeArrowheads="1"/>
          </p:cNvSpPr>
          <p:nvPr>
            <p:ph type="title"/>
          </p:nvPr>
        </p:nvSpPr>
        <p:spPr/>
        <p:txBody>
          <a:bodyPr>
            <a:normAutofit fontScale="90000"/>
          </a:bodyPr>
          <a:lstStyle/>
          <a:p>
            <a:r>
              <a:rPr lang="en-CA"/>
              <a:t>III. Pharmaceutical Patent Law – The Current System</a:t>
            </a:r>
          </a:p>
        </p:txBody>
      </p:sp>
      <p:sp>
        <p:nvSpPr>
          <p:cNvPr id="586755" name="Rectangle 3"/>
          <p:cNvSpPr>
            <a:spLocks noGrp="1" noChangeArrowheads="1"/>
          </p:cNvSpPr>
          <p:nvPr>
            <p:ph type="body" idx="1"/>
          </p:nvPr>
        </p:nvSpPr>
        <p:spPr/>
        <p:txBody>
          <a:bodyPr/>
          <a:lstStyle/>
          <a:p>
            <a:pPr>
              <a:lnSpc>
                <a:spcPct val="90000"/>
              </a:lnSpc>
              <a:buFont typeface="Times" pitchFamily="16" charset="0"/>
              <a:buNone/>
            </a:pPr>
            <a:r>
              <a:rPr lang="en-CA" sz="2200" b="1" i="1" u="sng"/>
              <a:t>Data Protection (post – October 2006)</a:t>
            </a:r>
            <a:endParaRPr lang="en-CA" sz="2200"/>
          </a:p>
          <a:p>
            <a:pPr>
              <a:lnSpc>
                <a:spcPct val="90000"/>
              </a:lnSpc>
              <a:buFontTx/>
              <a:buChar char="•"/>
            </a:pPr>
            <a:r>
              <a:rPr lang="en-CA" sz="2200"/>
              <a:t>Amended </a:t>
            </a:r>
            <a:r>
              <a:rPr lang="en-CA" sz="2200" i="1"/>
              <a:t>Food and Drug Regulations</a:t>
            </a:r>
            <a:r>
              <a:rPr lang="en-CA" sz="2200"/>
              <a:t> prohibit issuance of a NOC to a manufacturer  that makes a direct or indirect comparison to an “innovative drug” until eight (8) years after issuance of the innovators first NOC</a:t>
            </a:r>
          </a:p>
          <a:p>
            <a:pPr lvl="2">
              <a:lnSpc>
                <a:spcPct val="90000"/>
              </a:lnSpc>
            </a:pPr>
            <a:r>
              <a:rPr lang="en-CA"/>
              <a:t>+ additional 6 months for certain paediatric submissions</a:t>
            </a:r>
          </a:p>
          <a:p>
            <a:pPr>
              <a:lnSpc>
                <a:spcPct val="90000"/>
              </a:lnSpc>
              <a:buFontTx/>
              <a:buChar char="•"/>
            </a:pPr>
            <a:r>
              <a:rPr lang="en-CA" sz="2200"/>
              <a:t>Applies to all drugs that have received a NOC on or after June 17, 2006</a:t>
            </a:r>
          </a:p>
          <a:p>
            <a:pPr>
              <a:lnSpc>
                <a:spcPct val="90000"/>
              </a:lnSpc>
              <a:buFontTx/>
              <a:buChar char="•"/>
            </a:pPr>
            <a:r>
              <a:rPr lang="en-CA" sz="2200"/>
              <a:t>A generic manufacturer may file an ANDS or trigger litigation under the PM(NOC) Regulations after 6 years </a:t>
            </a:r>
          </a:p>
          <a:p>
            <a:pPr>
              <a:lnSpc>
                <a:spcPct val="90000"/>
              </a:lnSpc>
              <a:buFontTx/>
              <a:buChar char="•"/>
            </a:pPr>
            <a:r>
              <a:rPr lang="en-CA" sz="2200"/>
              <a:t>Amended regulations are more in line with comparable foreign jurisdictions</a:t>
            </a:r>
          </a:p>
          <a:p>
            <a:pPr>
              <a:lnSpc>
                <a:spcPct val="90000"/>
              </a:lnSpc>
              <a:buFontTx/>
              <a:buNone/>
            </a:pPr>
            <a:endParaRPr lang="en-CA" sz="2200"/>
          </a:p>
          <a:p>
            <a:pPr>
              <a:lnSpc>
                <a:spcPct val="90000"/>
              </a:lnSpc>
              <a:buFontTx/>
              <a:buChar char="•"/>
            </a:pPr>
            <a:endParaRPr lang="en-CA"/>
          </a:p>
        </p:txBody>
      </p:sp>
    </p:spTree>
    <p:extLst>
      <p:ext uri="{BB962C8B-B14F-4D97-AF65-F5344CB8AC3E}">
        <p14:creationId xmlns:p14="http://schemas.microsoft.com/office/powerpoint/2010/main" val="35831794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Biologics</a:t>
            </a:r>
            <a:endParaRPr lang="en-CA" dirty="0"/>
          </a:p>
        </p:txBody>
      </p:sp>
      <p:sp>
        <p:nvSpPr>
          <p:cNvPr id="3" name="Content Placeholder 2"/>
          <p:cNvSpPr>
            <a:spLocks noGrp="1"/>
          </p:cNvSpPr>
          <p:nvPr>
            <p:ph idx="1"/>
          </p:nvPr>
        </p:nvSpPr>
        <p:spPr/>
        <p:txBody>
          <a:bodyPr>
            <a:normAutofit lnSpcReduction="10000"/>
          </a:bodyPr>
          <a:lstStyle/>
          <a:p>
            <a:r>
              <a:rPr lang="en-CA" dirty="0" smtClean="0"/>
              <a:t>Drugs derived from the biological activity of living organisms</a:t>
            </a:r>
          </a:p>
          <a:p>
            <a:pPr lvl="1"/>
            <a:r>
              <a:rPr lang="en-CA" dirty="0" smtClean="0"/>
              <a:t>Per Hughes: “bugs or bug poop”</a:t>
            </a:r>
          </a:p>
          <a:p>
            <a:r>
              <a:rPr lang="en-CA" dirty="0" smtClean="0"/>
              <a:t>Heterogeneous, sensitive to manufacturing conditions</a:t>
            </a:r>
          </a:p>
          <a:p>
            <a:r>
              <a:rPr lang="en-CA" dirty="0" smtClean="0"/>
              <a:t>Examples:</a:t>
            </a:r>
          </a:p>
          <a:p>
            <a:pPr lvl="1"/>
            <a:r>
              <a:rPr lang="en-CA" dirty="0" smtClean="0"/>
              <a:t>Produced through recombinant DNA</a:t>
            </a:r>
          </a:p>
          <a:p>
            <a:pPr lvl="1"/>
            <a:r>
              <a:rPr lang="en-CA" dirty="0" smtClean="0"/>
              <a:t>Hormones</a:t>
            </a:r>
          </a:p>
          <a:p>
            <a:pPr lvl="1"/>
            <a:r>
              <a:rPr lang="en-CA" dirty="0" smtClean="0"/>
              <a:t>Gene therapy products</a:t>
            </a:r>
          </a:p>
        </p:txBody>
      </p:sp>
    </p:spTree>
    <p:extLst>
      <p:ext uri="{BB962C8B-B14F-4D97-AF65-F5344CB8AC3E}">
        <p14:creationId xmlns:p14="http://schemas.microsoft.com/office/powerpoint/2010/main" val="34557129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Subsequent Entry Biologics</a:t>
            </a:r>
            <a:endParaRPr lang="en-CA" dirty="0"/>
          </a:p>
        </p:txBody>
      </p:sp>
      <p:sp>
        <p:nvSpPr>
          <p:cNvPr id="3" name="Content Placeholder 2"/>
          <p:cNvSpPr>
            <a:spLocks noGrp="1"/>
          </p:cNvSpPr>
          <p:nvPr>
            <p:ph idx="1"/>
          </p:nvPr>
        </p:nvSpPr>
        <p:spPr/>
        <p:txBody>
          <a:bodyPr/>
          <a:lstStyle/>
          <a:p>
            <a:r>
              <a:rPr lang="en-CA" dirty="0" smtClean="0"/>
              <a:t>Demonstrated similarity to the reference biologic drug</a:t>
            </a:r>
          </a:p>
          <a:p>
            <a:pPr lvl="1"/>
            <a:r>
              <a:rPr lang="en-CA" dirty="0" smtClean="0"/>
              <a:t>Not  necessarily pharmaceutical or therapeutic equivalences</a:t>
            </a:r>
          </a:p>
          <a:p>
            <a:pPr lvl="2"/>
            <a:r>
              <a:rPr lang="en-CA" dirty="0" smtClean="0"/>
              <a:t>Differences in quality should have no adverse impact on safety and efficacy</a:t>
            </a:r>
          </a:p>
          <a:p>
            <a:pPr lvl="2"/>
            <a:r>
              <a:rPr lang="en-CA" dirty="0" smtClean="0"/>
              <a:t>Data from reference biologic is relevant to the SEB</a:t>
            </a:r>
          </a:p>
          <a:p>
            <a:r>
              <a:rPr lang="en-CA" dirty="0" smtClean="0"/>
              <a:t>Approved under the existing New Drug Submission pathway under F&amp;D </a:t>
            </a:r>
            <a:r>
              <a:rPr lang="en-CA" dirty="0" err="1"/>
              <a:t>R</a:t>
            </a:r>
            <a:r>
              <a:rPr lang="en-CA" dirty="0" err="1" smtClean="0"/>
              <a:t>egs</a:t>
            </a:r>
            <a:r>
              <a:rPr lang="en-CA" dirty="0" smtClean="0"/>
              <a:t>.</a:t>
            </a:r>
            <a:endParaRPr lang="en-CA" dirty="0"/>
          </a:p>
        </p:txBody>
      </p:sp>
    </p:spTree>
    <p:extLst>
      <p:ext uri="{BB962C8B-B14F-4D97-AF65-F5344CB8AC3E}">
        <p14:creationId xmlns:p14="http://schemas.microsoft.com/office/powerpoint/2010/main" val="11578170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p:nvPr>
        </p:nvSpPr>
        <p:spPr/>
        <p:txBody>
          <a:bodyPr/>
          <a:lstStyle/>
          <a:p>
            <a:pPr eaLnBrk="1" hangingPunct="1"/>
            <a:r>
              <a:rPr lang="en-CA" smtClean="0"/>
              <a:t>Thank You</a:t>
            </a:r>
          </a:p>
        </p:txBody>
      </p:sp>
      <p:sp>
        <p:nvSpPr>
          <p:cNvPr id="16387" name="Subtitle 2"/>
          <p:cNvSpPr>
            <a:spLocks noGrp="1"/>
          </p:cNvSpPr>
          <p:nvPr>
            <p:ph type="subTitle" idx="1"/>
          </p:nvPr>
        </p:nvSpPr>
        <p:spPr/>
        <p:txBody>
          <a:bodyPr/>
          <a:lstStyle/>
          <a:p>
            <a:pPr eaLnBrk="1" hangingPunct="1"/>
            <a:r>
              <a:rPr lang="en-CA" dirty="0" smtClean="0"/>
              <a:t>Don Cameron</a:t>
            </a:r>
          </a:p>
        </p:txBody>
      </p:sp>
      <p:sp>
        <p:nvSpPr>
          <p:cNvPr id="4" name="Text Placeholder 3"/>
          <p:cNvSpPr>
            <a:spLocks noGrp="1"/>
          </p:cNvSpPr>
          <p:nvPr>
            <p:ph type="body" sz="quarter" idx="10"/>
          </p:nvPr>
        </p:nvSpPr>
        <p:spPr>
          <a:xfrm>
            <a:off x="1371600" y="4521200"/>
            <a:ext cx="6400800" cy="381000"/>
          </a:xfrm>
        </p:spPr>
        <p:txBody>
          <a:bodyPr rtlCol="0">
            <a:normAutofit lnSpcReduction="10000"/>
          </a:bodyPr>
          <a:lstStyle/>
          <a:p>
            <a:pPr eaLnBrk="1" fontAlgn="auto" hangingPunct="1">
              <a:spcAft>
                <a:spcPts val="0"/>
              </a:spcAft>
              <a:defRPr/>
            </a:pPr>
            <a:r>
              <a:rPr lang="en-CA" dirty="0" smtClean="0"/>
              <a:t>dcameron@bereskinparr.com</a:t>
            </a:r>
            <a:endParaRPr lang="en-CA" dirty="0"/>
          </a:p>
        </p:txBody>
      </p:sp>
      <p:sp>
        <p:nvSpPr>
          <p:cNvPr id="16389" name="Text Placeholder 4"/>
          <p:cNvSpPr>
            <a:spLocks noGrp="1"/>
          </p:cNvSpPr>
          <p:nvPr>
            <p:ph type="body" sz="quarter" idx="11"/>
          </p:nvPr>
        </p:nvSpPr>
        <p:spPr>
          <a:xfrm>
            <a:off x="1371600" y="4918075"/>
            <a:ext cx="6400800" cy="304800"/>
          </a:xfrm>
        </p:spPr>
        <p:txBody>
          <a:bodyPr/>
          <a:lstStyle/>
          <a:p>
            <a:pPr eaLnBrk="1" hangingPunct="1"/>
            <a:r>
              <a:rPr lang="en-CA" smtClean="0"/>
              <a:t>Bereskin &amp; Parr LLP</a:t>
            </a:r>
          </a:p>
          <a:p>
            <a:pPr eaLnBrk="1" hangingPunct="1"/>
            <a:endParaRPr lang="en-CA" smtClean="0"/>
          </a:p>
        </p:txBody>
      </p:sp>
    </p:spTree>
  </p:cSld>
  <p:clrMapOvr>
    <a:masterClrMapping/>
  </p:clrMapOvr>
</p:sld>
</file>

<file path=ppt/theme/theme1.xml><?xml version="1.0" encoding="utf-8"?>
<a:theme xmlns:a="http://schemas.openxmlformats.org/drawingml/2006/main" name="PPT_Template">
  <a:themeElements>
    <a:clrScheme name="B&amp;P">
      <a:dk1>
        <a:srgbClr val="000000"/>
      </a:dk1>
      <a:lt1>
        <a:srgbClr val="FFFFFF"/>
      </a:lt1>
      <a:dk2>
        <a:srgbClr val="0C1975"/>
      </a:dk2>
      <a:lt2>
        <a:srgbClr val="FFFFFF"/>
      </a:lt2>
      <a:accent1>
        <a:srgbClr val="0C1975"/>
      </a:accent1>
      <a:accent2>
        <a:srgbClr val="C0504D"/>
      </a:accent2>
      <a:accent3>
        <a:srgbClr val="9BBB59"/>
      </a:accent3>
      <a:accent4>
        <a:srgbClr val="8064A2"/>
      </a:accent4>
      <a:accent5>
        <a:srgbClr val="4BACC6"/>
      </a:accent5>
      <a:accent6>
        <a:srgbClr val="F79646"/>
      </a:accent6>
      <a:hlink>
        <a:srgbClr val="5563A1"/>
      </a:hlink>
      <a:folHlink>
        <a:srgbClr val="5563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PPT_Template</Template>
  <TotalTime>0</TotalTime>
  <Words>4484</Words>
  <Application>Microsoft Office PowerPoint</Application>
  <PresentationFormat>On-screen Show (4:3)</PresentationFormat>
  <Paragraphs>453</Paragraphs>
  <Slides>43</Slides>
  <Notes>35</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PPT_Template</vt:lpstr>
      <vt:lpstr>The Patented Medicines (Notice of Compliance) Regulations</vt:lpstr>
      <vt:lpstr>The Canadian Pharmaceutical Regulatory Regime  – The PM(NOC) Regulations</vt:lpstr>
      <vt:lpstr>I.  A Brief History of the PM(NOC) Regulations </vt:lpstr>
      <vt:lpstr>Compulsory Licences</vt:lpstr>
      <vt:lpstr>Compulsory Licences</vt:lpstr>
      <vt:lpstr>I. A Brief History of the PM(NOC) Regulations</vt:lpstr>
      <vt:lpstr>I. A Brief History of the PM(NOC) Regulations</vt:lpstr>
      <vt:lpstr>1992: Bill C-91</vt:lpstr>
      <vt:lpstr>I. A Brief History of the PM(NOC) Regulations</vt:lpstr>
      <vt:lpstr>I. A Brief History of the PM(NOC) Regulations</vt:lpstr>
      <vt:lpstr>II.  The Drug Approval Process in Canada </vt:lpstr>
      <vt:lpstr>II.  The Drug Approval Process in Canada</vt:lpstr>
      <vt:lpstr>II.  The Drug Approval Process in Canada</vt:lpstr>
      <vt:lpstr>II.  The Drug Approval Process in Canada</vt:lpstr>
      <vt:lpstr>II.  The Drug Approval Process in Canada</vt:lpstr>
      <vt:lpstr>III. Pharmaceutical Patent Law – The Current System </vt:lpstr>
      <vt:lpstr>III.  Pharmaceutical Patent Law – The Current System</vt:lpstr>
      <vt:lpstr>III.  Pharmaceutical Patent Law – The Current System - Linking</vt:lpstr>
      <vt:lpstr>III.  Pharmaceutical Patent Law – The Current System</vt:lpstr>
      <vt:lpstr>III.  Pharmaceutical Patent Law – The Current System</vt:lpstr>
      <vt:lpstr>III. Pharmaceutical Patent Law – The Current System</vt:lpstr>
      <vt:lpstr>III.  Pharmaceutical Patent Law – The Current System</vt:lpstr>
      <vt:lpstr>III.  Pharmaceutical Patent Law – The Current System</vt:lpstr>
      <vt:lpstr>III.  Pharmaceutical Patent Law – The Current System</vt:lpstr>
      <vt:lpstr>III.  Pharmaceutical Patent Law – The Current System</vt:lpstr>
      <vt:lpstr>III.  Pharmaceutical Patent Law – The Current System</vt:lpstr>
      <vt:lpstr>III. Pharmaceutical Patent Law – The Current System</vt:lpstr>
      <vt:lpstr>III.  Pharmaceutical Patent Law – The Current System</vt:lpstr>
      <vt:lpstr>III.  Pharmaceutical Patent Law – The Current System</vt:lpstr>
      <vt:lpstr>III. Pharmaceutical Patent Law – The Current System</vt:lpstr>
      <vt:lpstr>III. Pharmaceutical Patent Law – The Current System</vt:lpstr>
      <vt:lpstr>III. Pharmaceutical Patent Law – The Current System</vt:lpstr>
      <vt:lpstr>III. Pharmaceutical Patent Law – The Current System</vt:lpstr>
      <vt:lpstr>III. Pharmaceutical Patent Law – The Current System</vt:lpstr>
      <vt:lpstr>III. Pharmaceutical Patent Law – The Current System</vt:lpstr>
      <vt:lpstr>III. Pharmaceutical Patent Law – The Current System</vt:lpstr>
      <vt:lpstr>III. Pharmaceutical Patent Law – The Current System</vt:lpstr>
      <vt:lpstr>III. Pharmaceutical Patent Law – The Current System</vt:lpstr>
      <vt:lpstr>III. Pharmaceutical Patent Law – The Current System</vt:lpstr>
      <vt:lpstr>III. Pharmaceutical Patent Law – The Current System</vt:lpstr>
      <vt:lpstr>Biologics</vt:lpstr>
      <vt:lpstr>Subsequent Entry Biologics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2014-03-11T15:55:36Z</dcterms:created>
  <dcterms:modified xsi:type="dcterms:W3CDTF">2014-04-17T20:12:40Z</dcterms:modified>
</cp:coreProperties>
</file>