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9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61" r:id="rId39"/>
  </p:sldIdLst>
  <p:sldSz cx="9144000" cy="6858000" type="screen4x3"/>
  <p:notesSz cx="6858000" cy="92964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C1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26C385-2FA5-4A28-BBFE-69B105480202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565A2-1058-4468-A96A-85BB82B5B9E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410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8E953E-FD52-4C0D-AE49-345427799CD5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4592AC-978D-4CA6-A376-DBD6F7FE7C3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8799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EDCF365-AAEC-48C5-AEF6-A9D0F0E8A36B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1987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22E537C-54B6-4B2E-AA91-94F0E1FAFF8C}" type="slidenum">
              <a:rPr lang="fr-CH" smtClean="0"/>
              <a:pPr/>
              <a:t>2</a:t>
            </a:fld>
            <a:endParaRPr lang="fr-CH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1989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D35BF75-053A-4611-95B6-857DC2DF4F98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3011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7583491-ED41-420B-AEA5-3D121E4967D3}" type="slidenum">
              <a:rPr lang="fr-CH" smtClean="0"/>
              <a:pPr/>
              <a:t>3</a:t>
            </a:fld>
            <a:endParaRPr lang="fr-CH"/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3013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2BABDF1-B592-40BC-B0FC-76F2128C287F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4035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3A4154EF-FDE7-43B0-A0B4-086D510709D6}" type="slidenum">
              <a:rPr lang="fr-CH" smtClean="0"/>
              <a:pPr/>
              <a:t>12</a:t>
            </a:fld>
            <a:endParaRPr lang="fr-CH"/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4037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70F759B-66B0-47D6-B115-25319F776F49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5059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8A0B216-14DE-4218-A648-09F5B6A50566}" type="slidenum">
              <a:rPr lang="fr-CH" smtClean="0"/>
              <a:pPr/>
              <a:t>14</a:t>
            </a:fld>
            <a:endParaRPr lang="fr-CH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5061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81FB07C4-06E4-4E61-9E62-AC637D64F510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6083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065BF8F-272D-4791-88CC-D89E64582B0E}" type="slidenum">
              <a:rPr lang="fr-CH" smtClean="0"/>
              <a:pPr/>
              <a:t>15</a:t>
            </a:fld>
            <a:endParaRPr lang="fr-CH"/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6085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D13201F-E6AC-4C1B-AA4D-E9DBE50DD579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7107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69F92E1D-7CDF-4DAD-8B7A-D78A242FB75D}" type="slidenum">
              <a:rPr lang="fr-CH" smtClean="0"/>
              <a:pPr/>
              <a:t>24</a:t>
            </a:fld>
            <a:endParaRPr lang="fr-CH"/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7109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 descr="logoddsmnoir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B37303C-020B-47FC-9684-B7163CF256A1}" type="datetime1">
              <a:rPr lang="fr-CH" smtClean="0"/>
              <a:pPr/>
              <a:t>21.11.23</a:t>
            </a:fld>
            <a:endParaRPr lang="fr-CH"/>
          </a:p>
        </p:txBody>
      </p:sp>
      <p:sp>
        <p:nvSpPr>
          <p:cNvPr id="48131" name="Rectangle 7" descr="logoddsmnoir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8C47961-B516-430B-8292-2DF2B59ACAE5}" type="slidenum">
              <a:rPr lang="fr-CH" smtClean="0"/>
              <a:pPr/>
              <a:t>28</a:t>
            </a:fld>
            <a:endParaRPr lang="fr-CH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6612" cy="3484563"/>
          </a:xfrm>
          <a:ln/>
        </p:spPr>
      </p:sp>
      <p:sp>
        <p:nvSpPr>
          <p:cNvPr id="48133" name="Rectangle 3" descr="╄卤od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791200"/>
            <a:ext cx="3311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1371600" y="4876800"/>
            <a:ext cx="6400800" cy="381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66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77043-AB9E-4BB7-980C-96ED052C40D3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8596B-9BB4-476E-9302-4F46D4C0C60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53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203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2E7EA-A117-47E7-8863-F0FC445FA6F0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42C09-AABA-48F5-AD76-EEE0256321A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19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4FE19-EC23-4C30-8079-23008F17120B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C3731-6543-4E27-8895-F9323434D9C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80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A82CA-79E8-442A-8E7F-A289A0A174F9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38674-4A1E-4316-9CCD-CB3F0625D56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989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EE523-0505-4859-B962-6F340663CE03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9E044-CABB-4B6D-B2F2-AA3B70F43D0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74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447800"/>
            <a:ext cx="3048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3A796-FAF4-4A12-A7F6-6A9F38C4BDA4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E8682-E22E-4554-BDE0-3B294F7953C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864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798638" y="5372100"/>
            <a:ext cx="547846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3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447800"/>
            <a:ext cx="91440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20141-3E4E-4C4D-A775-E708E34FEBFC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07234-DDF9-4F92-A06D-647733846C5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57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6629400" y="279400"/>
            <a:ext cx="0" cy="58674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00800"/>
            <a:ext cx="1439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8A3AE-187D-4A48-B989-042D475390AA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0150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0" y="6356350"/>
            <a:ext cx="1592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CE003-9A5F-4DC6-9CE0-F419D633D85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7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5791200"/>
            <a:ext cx="3311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609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1371600" y="4521666"/>
            <a:ext cx="6400800" cy="381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1371600" y="4918745"/>
            <a:ext cx="6400800" cy="3048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6977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ltGray">
          <a:xfrm>
            <a:off x="0" y="0"/>
            <a:ext cx="5959475" cy="6858000"/>
          </a:xfrm>
          <a:prstGeom prst="rect">
            <a:avLst/>
          </a:prstGeom>
          <a:solidFill>
            <a:srgbClr val="333F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en-US" altLang="en-US">
              <a:cs typeface="+mn-cs"/>
            </a:endParaRPr>
          </a:p>
        </p:txBody>
      </p:sp>
      <p:pic>
        <p:nvPicPr>
          <p:cNvPr id="5" name="Picture 20" descr="unknow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03" r="73181"/>
          <a:stretch>
            <a:fillRect/>
          </a:stretch>
        </p:blipFill>
        <p:spPr bwMode="auto">
          <a:xfrm>
            <a:off x="323850" y="6021388"/>
            <a:ext cx="1322388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9388" y="2519363"/>
            <a:ext cx="5688012" cy="8382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9388" y="3751263"/>
            <a:ext cx="5688012" cy="685800"/>
          </a:xfrm>
        </p:spPr>
        <p:txBody>
          <a:bodyPr/>
          <a:lstStyle>
            <a:lvl1pPr marL="0" indent="0">
              <a:buFont typeface="Times" pitchFamily="-111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485492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585DA4-4AE0-4A6F-8B9E-39D52939A3E3}" type="datetimeFigureOut">
              <a:rPr lang="en-CA"/>
              <a:pPr>
                <a:defRPr/>
              </a:pPr>
              <a:t>2023-11-21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4B785A-A9BF-4100-BE09-D348E5C6CF0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C1975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C1975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 dirty="0"/>
              <a:t>Patentable Subject Matter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CA" dirty="0"/>
              <a:t>Don Cameron</a:t>
            </a:r>
          </a:p>
          <a:p>
            <a:pPr eaLnBrk="1" hangingPunct="1"/>
            <a:r>
              <a:rPr lang="en-CA" sz="1400" dirty="0"/>
              <a:t>Bereskin &amp; Parr LLP</a:t>
            </a:r>
          </a:p>
          <a:p>
            <a:pPr eaLnBrk="1" hangingPunct="1"/>
            <a:endParaRPr lang="en-CA" dirty="0"/>
          </a:p>
        </p:txBody>
      </p:sp>
      <p:sp>
        <p:nvSpPr>
          <p:cNvPr id="14340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r>
              <a:rPr lang="en-CA" dirty="0"/>
              <a:t>May 2023</a:t>
            </a:r>
          </a:p>
          <a:p>
            <a:pPr eaLnBrk="1" hangingPunct="1"/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FE6A11D-D085-4C02-B7FA-4DB556F2988E}" type="slidenum">
              <a:rPr lang="en-CA" sz="1200" smtClean="0">
                <a:solidFill>
                  <a:srgbClr val="003D6B"/>
                </a:solidFill>
              </a:rPr>
              <a:pPr/>
              <a:t>2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Patents: The Bargain</a:t>
            </a:r>
          </a:p>
        </p:txBody>
      </p:sp>
      <p:sp>
        <p:nvSpPr>
          <p:cNvPr id="600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166938"/>
            <a:ext cx="3944937" cy="3652837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 sz="3200">
                <a:ea typeface="ＭＳ Ｐゴシック" pitchFamily="34" charset="-128"/>
              </a:rPr>
              <a:t>Public:</a:t>
            </a:r>
          </a:p>
          <a:p>
            <a:pPr eaLnBrk="1" hangingPunct="1">
              <a:buFont typeface="Times" pitchFamily="18" charset="0"/>
              <a:buNone/>
            </a:pPr>
            <a:r>
              <a:rPr lang="en-US" altLang="en-US" sz="3200">
                <a:ea typeface="ＭＳ Ｐゴシック" pitchFamily="34" charset="-128"/>
              </a:rPr>
              <a:t>	gets use of invention after patent expires</a:t>
            </a:r>
            <a:endParaRPr lang="en-US" altLang="en-US" sz="2200">
              <a:ea typeface="ＭＳ Ｐゴシック" pitchFamily="34" charset="-128"/>
            </a:endParaRPr>
          </a:p>
        </p:txBody>
      </p:sp>
      <p:sp>
        <p:nvSpPr>
          <p:cNvPr id="6000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65600" y="2166938"/>
            <a:ext cx="4554538" cy="3652837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 sz="3200">
                <a:ea typeface="ＭＳ Ｐゴシック" pitchFamily="34" charset="-128"/>
              </a:rPr>
              <a:t> Inventor/Owner:</a:t>
            </a:r>
          </a:p>
          <a:p>
            <a:pPr eaLnBrk="1" hangingPunct="1">
              <a:buFont typeface="Times" pitchFamily="18" charset="0"/>
              <a:buNone/>
            </a:pPr>
            <a:r>
              <a:rPr lang="en-US" altLang="en-US" sz="3200">
                <a:ea typeface="ＭＳ Ｐゴシック" pitchFamily="34" charset="-128"/>
              </a:rPr>
              <a:t>	gets limited monopoly for limited period of time</a:t>
            </a:r>
            <a:endParaRPr lang="en-US" altLang="en-US" sz="22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789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0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0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0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0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 build="p" bldLvl="4" autoUpdateAnimBg="0"/>
      <p:bldP spid="60006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4251075-0CBB-45CE-A210-7C84F1445808}" type="slidenum">
              <a:rPr lang="en-CA" sz="1200" smtClean="0">
                <a:solidFill>
                  <a:srgbClr val="003D6B"/>
                </a:solidFill>
              </a:rPr>
              <a:pPr/>
              <a:t>3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Patents: The Document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4189412" cy="4483100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 sz="4000">
                <a:ea typeface="ＭＳ Ｐゴシック" pitchFamily="34" charset="-128"/>
              </a:rPr>
              <a:t>Disclosure</a:t>
            </a:r>
            <a:br>
              <a:rPr lang="en-US" altLang="en-US" sz="4000">
                <a:ea typeface="ＭＳ Ｐゴシック" pitchFamily="34" charset="-128"/>
              </a:rPr>
            </a:br>
            <a:r>
              <a:rPr lang="en-US" altLang="en-US" sz="4000">
                <a:ea typeface="ＭＳ Ｐゴシック" pitchFamily="34" charset="-128"/>
              </a:rPr>
              <a:t>(Description):</a:t>
            </a:r>
          </a:p>
          <a:p>
            <a:pPr eaLnBrk="1" hangingPunct="1">
              <a:buFont typeface="Times" pitchFamily="18" charset="0"/>
              <a:buNone/>
            </a:pPr>
            <a:endParaRPr lang="en-US" altLang="en-US" sz="4000">
              <a:ea typeface="ＭＳ Ｐゴシック" pitchFamily="34" charset="-128"/>
            </a:endParaRPr>
          </a:p>
          <a:p>
            <a:pPr eaLnBrk="1" hangingPunct="1">
              <a:buFont typeface="Times" pitchFamily="18" charset="0"/>
              <a:buNone/>
            </a:pPr>
            <a:r>
              <a:rPr lang="en-US" altLang="en-US" sz="4000">
                <a:ea typeface="ＭＳ Ｐゴシック" pitchFamily="34" charset="-128"/>
              </a:rPr>
              <a:t>	</a:t>
            </a:r>
            <a:r>
              <a:rPr lang="en-US" altLang="en-US" sz="3200">
                <a:ea typeface="ＭＳ Ｐゴシック" pitchFamily="34" charset="-128"/>
              </a:rPr>
              <a:t>“How to” manual</a:t>
            </a:r>
          </a:p>
        </p:txBody>
      </p:sp>
      <p:sp>
        <p:nvSpPr>
          <p:cNvPr id="6021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60900" y="1557338"/>
            <a:ext cx="4303713" cy="4525962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 sz="4000">
                <a:ea typeface="ＭＳ Ｐゴシック" pitchFamily="34" charset="-128"/>
              </a:rPr>
              <a:t>Claims:</a:t>
            </a:r>
          </a:p>
          <a:p>
            <a:pPr eaLnBrk="1" hangingPunct="1">
              <a:buFont typeface="Times" pitchFamily="18" charset="0"/>
              <a:buNone/>
            </a:pPr>
            <a:r>
              <a:rPr lang="en-US" altLang="en-US" sz="4000">
                <a:ea typeface="ＭＳ Ｐゴシック" pitchFamily="34" charset="-128"/>
              </a:rPr>
              <a:t>  </a:t>
            </a:r>
            <a:br>
              <a:rPr lang="en-US" altLang="en-US" sz="4000">
                <a:ea typeface="ＭＳ Ｐゴシック" pitchFamily="34" charset="-128"/>
              </a:rPr>
            </a:br>
            <a:endParaRPr lang="en-US" altLang="en-US" sz="4000">
              <a:ea typeface="ＭＳ Ｐゴシック" pitchFamily="34" charset="-128"/>
            </a:endParaRPr>
          </a:p>
          <a:p>
            <a:pPr eaLnBrk="1" hangingPunct="1">
              <a:buFont typeface="Times" pitchFamily="18" charset="0"/>
              <a:buNone/>
            </a:pPr>
            <a:r>
              <a:rPr lang="en-US" altLang="en-US" sz="3200">
                <a:ea typeface="ＭＳ Ｐゴシック" pitchFamily="34" charset="-128"/>
              </a:rPr>
              <a:t>What you cannot do.</a:t>
            </a:r>
          </a:p>
          <a:p>
            <a:pPr eaLnBrk="1" hangingPunct="1">
              <a:buFont typeface="Times" pitchFamily="18" charset="0"/>
              <a:buNone/>
            </a:pPr>
            <a:endParaRPr lang="en-US" altLang="en-US" sz="40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595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build="p" bldLvl="4" autoUpdateAnimBg="0"/>
      <p:bldP spid="60211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Anatomy of a Patent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>
                <a:ea typeface="ＭＳ Ｐゴシック" pitchFamily="34" charset="-128"/>
              </a:rPr>
              <a:t>The Sailboard Patent</a:t>
            </a:r>
          </a:p>
        </p:txBody>
      </p:sp>
      <p:pic>
        <p:nvPicPr>
          <p:cNvPr id="6148" name="Picture 4" descr="windraw.gif (53154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4" r="37982"/>
          <a:stretch>
            <a:fillRect/>
          </a:stretch>
        </p:blipFill>
        <p:spPr bwMode="auto">
          <a:xfrm>
            <a:off x="4932040" y="692696"/>
            <a:ext cx="2462212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485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8705845F-B0B7-47E2-9556-D698265343E1}" type="slidenum">
              <a:rPr lang="en-CA" sz="1200" smtClean="0">
                <a:solidFill>
                  <a:srgbClr val="003D6B"/>
                </a:solidFill>
              </a:rPr>
              <a:pPr/>
              <a:t>5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“Hierarchy of claims”</a:t>
            </a:r>
          </a:p>
        </p:txBody>
      </p:sp>
      <p:pic>
        <p:nvPicPr>
          <p:cNvPr id="7172" name="Picture 3" descr="genus.GIF (1920 bytes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6725" y="1989138"/>
            <a:ext cx="3117850" cy="4608512"/>
          </a:xfrm>
        </p:spPr>
      </p:pic>
    </p:spTree>
    <p:extLst>
      <p:ext uri="{BB962C8B-B14F-4D97-AF65-F5344CB8AC3E}">
        <p14:creationId xmlns:p14="http://schemas.microsoft.com/office/powerpoint/2010/main" val="175398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8A280FD-44AE-472F-8E25-6730E3815781}" type="slidenum">
              <a:rPr lang="en-CA" sz="1200" smtClean="0">
                <a:solidFill>
                  <a:srgbClr val="003D6B"/>
                </a:solidFill>
              </a:rPr>
              <a:pPr/>
              <a:t>6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“Hierarchy of claims”</a:t>
            </a:r>
          </a:p>
        </p:txBody>
      </p:sp>
      <p:pic>
        <p:nvPicPr>
          <p:cNvPr id="8196" name="Picture 3" descr="bolt.GIF (2362 bytes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2165350"/>
            <a:ext cx="6265862" cy="4303713"/>
          </a:xfrm>
        </p:spPr>
      </p:pic>
      <p:sp>
        <p:nvSpPr>
          <p:cNvPr id="8197" name="Line 4"/>
          <p:cNvSpPr>
            <a:spLocks noChangeShapeType="1"/>
          </p:cNvSpPr>
          <p:nvPr/>
        </p:nvSpPr>
        <p:spPr bwMode="auto">
          <a:xfrm>
            <a:off x="4356100" y="29972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8198" name="Line 5"/>
          <p:cNvSpPr>
            <a:spLocks noChangeShapeType="1"/>
          </p:cNvSpPr>
          <p:nvPr/>
        </p:nvSpPr>
        <p:spPr bwMode="auto">
          <a:xfrm>
            <a:off x="4356100" y="2997200"/>
            <a:ext cx="0" cy="1008063"/>
          </a:xfrm>
          <a:prstGeom prst="line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37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7D189C58-18BB-4B66-AEEC-F90076AC2C3C}" type="slidenum">
              <a:rPr lang="en-CA" sz="1200" smtClean="0">
                <a:solidFill>
                  <a:srgbClr val="003D6B"/>
                </a:solidFill>
              </a:rPr>
              <a:pPr/>
              <a:t>7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Claims as “nested fences”</a:t>
            </a:r>
          </a:p>
        </p:txBody>
      </p:sp>
      <p:pic>
        <p:nvPicPr>
          <p:cNvPr id="9220" name="Picture 3" descr="Image43.gif (2195 bytes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275" y="2017713"/>
            <a:ext cx="3765550" cy="3017837"/>
          </a:xfrm>
        </p:spPr>
      </p:pic>
      <p:pic>
        <p:nvPicPr>
          <p:cNvPr id="9221" name="Picture 4" descr="Image44.gif (3315 bytes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17713"/>
            <a:ext cx="4073525" cy="3014662"/>
          </a:xfrm>
        </p:spPr>
      </p:pic>
    </p:spTree>
    <p:extLst>
      <p:ext uri="{BB962C8B-B14F-4D97-AF65-F5344CB8AC3E}">
        <p14:creationId xmlns:p14="http://schemas.microsoft.com/office/powerpoint/2010/main" val="304595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20D3136-902D-4FA6-A636-8C43D510D212}" type="slidenum">
              <a:rPr lang="en-CA" sz="1200" smtClean="0">
                <a:solidFill>
                  <a:srgbClr val="003D6B"/>
                </a:solidFill>
              </a:rPr>
              <a:pPr/>
              <a:t>8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Claims as “nested fences”</a:t>
            </a:r>
          </a:p>
        </p:txBody>
      </p:sp>
      <p:pic>
        <p:nvPicPr>
          <p:cNvPr id="10244" name="Picture 3" descr="Image45.gif (3598 bytes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814513"/>
            <a:ext cx="5832475" cy="4727575"/>
          </a:xfrm>
        </p:spPr>
      </p:pic>
    </p:spTree>
    <p:extLst>
      <p:ext uri="{BB962C8B-B14F-4D97-AF65-F5344CB8AC3E}">
        <p14:creationId xmlns:p14="http://schemas.microsoft.com/office/powerpoint/2010/main" val="4150897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E7F5E88-A840-4631-945C-EAFF998C56E7}" type="slidenum">
              <a:rPr lang="en-CA" sz="1200" smtClean="0">
                <a:solidFill>
                  <a:srgbClr val="003D6B"/>
                </a:solidFill>
              </a:rPr>
              <a:pPr/>
              <a:t>9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One Invention – Many descriptions: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CA" altLang="en-US">
                <a:ea typeface="ＭＳ Ｐゴシック" pitchFamily="34" charset="-128"/>
              </a:rPr>
              <a:t>BOUNCE: </a:t>
            </a:r>
          </a:p>
          <a:p>
            <a:pPr eaLnBrk="1" hangingPunct="1"/>
            <a:r>
              <a:rPr lang="en-CA" altLang="en-US">
                <a:ea typeface="ＭＳ Ｐゴシック" pitchFamily="34" charset="-128"/>
              </a:rPr>
              <a:t>A dryer added fabric softener sheet</a:t>
            </a:r>
          </a:p>
          <a:p>
            <a:pPr eaLnBrk="1" hangingPunct="1"/>
            <a:r>
              <a:rPr lang="en-CA" altLang="en-US">
                <a:ea typeface="ＭＳ Ｐゴシック" pitchFamily="34" charset="-128"/>
              </a:rPr>
              <a:t>A method of reducing static cling by commingling clothes with a treated substrate</a:t>
            </a:r>
          </a:p>
        </p:txBody>
      </p:sp>
    </p:spTree>
    <p:extLst>
      <p:ext uri="{BB962C8B-B14F-4D97-AF65-F5344CB8AC3E}">
        <p14:creationId xmlns:p14="http://schemas.microsoft.com/office/powerpoint/2010/main" val="59407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The Patent Act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CA" altLang="en-US">
                <a:ea typeface="ＭＳ Ｐゴシック" pitchFamily="34" charset="-128"/>
              </a:rPr>
              <a:t>Some general features</a:t>
            </a:r>
          </a:p>
        </p:txBody>
      </p:sp>
    </p:spTree>
    <p:extLst>
      <p:ext uri="{BB962C8B-B14F-4D97-AF65-F5344CB8AC3E}">
        <p14:creationId xmlns:p14="http://schemas.microsoft.com/office/powerpoint/2010/main" val="2220532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3C45362-C3DF-40A7-9335-D5626C979F9C}" type="slidenum">
              <a:rPr lang="en-CA" sz="1200" smtClean="0">
                <a:solidFill>
                  <a:srgbClr val="003D6B"/>
                </a:solidFill>
              </a:rPr>
              <a:pPr/>
              <a:t>11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Two requirements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CA" altLang="en-US">
                <a:ea typeface="ＭＳ Ｐゴシック" pitchFamily="34" charset="-128"/>
              </a:rPr>
              <a:t>a concept and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CA" altLang="en-US">
                <a:ea typeface="ＭＳ Ｐゴシック" pitchFamily="34" charset="-128"/>
              </a:rPr>
              <a:t>an implementation: a way of putting the concept into practical form.</a:t>
            </a:r>
          </a:p>
        </p:txBody>
      </p:sp>
    </p:spTree>
    <p:extLst>
      <p:ext uri="{BB962C8B-B14F-4D97-AF65-F5344CB8AC3E}">
        <p14:creationId xmlns:p14="http://schemas.microsoft.com/office/powerpoint/2010/main" val="3567327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4E9968D-6B68-45DF-A660-30B69E6E373B}" type="slidenum">
              <a:rPr lang="en-CA" sz="1200" smtClean="0">
                <a:solidFill>
                  <a:srgbClr val="003D6B"/>
                </a:solidFill>
              </a:rPr>
              <a:pPr/>
              <a:t>12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Other indicia of patentability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05000"/>
            <a:ext cx="8569325" cy="3657600"/>
          </a:xfrm>
        </p:spPr>
        <p:txBody>
          <a:bodyPr/>
          <a:lstStyle/>
          <a:p>
            <a:pPr eaLnBrk="1" hangingPunct="1"/>
            <a:r>
              <a:rPr lang="en-US" altLang="en-US" sz="4000">
                <a:ea typeface="ＭＳ Ｐゴシック" pitchFamily="34" charset="-128"/>
              </a:rPr>
              <a:t>Is there a change of state of matter? </a:t>
            </a:r>
          </a:p>
          <a:p>
            <a:pPr eaLnBrk="1" hangingPunct="1"/>
            <a:r>
              <a:rPr lang="en-US" altLang="en-US" sz="4000">
                <a:ea typeface="ＭＳ Ｐゴシック" pitchFamily="34" charset="-128"/>
              </a:rPr>
              <a:t>Is there a vendible product?</a:t>
            </a:r>
          </a:p>
          <a:p>
            <a:pPr eaLnBrk="1" hangingPunct="1">
              <a:buFont typeface="Times" pitchFamily="18" charset="0"/>
              <a:buNone/>
            </a:pPr>
            <a:endParaRPr lang="en-US" altLang="en-US" sz="4000">
              <a:ea typeface="ＭＳ Ｐゴシック" pitchFamily="34" charset="-128"/>
            </a:endParaRPr>
          </a:p>
          <a:p>
            <a:pPr eaLnBrk="1" hangingPunct="1"/>
            <a:r>
              <a:rPr lang="en-CA" altLang="en-US" sz="4000">
                <a:ea typeface="ＭＳ Ｐゴシック" pitchFamily="34" charset="-128"/>
              </a:rPr>
              <a:t>Combinations not aggregations</a:t>
            </a:r>
            <a:r>
              <a:rPr lang="en-CA" altLang="en-US">
                <a:ea typeface="ＭＳ Ｐゴシック" pitchFamily="34" charset="-128"/>
              </a:rPr>
              <a:t> </a:t>
            </a:r>
            <a:endParaRPr lang="en-US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6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3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The Patent Act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CA" altLang="en-US">
                <a:ea typeface="ＭＳ Ｐゴシック" pitchFamily="34" charset="-128"/>
              </a:rPr>
              <a:t>The 3 criteria</a:t>
            </a:r>
          </a:p>
        </p:txBody>
      </p:sp>
    </p:spTree>
    <p:extLst>
      <p:ext uri="{BB962C8B-B14F-4D97-AF65-F5344CB8AC3E}">
        <p14:creationId xmlns:p14="http://schemas.microsoft.com/office/powerpoint/2010/main" val="353791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2E39E5A-03EE-4546-BB57-856620952364}" type="slidenum">
              <a:rPr lang="en-CA" sz="1200" smtClean="0">
                <a:solidFill>
                  <a:srgbClr val="003D6B"/>
                </a:solidFill>
              </a:rPr>
              <a:pPr/>
              <a:t>14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What’s patentable: Patent Act</a:t>
            </a:r>
            <a:r>
              <a:rPr lang="en-US" altLang="en-US">
                <a:ea typeface="ＭＳ Ｐゴシック" pitchFamily="34" charset="-128"/>
              </a:rPr>
              <a:t> s. 2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Times" pitchFamily="18" charset="0"/>
              <a:buNone/>
            </a:pPr>
            <a:r>
              <a:rPr lang="en-US" altLang="en-US">
                <a:ea typeface="ＭＳ Ｐゴシック" pitchFamily="34" charset="-128"/>
              </a:rPr>
              <a:t>“</a:t>
            </a:r>
            <a:r>
              <a:rPr lang="en-US" altLang="en-US">
                <a:solidFill>
                  <a:schemeClr val="tx1"/>
                </a:solidFill>
                <a:ea typeface="ＭＳ Ｐゴシック" pitchFamily="34" charset="-128"/>
              </a:rPr>
              <a:t>invention” means any new and useful 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ea typeface="ＭＳ Ｐゴシック" pitchFamily="34" charset="-128"/>
              </a:rPr>
              <a:t>art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process,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machine,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manufacture</a:t>
            </a:r>
            <a:r>
              <a:rPr lang="en-US" altLang="en-US">
                <a:ea typeface="ＭＳ Ｐゴシック" pitchFamily="34" charset="-128"/>
              </a:rPr>
              <a:t> or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composition of matter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or any new and useful improvement in any art, process, machine, manufacture or composition of matter.”</a:t>
            </a:r>
          </a:p>
        </p:txBody>
      </p:sp>
    </p:spTree>
    <p:extLst>
      <p:ext uri="{BB962C8B-B14F-4D97-AF65-F5344CB8AC3E}">
        <p14:creationId xmlns:p14="http://schemas.microsoft.com/office/powerpoint/2010/main" val="844230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005801A-6C51-4780-BD24-6986A65B00D4}" type="slidenum">
              <a:rPr lang="en-CA" sz="1200" smtClean="0">
                <a:solidFill>
                  <a:srgbClr val="003D6B"/>
                </a:solidFill>
              </a:rPr>
              <a:pPr/>
              <a:t>15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What’s patentable: Patent Act</a:t>
            </a:r>
            <a:r>
              <a:rPr lang="en-US" altLang="en-US">
                <a:ea typeface="ＭＳ Ｐゴシック" pitchFamily="34" charset="-128"/>
              </a:rPr>
              <a:t> s. 2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Times" pitchFamily="18" charset="0"/>
              <a:buNone/>
            </a:pPr>
            <a:r>
              <a:rPr lang="en-US" altLang="en-US">
                <a:ea typeface="ＭＳ Ｐゴシック" pitchFamily="34" charset="-128"/>
              </a:rPr>
              <a:t>“</a:t>
            </a:r>
            <a:r>
              <a:rPr lang="en-US" altLang="en-US">
                <a:solidFill>
                  <a:srgbClr val="FF0000"/>
                </a:solidFill>
                <a:ea typeface="ＭＳ Ｐゴシック" pitchFamily="34" charset="-128"/>
              </a:rPr>
              <a:t>invention</a:t>
            </a:r>
            <a:r>
              <a:rPr lang="en-US" altLang="en-US">
                <a:ea typeface="ＭＳ Ｐゴシック" pitchFamily="34" charset="-128"/>
              </a:rPr>
              <a:t>” means any </a:t>
            </a:r>
            <a:r>
              <a:rPr lang="en-US" altLang="en-US">
                <a:solidFill>
                  <a:srgbClr val="FF0000"/>
                </a:solidFill>
                <a:ea typeface="ＭＳ Ｐゴシック" pitchFamily="34" charset="-128"/>
              </a:rPr>
              <a:t>new</a:t>
            </a:r>
            <a:r>
              <a:rPr lang="en-US" altLang="en-US">
                <a:ea typeface="ＭＳ Ｐゴシック" pitchFamily="34" charset="-128"/>
              </a:rPr>
              <a:t> and </a:t>
            </a:r>
            <a:r>
              <a:rPr lang="en-US" altLang="en-US">
                <a:solidFill>
                  <a:srgbClr val="FF0000"/>
                </a:solidFill>
                <a:ea typeface="ＭＳ Ｐゴシック" pitchFamily="34" charset="-128"/>
              </a:rPr>
              <a:t>useful</a:t>
            </a:r>
            <a:r>
              <a:rPr lang="en-US" altLang="en-US">
                <a:ea typeface="ＭＳ Ｐゴシック" pitchFamily="34" charset="-128"/>
              </a:rPr>
              <a:t> 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ea typeface="ＭＳ Ｐゴシック" pitchFamily="34" charset="-128"/>
              </a:rPr>
              <a:t>art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process,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machine,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manufacture</a:t>
            </a:r>
            <a:r>
              <a:rPr lang="en-US" altLang="en-US">
                <a:ea typeface="ＭＳ Ｐゴシック" pitchFamily="34" charset="-128"/>
              </a:rPr>
              <a:t> or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composition of matter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or any new and useful improvement in any art, process, machine, manufacture or composition of matter.”</a:t>
            </a:r>
          </a:p>
        </p:txBody>
      </p:sp>
    </p:spTree>
    <p:extLst>
      <p:ext uri="{BB962C8B-B14F-4D97-AF65-F5344CB8AC3E}">
        <p14:creationId xmlns:p14="http://schemas.microsoft.com/office/powerpoint/2010/main" val="211417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BBB754F6-BC8B-41E3-BFD2-478AC19969A3}" type="slidenum">
              <a:rPr lang="en-CA" sz="1200" smtClean="0">
                <a:solidFill>
                  <a:srgbClr val="003D6B"/>
                </a:solidFill>
              </a:rPr>
              <a:pPr/>
              <a:t>16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Prerequisites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7916863" cy="3506788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endParaRPr lang="en-US" altLang="en-US" sz="30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new </a:t>
            </a: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useful</a:t>
            </a: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inventive (non-obvious)</a:t>
            </a:r>
            <a:r>
              <a:rPr lang="en-US" altLang="en-US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008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build="p" bldLvl="4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2C54F6B-7720-4435-A635-E3A9A859D960}" type="slidenum">
              <a:rPr lang="en-CA" sz="1200" smtClean="0">
                <a:solidFill>
                  <a:srgbClr val="003D6B"/>
                </a:solidFill>
              </a:rPr>
              <a:pPr/>
              <a:t>17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New (Novelty)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349500"/>
            <a:ext cx="7416800" cy="3511550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endParaRPr lang="en-US" altLang="en-US" sz="30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never been done, used, written about before</a:t>
            </a: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publicly</a:t>
            </a:r>
            <a:r>
              <a:rPr lang="en-US" altLang="en-US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7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build="p" bldLvl="4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616B09C5-9797-4E38-9BDA-6DC1A698B123}" type="slidenum">
              <a:rPr lang="en-CA" sz="1200" smtClean="0">
                <a:solidFill>
                  <a:srgbClr val="003D6B"/>
                </a:solidFill>
              </a:rPr>
              <a:pPr/>
              <a:t>18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Useful (Utility)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288" y="2306638"/>
            <a:ext cx="7916862" cy="3506787"/>
          </a:xfrm>
        </p:spPr>
        <p:txBody>
          <a:bodyPr/>
          <a:lstStyle/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it works</a:t>
            </a: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it achieves the promise</a:t>
            </a:r>
            <a:r>
              <a:rPr lang="en-US" altLang="en-US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506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 bldLvl="4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1DD8794-9E95-45BE-8BDA-D42B73DC604A}" type="slidenum">
              <a:rPr lang="en-CA" sz="1200" smtClean="0">
                <a:solidFill>
                  <a:srgbClr val="003D6B"/>
                </a:solidFill>
              </a:rPr>
              <a:pPr/>
              <a:t>19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Non-Obvious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05038"/>
            <a:ext cx="7416800" cy="3511550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endParaRPr lang="en-US" altLang="en-US" sz="30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3600">
                <a:ea typeface="ＭＳ Ｐゴシック" pitchFamily="34" charset="-128"/>
              </a:rPr>
              <a:t>any idiot would not have thought of it</a:t>
            </a:r>
            <a:r>
              <a:rPr lang="en-US" altLang="en-US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777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29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3" grpId="0" build="p" bldLvl="4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CCEB20A-5051-430E-BCC9-5677E6BD9876}" type="slidenum">
              <a:rPr lang="en-CA" sz="1200" smtClean="0">
                <a:solidFill>
                  <a:srgbClr val="003D6B"/>
                </a:solidFill>
              </a:rPr>
              <a:pPr/>
              <a:t>20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Inventive/Obvious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288" y="2233613"/>
            <a:ext cx="7916862" cy="3506787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endParaRPr lang="en-US" altLang="en-US" sz="3000">
              <a:ea typeface="ＭＳ Ｐゴシック" pitchFamily="34" charset="-128"/>
            </a:endParaRPr>
          </a:p>
          <a:p>
            <a:pPr lvl="1" eaLnBrk="1" hangingPunct="1"/>
            <a:r>
              <a:rPr lang="en-US" altLang="en-US">
                <a:ea typeface="ＭＳ Ｐゴシック" pitchFamily="34" charset="-128"/>
              </a:rPr>
              <a:t>a person of ordinary skill in the area </a:t>
            </a:r>
          </a:p>
          <a:p>
            <a:pPr lvl="1" eaLnBrk="1" hangingPunct="1"/>
            <a:r>
              <a:rPr lang="en-US" altLang="en-US">
                <a:ea typeface="ＭＳ Ｐゴシック" pitchFamily="34" charset="-128"/>
              </a:rPr>
              <a:t>with no inventive abilities</a:t>
            </a:r>
          </a:p>
          <a:p>
            <a:pPr lvl="1" eaLnBrk="1" hangingPunct="1"/>
            <a:r>
              <a:rPr lang="en-US" altLang="en-US">
                <a:ea typeface="ＭＳ Ｐゴシック" pitchFamily="34" charset="-128"/>
              </a:rPr>
              <a:t>would have been led to the solution</a:t>
            </a:r>
          </a:p>
          <a:p>
            <a:pPr lvl="1" eaLnBrk="1" hangingPunct="1"/>
            <a:r>
              <a:rPr lang="en-US" altLang="en-US">
                <a:ea typeface="ＭＳ Ｐゴシック" pitchFamily="34" charset="-128"/>
              </a:rPr>
              <a:t>directly and without difficulty. </a:t>
            </a:r>
          </a:p>
        </p:txBody>
      </p:sp>
    </p:spTree>
    <p:extLst>
      <p:ext uri="{BB962C8B-B14F-4D97-AF65-F5344CB8AC3E}">
        <p14:creationId xmlns:p14="http://schemas.microsoft.com/office/powerpoint/2010/main" val="15635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build="p" bldLvl="4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587D64A-1CB9-4446-B840-7B0137BCDF03}" type="slidenum">
              <a:rPr lang="en-CA" sz="1200" smtClean="0">
                <a:solidFill>
                  <a:srgbClr val="003D6B"/>
                </a:solidFill>
              </a:rPr>
              <a:pPr/>
              <a:t>21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300" dirty="0">
                <a:ea typeface="ＭＳ Ｐゴシック" pitchFamily="34" charset="-128"/>
              </a:rPr>
              <a:t>Inventiveness proven</a:t>
            </a:r>
            <a:r>
              <a:rPr lang="en-US" altLang="en-US" dirty="0">
                <a:ea typeface="ＭＳ Ｐゴシック" pitchFamily="34" charset="-128"/>
              </a:rPr>
              <a:t> </a:t>
            </a:r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288" y="2306638"/>
            <a:ext cx="7916862" cy="3506787"/>
          </a:xfrm>
        </p:spPr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US" altLang="en-US" sz="3900">
                <a:ea typeface="ＭＳ Ｐゴシック" pitchFamily="34" charset="-128"/>
              </a:rPr>
              <a:t>smart person says:</a:t>
            </a:r>
          </a:p>
          <a:p>
            <a:pPr lvl="2" eaLnBrk="1" hangingPunct="1">
              <a:buFontTx/>
              <a:buNone/>
            </a:pPr>
            <a:r>
              <a:rPr lang="en-US" altLang="en-US" sz="3500">
                <a:ea typeface="ＭＳ Ｐゴシック" pitchFamily="34" charset="-128"/>
              </a:rPr>
              <a:t>“I wouldn’t have thought of that”</a:t>
            </a:r>
            <a:r>
              <a:rPr lang="en-US" altLang="en-US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011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31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1" grpId="0" build="p" bldLvl="4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3A2019D-34CD-409E-9A23-AB696219D926}" type="slidenum">
              <a:rPr lang="en-CA" sz="1200" smtClean="0">
                <a:solidFill>
                  <a:srgbClr val="003D6B"/>
                </a:solidFill>
              </a:rPr>
              <a:pPr/>
              <a:t>22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The Inventive Step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CA" altLang="en-US">
              <a:ea typeface="ＭＳ Ｐゴシック" pitchFamily="34" charset="-128"/>
            </a:endParaRPr>
          </a:p>
        </p:txBody>
      </p:sp>
      <p:pic>
        <p:nvPicPr>
          <p:cNvPr id="24581" name="Picture 4" descr="invst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8"/>
          <a:stretch>
            <a:fillRect/>
          </a:stretch>
        </p:blipFill>
        <p:spPr bwMode="auto">
          <a:xfrm>
            <a:off x="395288" y="1484313"/>
            <a:ext cx="8497887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122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The Patent Act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CA" altLang="en-US">
                <a:ea typeface="ＭＳ Ｐゴシック" pitchFamily="34" charset="-128"/>
              </a:rPr>
              <a:t>The categories</a:t>
            </a:r>
          </a:p>
        </p:txBody>
      </p:sp>
    </p:spTree>
    <p:extLst>
      <p:ext uri="{BB962C8B-B14F-4D97-AF65-F5344CB8AC3E}">
        <p14:creationId xmlns:p14="http://schemas.microsoft.com/office/powerpoint/2010/main" val="1081512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EDFCB5A-C50A-408A-8256-2B52A3E9D40B}" type="slidenum">
              <a:rPr lang="en-CA" sz="1200" smtClean="0">
                <a:solidFill>
                  <a:srgbClr val="003D6B"/>
                </a:solidFill>
              </a:rPr>
              <a:pPr/>
              <a:t>24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What’s patentable: Patent Act</a:t>
            </a:r>
            <a:r>
              <a:rPr lang="en-US" altLang="en-US">
                <a:ea typeface="ＭＳ Ｐゴシック" pitchFamily="34" charset="-128"/>
              </a:rPr>
              <a:t> s. 2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Times" pitchFamily="18" charset="0"/>
              <a:buNone/>
            </a:pPr>
            <a:r>
              <a:rPr lang="en-US" altLang="en-US">
                <a:ea typeface="ＭＳ Ｐゴシック" pitchFamily="34" charset="-128"/>
              </a:rPr>
              <a:t>“invention” means any new and useful </a:t>
            </a:r>
          </a:p>
          <a:p>
            <a:pPr eaLnBrk="1" hangingPunct="1"/>
            <a:r>
              <a:rPr lang="en-US" altLang="en-US">
                <a:solidFill>
                  <a:srgbClr val="FF0000"/>
                </a:solidFill>
                <a:ea typeface="ＭＳ Ｐゴシック" pitchFamily="34" charset="-128"/>
              </a:rPr>
              <a:t>art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process,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machine,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manufacture</a:t>
            </a:r>
            <a:r>
              <a:rPr lang="en-US" altLang="en-US">
                <a:ea typeface="ＭＳ Ｐゴシック" pitchFamily="34" charset="-128"/>
              </a:rPr>
              <a:t> or </a:t>
            </a:r>
          </a:p>
          <a:p>
            <a:pPr eaLnBrk="1" hangingPunct="1"/>
            <a:r>
              <a:rPr lang="en-US" altLang="en-US">
                <a:solidFill>
                  <a:schemeClr val="tx2"/>
                </a:solidFill>
                <a:ea typeface="ＭＳ Ｐゴシック" pitchFamily="34" charset="-128"/>
              </a:rPr>
              <a:t>composition of matter</a:t>
            </a:r>
            <a:r>
              <a:rPr lang="en-US" altLang="en-US">
                <a:ea typeface="ＭＳ Ｐゴシック" pitchFamily="34" charset="-128"/>
              </a:rPr>
              <a:t>, 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or any new and useful improvement in any art, process, machine, manufacture or composition of matter.”</a:t>
            </a:r>
          </a:p>
        </p:txBody>
      </p:sp>
    </p:spTree>
    <p:extLst>
      <p:ext uri="{BB962C8B-B14F-4D97-AF65-F5344CB8AC3E}">
        <p14:creationId xmlns:p14="http://schemas.microsoft.com/office/powerpoint/2010/main" val="76489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2FBC69B-F875-4F29-BCE7-3A1B335A5BEF}" type="slidenum">
              <a:rPr lang="en-CA" sz="1200" smtClean="0">
                <a:solidFill>
                  <a:srgbClr val="003D6B"/>
                </a:solidFill>
              </a:rPr>
              <a:pPr/>
              <a:t>25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785225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CA" altLang="en-US" i="1">
                <a:ea typeface="ＭＳ Ｐゴシック" pitchFamily="34" charset="-128"/>
              </a:rPr>
              <a:t>What’s not patentable: Prohibited Subject Matter</a:t>
            </a:r>
            <a:br>
              <a:rPr lang="en-CA" altLang="en-US">
                <a:ea typeface="ＭＳ Ｐゴシック" pitchFamily="34" charset="-128"/>
              </a:rPr>
            </a:br>
            <a:endParaRPr lang="en-CA" altLang="en-US">
              <a:ea typeface="ＭＳ Ｐゴシック" pitchFamily="34" charset="-128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pitchFamily="18" charset="0"/>
              <a:buNone/>
            </a:pPr>
            <a:r>
              <a:rPr lang="en-CA" altLang="en-US" i="1">
                <a:ea typeface="ＭＳ Ｐゴシック" pitchFamily="34" charset="-128"/>
              </a:rPr>
              <a:t>Patent Act</a:t>
            </a:r>
            <a:r>
              <a:rPr lang="en-CA" altLang="en-US">
                <a:ea typeface="ＭＳ Ｐゴシック" pitchFamily="34" charset="-128"/>
              </a:rPr>
              <a:t> s. 27(3):</a:t>
            </a:r>
          </a:p>
          <a:p>
            <a:pPr lvl="1" eaLnBrk="1" hangingPunct="1"/>
            <a:r>
              <a:rPr lang="en-CA" altLang="en-US">
                <a:ea typeface="ＭＳ Ｐゴシック" pitchFamily="34" charset="-128"/>
              </a:rPr>
              <a:t>"No patent shall issue for any mere scientific principle or abstract theorem.“</a:t>
            </a:r>
          </a:p>
          <a:p>
            <a:pPr eaLnBrk="1" hangingPunct="1"/>
            <a:endParaRPr lang="en-CA" altLang="en-US">
              <a:ea typeface="ＭＳ Ｐゴシック" pitchFamily="34" charset="-128"/>
            </a:endParaRPr>
          </a:p>
          <a:p>
            <a:pPr eaLnBrk="1" hangingPunct="1"/>
            <a:r>
              <a:rPr lang="en-CA" altLang="en-US" sz="5900">
                <a:ea typeface="ＭＳ Ｐゴシック" pitchFamily="34" charset="-128"/>
              </a:rPr>
              <a:t>E=mc</a:t>
            </a:r>
            <a:r>
              <a:rPr lang="en-CA" altLang="en-US" sz="5900" baseline="30000">
                <a:ea typeface="ＭＳ Ｐゴシック" pitchFamily="34" charset="-128"/>
              </a:rPr>
              <a:t>2</a:t>
            </a:r>
            <a:r>
              <a:rPr lang="en-CA" altLang="en-US" sz="5900">
                <a:ea typeface="ＭＳ Ｐゴシック" pitchFamily="34" charset="-128"/>
              </a:rPr>
              <a:t> </a:t>
            </a:r>
            <a:r>
              <a:rPr lang="en-CA" altLang="en-US" sz="2200">
                <a:ea typeface="ＭＳ Ｐゴシック" pitchFamily="34" charset="-128"/>
              </a:rPr>
              <a:t>isn’t patentable; </a:t>
            </a:r>
          </a:p>
          <a:p>
            <a:pPr eaLnBrk="1" hangingPunct="1"/>
            <a:r>
              <a:rPr lang="en-CA" altLang="en-US" sz="2200">
                <a:ea typeface="ＭＳ Ｐゴシック" pitchFamily="34" charset="-128"/>
              </a:rPr>
              <a:t>nuclear powered pacemakers </a:t>
            </a:r>
            <a:r>
              <a:rPr lang="en-CA" altLang="en-US" sz="2200" u="sng">
                <a:ea typeface="ＭＳ Ｐゴシック" pitchFamily="34" charset="-128"/>
              </a:rPr>
              <a:t>are</a:t>
            </a:r>
            <a:r>
              <a:rPr lang="en-CA" altLang="en-US" sz="2200">
                <a:ea typeface="ＭＳ Ｐゴシック" pitchFamily="34" charset="-128"/>
              </a:rPr>
              <a:t> patentable</a:t>
            </a:r>
            <a:endParaRPr lang="en-CA" altLang="en-US" sz="2200" baseline="300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578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US Patent Act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35 U.S.C. 101:</a:t>
            </a:r>
          </a:p>
          <a:p>
            <a:pPr eaLnBrk="1" hangingPunct="1"/>
            <a:endParaRPr lang="en-US" altLang="en-US">
              <a:ea typeface="ＭＳ Ｐゴシック" pitchFamily="34" charset="-128"/>
            </a:endParaRP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Whoever invents or discovers any new and useful process, machine, manufacture, or composition of matter, or any new and useful improvement thereof, may obtain a patent therefor, subject to the conditions and requirements of this title.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CF57514-D963-44C9-8223-6CDF71728CF7}" type="slidenum">
              <a:rPr lang="en-CA" sz="1200" smtClean="0">
                <a:solidFill>
                  <a:srgbClr val="003D6B"/>
                </a:solidFill>
              </a:rPr>
              <a:pPr/>
              <a:t>26</a:t>
            </a:fld>
            <a:endParaRPr lang="en-CA" sz="1200">
              <a:solidFill>
                <a:srgbClr val="00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14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i="1">
                <a:ea typeface="ＭＳ Ｐゴシック" pitchFamily="34" charset="-128"/>
              </a:rPr>
              <a:t>European Patent Convention: Article 52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400">
                <a:ea typeface="ＭＳ Ｐゴシック" pitchFamily="34" charset="-128"/>
              </a:rPr>
              <a:t>1) European patents shall be granted for any inventions, in all fields of technology, provided that they are new, involve an inventive step and are susceptible of industrial application.</a:t>
            </a:r>
          </a:p>
          <a:p>
            <a:pPr eaLnBrk="1" hangingPunct="1"/>
            <a:endParaRPr lang="en-US" altLang="en-US" sz="1400">
              <a:ea typeface="ＭＳ Ｐゴシック" pitchFamily="34" charset="-128"/>
            </a:endParaRPr>
          </a:p>
          <a:p>
            <a:pPr eaLnBrk="1" hangingPunct="1"/>
            <a:r>
              <a:rPr lang="en-US" altLang="en-US" sz="1400">
                <a:ea typeface="ＭＳ Ｐゴシック" pitchFamily="34" charset="-128"/>
              </a:rPr>
              <a:t>(2) The following in particular shall not be regarded as inventions within the meaning of paragraph 1:</a:t>
            </a:r>
          </a:p>
          <a:p>
            <a:pPr eaLnBrk="1" hangingPunct="1"/>
            <a:endParaRPr lang="en-US" altLang="en-US" sz="14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1400">
                <a:ea typeface="ＭＳ Ｐゴシック" pitchFamily="34" charset="-128"/>
              </a:rPr>
              <a:t>(a) discoveries, scientific theories and mathematical methods;</a:t>
            </a:r>
          </a:p>
          <a:p>
            <a:pPr lvl="1" eaLnBrk="1" hangingPunct="1"/>
            <a:endParaRPr lang="en-US" altLang="en-US" sz="14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1400">
                <a:ea typeface="ＭＳ Ｐゴシック" pitchFamily="34" charset="-128"/>
              </a:rPr>
              <a:t>(b) aesthetic creations;</a:t>
            </a:r>
          </a:p>
          <a:p>
            <a:pPr lvl="1" eaLnBrk="1" hangingPunct="1"/>
            <a:endParaRPr lang="en-US" altLang="en-US" sz="14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1400">
                <a:ea typeface="ＭＳ Ｐゴシック" pitchFamily="34" charset="-128"/>
              </a:rPr>
              <a:t>(c) schemes, rules and methods for performing mental acts, playing games or doing business, and programs for computers;</a:t>
            </a:r>
          </a:p>
          <a:p>
            <a:pPr lvl="1" eaLnBrk="1" hangingPunct="1"/>
            <a:endParaRPr lang="en-US" altLang="en-US" sz="140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1400">
                <a:ea typeface="ＭＳ Ｐゴシック" pitchFamily="34" charset="-128"/>
              </a:rPr>
              <a:t>(d) presentations of information.</a:t>
            </a:r>
          </a:p>
          <a:p>
            <a:pPr eaLnBrk="1" hangingPunct="1"/>
            <a:endParaRPr lang="en-US" altLang="en-US" sz="1400">
              <a:ea typeface="ＭＳ Ｐゴシック" pitchFamily="34" charset="-128"/>
            </a:endParaRPr>
          </a:p>
          <a:p>
            <a:pPr eaLnBrk="1" hangingPunct="1"/>
            <a:r>
              <a:rPr lang="en-US" altLang="en-US" sz="1400">
                <a:ea typeface="ＭＳ Ｐゴシック" pitchFamily="34" charset="-128"/>
              </a:rPr>
              <a:t>(3) Paragraph 2 shall exclude the patentability of the subject-matter or activities referred to therein only to the extent to which a European patent application or European patent relates to such subject-matter or activities </a:t>
            </a:r>
            <a:r>
              <a:rPr lang="en-US" altLang="en-US" sz="1400">
                <a:solidFill>
                  <a:srgbClr val="FF0000"/>
                </a:solidFill>
                <a:ea typeface="ＭＳ Ｐゴシック" pitchFamily="34" charset="-128"/>
              </a:rPr>
              <a:t>as such</a:t>
            </a:r>
            <a:r>
              <a:rPr lang="en-US" altLang="en-US" sz="1400">
                <a:ea typeface="ＭＳ Ｐゴシック" pitchFamily="34" charset="-128"/>
              </a:rPr>
              <a:t>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4DED538-D9E7-4F85-A3D9-8027BF892CAF}" type="slidenum">
              <a:rPr lang="en-CA" sz="1200" smtClean="0">
                <a:solidFill>
                  <a:srgbClr val="003D6B"/>
                </a:solidFill>
              </a:rPr>
              <a:pPr/>
              <a:t>27</a:t>
            </a:fld>
            <a:endParaRPr lang="en-CA" sz="1200">
              <a:solidFill>
                <a:srgbClr val="00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953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9044AD1-7FA9-4732-BBE9-382B1A0D4F86}" type="slidenum">
              <a:rPr lang="en-CA" sz="1200" smtClean="0">
                <a:solidFill>
                  <a:srgbClr val="003D6B"/>
                </a:solidFill>
              </a:rPr>
              <a:pPr/>
              <a:t>28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GATT/TRIPS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Make patents available for “any inventions … in all fields of technology” (Article 27(1))</a:t>
            </a:r>
          </a:p>
          <a:p>
            <a:pPr eaLnBrk="1" hangingPunct="1"/>
            <a:r>
              <a:rPr lang="en-US" altLang="en-US">
                <a:ea typeface="ＭＳ Ｐゴシック" pitchFamily="34" charset="-128"/>
              </a:rPr>
              <a:t>Can’t discriminate against technologies (except biotech)</a:t>
            </a:r>
            <a:endParaRPr lang="en-CA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978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79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>
                <a:ea typeface="ＭＳ Ｐゴシック" pitchFamily="34" charset="-128"/>
              </a:rPr>
              <a:t>Art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 typeface="Times" pitchFamily="28" charset="0"/>
              <a:buNone/>
              <a:defRPr/>
            </a:pPr>
            <a:r>
              <a:rPr lang="en-CA" dirty="0"/>
              <a:t>What it is:</a:t>
            </a:r>
          </a:p>
          <a:p>
            <a:pPr>
              <a:buFont typeface="Times" pitchFamily="28" charset="0"/>
              <a:buChar char="•"/>
              <a:defRPr/>
            </a:pPr>
            <a:r>
              <a:rPr lang="en-CA" b="1" dirty="0">
                <a:solidFill>
                  <a:srgbClr val="FF0000"/>
                </a:solidFill>
              </a:rPr>
              <a:t>Practical</a:t>
            </a:r>
            <a:r>
              <a:rPr lang="en-CA" dirty="0"/>
              <a:t> application</a:t>
            </a:r>
          </a:p>
          <a:p>
            <a:pPr>
              <a:buFont typeface="Times" pitchFamily="28" charset="0"/>
              <a:buChar char="•"/>
              <a:defRPr/>
            </a:pPr>
            <a:r>
              <a:rPr lang="en-CA" b="1" dirty="0">
                <a:solidFill>
                  <a:srgbClr val="FF0000"/>
                </a:solidFill>
              </a:rPr>
              <a:t>Application</a:t>
            </a:r>
            <a:r>
              <a:rPr lang="en-CA" dirty="0"/>
              <a:t> of skill and knowledge</a:t>
            </a:r>
          </a:p>
          <a:p>
            <a:pPr>
              <a:buFont typeface="Times" pitchFamily="28" charset="0"/>
              <a:buChar char="•"/>
              <a:defRPr/>
            </a:pPr>
            <a:r>
              <a:rPr lang="en-CA" b="1" dirty="0">
                <a:solidFill>
                  <a:srgbClr val="FF0000"/>
                </a:solidFill>
              </a:rPr>
              <a:t>Commercially useful </a:t>
            </a:r>
            <a:r>
              <a:rPr lang="en-CA" dirty="0"/>
              <a:t>result or effect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 typeface="Times" pitchFamily="28" charset="0"/>
              <a:buNone/>
              <a:defRPr/>
            </a:pPr>
            <a:r>
              <a:rPr lang="en-CA" dirty="0"/>
              <a:t>What it isn’t:</a:t>
            </a:r>
          </a:p>
          <a:p>
            <a:pPr>
              <a:buFont typeface="Times" pitchFamily="28" charset="0"/>
              <a:buChar char="•"/>
              <a:defRPr/>
            </a:pPr>
            <a:r>
              <a:rPr lang="en-CA" dirty="0"/>
              <a:t>A disembodied idea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EED843C9-3675-4D53-BE5A-93762C81E59E}" type="slidenum">
              <a:rPr lang="en-CA" sz="1200" smtClean="0">
                <a:solidFill>
                  <a:srgbClr val="003D6B"/>
                </a:solidFill>
              </a:rPr>
              <a:pPr/>
              <a:t>29</a:t>
            </a:fld>
            <a:endParaRPr lang="en-CA" sz="1200">
              <a:solidFill>
                <a:srgbClr val="00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244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Art (</a:t>
            </a:r>
            <a:r>
              <a:rPr lang="en-CA" altLang="en-US" i="1">
                <a:solidFill>
                  <a:srgbClr val="FF0000"/>
                </a:solidFill>
                <a:ea typeface="ＭＳ Ｐゴシック" pitchFamily="34" charset="-128"/>
              </a:rPr>
              <a:t>Lawson</a:t>
            </a:r>
            <a:r>
              <a:rPr lang="en-CA" altLang="en-US">
                <a:ea typeface="ＭＳ Ｐゴシック" pitchFamily="34" charset="-128"/>
              </a:rPr>
              <a:t>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CA" altLang="en-US" sz="2000">
                <a:ea typeface="ＭＳ Ｐゴシック" pitchFamily="34" charset="-128"/>
              </a:rPr>
              <a:t>an act or series of acts </a:t>
            </a:r>
          </a:p>
          <a:p>
            <a:pPr eaLnBrk="1" hangingPunct="1"/>
            <a:r>
              <a:rPr lang="en-CA" altLang="en-US" sz="2000">
                <a:ea typeface="ＭＳ Ｐゴシック" pitchFamily="34" charset="-128"/>
              </a:rPr>
              <a:t>performed by some physical agent</a:t>
            </a:r>
          </a:p>
          <a:p>
            <a:pPr eaLnBrk="1" hangingPunct="1"/>
            <a:r>
              <a:rPr lang="en-CA" altLang="en-US" sz="2000">
                <a:ea typeface="ＭＳ Ｐゴシック" pitchFamily="34" charset="-128"/>
              </a:rPr>
              <a:t>upon some physical object and</a:t>
            </a:r>
          </a:p>
          <a:p>
            <a:pPr eaLnBrk="1" hangingPunct="1"/>
            <a:r>
              <a:rPr lang="en-CA" altLang="en-US" sz="2000">
                <a:ea typeface="ＭＳ Ｐゴシック" pitchFamily="34" charset="-128"/>
              </a:rPr>
              <a:t>producing in such object some change either of </a:t>
            </a:r>
          </a:p>
          <a:p>
            <a:pPr lvl="1" eaLnBrk="1" hangingPunct="1"/>
            <a:r>
              <a:rPr lang="en-CA" altLang="en-US" sz="2000">
                <a:ea typeface="ＭＳ Ｐゴシック" pitchFamily="34" charset="-128"/>
              </a:rPr>
              <a:t>character or </a:t>
            </a:r>
          </a:p>
          <a:p>
            <a:pPr lvl="1" eaLnBrk="1" hangingPunct="1"/>
            <a:r>
              <a:rPr lang="en-CA" altLang="en-US" sz="2000">
                <a:ea typeface="ＭＳ Ｐゴシック" pitchFamily="34" charset="-128"/>
              </a:rPr>
              <a:t>of condition </a:t>
            </a:r>
          </a:p>
          <a:p>
            <a:pPr eaLnBrk="1" hangingPunct="1"/>
            <a:r>
              <a:rPr lang="en-CA" altLang="en-US" sz="2000">
                <a:ea typeface="ＭＳ Ｐゴシック" pitchFamily="34" charset="-128"/>
              </a:rPr>
              <a:t>a mode, or method or manner of accomplishing a certain result 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FA8935C-B95A-45A2-B332-4038ED1DC720}" type="slidenum">
              <a:rPr lang="en-CA" sz="1200" smtClean="0">
                <a:solidFill>
                  <a:srgbClr val="003D6B"/>
                </a:solidFill>
              </a:rPr>
              <a:pPr/>
              <a:t>30</a:t>
            </a:fld>
            <a:endParaRPr lang="en-CA" sz="1200">
              <a:solidFill>
                <a:srgbClr val="003D6B"/>
              </a:solidFill>
            </a:endParaRPr>
          </a:p>
        </p:txBody>
      </p:sp>
      <p:pic>
        <p:nvPicPr>
          <p:cNvPr id="32773" name="Content Placeholder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1" t="33612" r="36057" b="18533"/>
          <a:stretch>
            <a:fillRect/>
          </a:stretch>
        </p:blipFill>
        <p:spPr>
          <a:xfrm>
            <a:off x="4643438" y="1772816"/>
            <a:ext cx="3600970" cy="3667547"/>
          </a:xfrm>
        </p:spPr>
      </p:pic>
    </p:spTree>
    <p:extLst>
      <p:ext uri="{BB962C8B-B14F-4D97-AF65-F5344CB8AC3E}">
        <p14:creationId xmlns:p14="http://schemas.microsoft.com/office/powerpoint/2010/main" val="1510197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>
                <a:ea typeface="ＭＳ Ｐゴシック" pitchFamily="34" charset="-128"/>
              </a:rPr>
              <a:t>Art (</a:t>
            </a:r>
            <a:r>
              <a:rPr lang="en-CA" altLang="en-US" i="1">
                <a:solidFill>
                  <a:srgbClr val="FF0000"/>
                </a:solidFill>
                <a:ea typeface="ＭＳ Ｐゴシック" pitchFamily="34" charset="-128"/>
              </a:rPr>
              <a:t>Amazon</a:t>
            </a:r>
            <a:r>
              <a:rPr lang="en-CA" altLang="en-US">
                <a:ea typeface="ＭＳ Ｐゴシック" pitchFamily="34" charset="-128"/>
              </a:rPr>
              <a:t>)</a:t>
            </a:r>
          </a:p>
        </p:txBody>
      </p:sp>
      <p:sp>
        <p:nvSpPr>
          <p:cNvPr id="33795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>
                <a:ea typeface="ＭＳ Ｐゴシック" pitchFamily="34" charset="-128"/>
              </a:rPr>
              <a:t>Something with a physical existence; or</a:t>
            </a:r>
          </a:p>
          <a:p>
            <a:r>
              <a:rPr lang="en-CA" altLang="en-US">
                <a:ea typeface="ＭＳ Ｐゴシック" pitchFamily="34" charset="-128"/>
              </a:rPr>
              <a:t>Something that manifests a discernible effect or change </a:t>
            </a:r>
          </a:p>
          <a:p>
            <a:endParaRPr lang="en-CA" altLang="en-US">
              <a:ea typeface="ＭＳ Ｐゴシック" pitchFamily="34" charset="-128"/>
            </a:endParaRPr>
          </a:p>
          <a:p>
            <a:r>
              <a:rPr lang="en-CA" altLang="en-US">
                <a:ea typeface="ＭＳ Ｐゴシック" pitchFamily="34" charset="-128"/>
              </a:rPr>
              <a:t>“Physicality” requirement isn’t met merely by a practical application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E3479758-AAF0-4AD1-966B-8CA789651780}" type="slidenum">
              <a:rPr lang="en-CA" sz="1200" smtClean="0">
                <a:solidFill>
                  <a:srgbClr val="003D6B"/>
                </a:solidFill>
              </a:rPr>
              <a:pPr/>
              <a:t>31</a:t>
            </a:fld>
            <a:endParaRPr lang="en-CA" sz="1200">
              <a:solidFill>
                <a:srgbClr val="00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381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EE39AB65-8B29-4862-AD77-2AFDBEE26509}" type="slidenum">
              <a:rPr lang="en-CA" sz="1200" smtClean="0">
                <a:solidFill>
                  <a:srgbClr val="003D6B"/>
                </a:solidFill>
              </a:rPr>
              <a:pPr/>
              <a:t>32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398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Process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235825" cy="45307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use of a method or the performance of an operation </a:t>
            </a:r>
          </a:p>
          <a:p>
            <a:pPr eaLnBrk="1" hangingPunct="1"/>
            <a:r>
              <a:rPr lang="en-CA" altLang="en-US">
                <a:ea typeface="ＭＳ Ｐゴシック" pitchFamily="34" charset="-128"/>
              </a:rPr>
              <a:t>to produce a result </a:t>
            </a:r>
          </a:p>
        </p:txBody>
      </p:sp>
    </p:spTree>
    <p:extLst>
      <p:ext uri="{BB962C8B-B14F-4D97-AF65-F5344CB8AC3E}">
        <p14:creationId xmlns:p14="http://schemas.microsoft.com/office/powerpoint/2010/main" val="4050385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77F80123-A568-4FDE-83D9-BD15D6C39892}" type="slidenum">
              <a:rPr lang="en-CA" sz="1200" smtClean="0">
                <a:solidFill>
                  <a:srgbClr val="003D6B"/>
                </a:solidFill>
              </a:rPr>
              <a:pPr/>
              <a:t>33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398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Machine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235825" cy="45307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the embodiment in mechanism of any function or mode of operation designed to accomplish a particular effect </a:t>
            </a:r>
          </a:p>
        </p:txBody>
      </p:sp>
    </p:spTree>
    <p:extLst>
      <p:ext uri="{BB962C8B-B14F-4D97-AF65-F5344CB8AC3E}">
        <p14:creationId xmlns:p14="http://schemas.microsoft.com/office/powerpoint/2010/main" val="475590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D53C993-C23A-4E56-8959-10AC996C0E30}" type="slidenum">
              <a:rPr lang="en-CA" sz="1200" smtClean="0">
                <a:solidFill>
                  <a:srgbClr val="003D6B"/>
                </a:solidFill>
              </a:rPr>
              <a:pPr/>
              <a:t>34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229600" cy="11398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Manufacture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235825" cy="45307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In 1799, "manufacture " was defined as "something made by the hands of man”</a:t>
            </a:r>
          </a:p>
        </p:txBody>
      </p:sp>
    </p:spTree>
    <p:extLst>
      <p:ext uri="{BB962C8B-B14F-4D97-AF65-F5344CB8AC3E}">
        <p14:creationId xmlns:p14="http://schemas.microsoft.com/office/powerpoint/2010/main" val="1728184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E96B9C9-3064-4AE3-9EE3-80E3203F7EE5}" type="slidenum">
              <a:rPr lang="en-CA" sz="1200" smtClean="0">
                <a:solidFill>
                  <a:srgbClr val="003D6B"/>
                </a:solidFill>
              </a:rPr>
              <a:pPr/>
              <a:t>35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229600" cy="11398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Composition of Matter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235825" cy="4530725"/>
          </a:xfrm>
        </p:spPr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chemical compounds or mechanical mixtures </a:t>
            </a:r>
          </a:p>
          <a:p>
            <a:pPr eaLnBrk="1" hangingPunct="1"/>
            <a:r>
              <a:rPr lang="en-CA" altLang="en-US">
                <a:ea typeface="ＭＳ Ｐゴシック" pitchFamily="34" charset="-128"/>
              </a:rPr>
              <a:t>More to follow re </a:t>
            </a:r>
            <a:r>
              <a:rPr lang="en-CA" altLang="en-US" i="1">
                <a:ea typeface="ＭＳ Ｐゴシック" pitchFamily="34" charset="-128"/>
              </a:rPr>
              <a:t>Harvard Mouse </a:t>
            </a:r>
            <a:r>
              <a:rPr lang="en-CA" altLang="en-US">
                <a:ea typeface="ＭＳ Ｐゴシック" pitchFamily="34" charset="-128"/>
              </a:rPr>
              <a:t>case</a:t>
            </a:r>
          </a:p>
        </p:txBody>
      </p:sp>
    </p:spTree>
    <p:extLst>
      <p:ext uri="{BB962C8B-B14F-4D97-AF65-F5344CB8AC3E}">
        <p14:creationId xmlns:p14="http://schemas.microsoft.com/office/powerpoint/2010/main" val="30242263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97D7947-A33C-4D34-B5A3-9BAB3259DBDA}" type="slidenum">
              <a:rPr lang="en-CA" sz="1200" smtClean="0">
                <a:solidFill>
                  <a:srgbClr val="003D6B"/>
                </a:solidFill>
              </a:rPr>
              <a:pPr/>
              <a:t>36</a:t>
            </a:fld>
            <a:endParaRPr lang="en-CA" sz="1200">
              <a:solidFill>
                <a:srgbClr val="003D6B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>
                <a:ea typeface="ＭＳ Ｐゴシック" pitchFamily="34" charset="-128"/>
              </a:rPr>
              <a:t>This is patentable?</a:t>
            </a:r>
          </a:p>
        </p:txBody>
      </p:sp>
      <p:pic>
        <p:nvPicPr>
          <p:cNvPr id="38916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2" t="29222" r="28560" b="15137"/>
          <a:stretch>
            <a:fillRect/>
          </a:stretch>
        </p:blipFill>
        <p:spPr>
          <a:xfrm>
            <a:off x="1331913" y="1700213"/>
            <a:ext cx="6480175" cy="4860925"/>
          </a:xfrm>
        </p:spPr>
      </p:pic>
    </p:spTree>
    <p:extLst>
      <p:ext uri="{BB962C8B-B14F-4D97-AF65-F5344CB8AC3E}">
        <p14:creationId xmlns:p14="http://schemas.microsoft.com/office/powerpoint/2010/main" val="1581334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2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hangingPunct="0">
              <a:defRPr>
                <a:solidFill>
                  <a:srgbClr val="203758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FEADE63-A980-42D4-BD76-B596C5C45A19}" type="slidenum">
              <a:rPr lang="en-CA" sz="1200" smtClean="0">
                <a:solidFill>
                  <a:srgbClr val="003D6B"/>
                </a:solidFill>
              </a:rPr>
              <a:pPr/>
              <a:t>37</a:t>
            </a:fld>
            <a:endParaRPr lang="en-CA" sz="1200">
              <a:solidFill>
                <a:srgbClr val="003D6B"/>
              </a:solidFill>
            </a:endParaRPr>
          </a:p>
        </p:txBody>
      </p:sp>
      <p:pic>
        <p:nvPicPr>
          <p:cNvPr id="3993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3" t="72932" r="34445" b="13333"/>
          <a:stretch>
            <a:fillRect/>
          </a:stretch>
        </p:blipFill>
        <p:spPr>
          <a:xfrm>
            <a:off x="1547813" y="836613"/>
            <a:ext cx="5580062" cy="2381250"/>
          </a:xfrm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37590" r="33316" b="51682"/>
          <a:stretch>
            <a:fillRect/>
          </a:stretch>
        </p:blipFill>
        <p:spPr bwMode="auto">
          <a:xfrm>
            <a:off x="0" y="3573463"/>
            <a:ext cx="914400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0261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/>
              <a:t>Thank You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CA"/>
              <a:t>Presenter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71600" y="4521200"/>
            <a:ext cx="6400800" cy="381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E-mail</a:t>
            </a:r>
          </a:p>
        </p:txBody>
      </p:sp>
      <p:sp>
        <p:nvSpPr>
          <p:cNvPr id="1638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371600" y="4918075"/>
            <a:ext cx="6400800" cy="304800"/>
          </a:xfrm>
        </p:spPr>
        <p:txBody>
          <a:bodyPr/>
          <a:lstStyle/>
          <a:p>
            <a:pPr eaLnBrk="1" hangingPunct="1"/>
            <a:r>
              <a:rPr lang="en-CA"/>
              <a:t>Bereskin &amp; Parr LLP</a:t>
            </a:r>
          </a:p>
          <a:p>
            <a:pPr eaLnBrk="1" hangingPunct="1"/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_Template">
  <a:themeElements>
    <a:clrScheme name="B&amp;P">
      <a:dk1>
        <a:srgbClr val="000000"/>
      </a:dk1>
      <a:lt1>
        <a:srgbClr val="FFFFFF"/>
      </a:lt1>
      <a:dk2>
        <a:srgbClr val="0C1975"/>
      </a:dk2>
      <a:lt2>
        <a:srgbClr val="FFFFFF"/>
      </a:lt2>
      <a:accent1>
        <a:srgbClr val="0C197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563A1"/>
      </a:hlink>
      <a:folHlink>
        <a:srgbClr val="5563A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</Template>
  <TotalTime>0</TotalTime>
  <Words>897</Words>
  <Application>Microsoft Macintosh PowerPoint</Application>
  <PresentationFormat>On-screen Show (4:3)</PresentationFormat>
  <Paragraphs>197</Paragraphs>
  <Slides>38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Times</vt:lpstr>
      <vt:lpstr>Wingdings</vt:lpstr>
      <vt:lpstr>PPT_Template</vt:lpstr>
      <vt:lpstr>Patentable Subject Matter</vt:lpstr>
      <vt:lpstr>Patents: The Bargain</vt:lpstr>
      <vt:lpstr>Patents: The Document</vt:lpstr>
      <vt:lpstr>Anatomy of a Patent</vt:lpstr>
      <vt:lpstr>“Hierarchy of claims”</vt:lpstr>
      <vt:lpstr>“Hierarchy of claims”</vt:lpstr>
      <vt:lpstr>Claims as “nested fences”</vt:lpstr>
      <vt:lpstr>Claims as “nested fences”</vt:lpstr>
      <vt:lpstr>One Invention – Many descriptions:</vt:lpstr>
      <vt:lpstr>The Patent Act</vt:lpstr>
      <vt:lpstr>Two requirements</vt:lpstr>
      <vt:lpstr>Other indicia of patentability</vt:lpstr>
      <vt:lpstr>The Patent Act</vt:lpstr>
      <vt:lpstr>What’s patentable: Patent Act s. 2</vt:lpstr>
      <vt:lpstr>What’s patentable: Patent Act s. 2</vt:lpstr>
      <vt:lpstr>Prerequisites</vt:lpstr>
      <vt:lpstr>New (Novelty)</vt:lpstr>
      <vt:lpstr>Useful (Utility)</vt:lpstr>
      <vt:lpstr>Non-Obvious</vt:lpstr>
      <vt:lpstr>Inventive/Obvious</vt:lpstr>
      <vt:lpstr>Inventiveness proven </vt:lpstr>
      <vt:lpstr>The Inventive Step</vt:lpstr>
      <vt:lpstr>The Patent Act</vt:lpstr>
      <vt:lpstr>What’s patentable: Patent Act s. 2</vt:lpstr>
      <vt:lpstr>What’s not patentable: Prohibited Subject Matter </vt:lpstr>
      <vt:lpstr>US Patent Act</vt:lpstr>
      <vt:lpstr>European Patent Convention: Article 52</vt:lpstr>
      <vt:lpstr>GATT/TRIPS</vt:lpstr>
      <vt:lpstr>Art</vt:lpstr>
      <vt:lpstr>Art (Lawson)</vt:lpstr>
      <vt:lpstr>Art (Amazon)</vt:lpstr>
      <vt:lpstr>Process</vt:lpstr>
      <vt:lpstr>Machine</vt:lpstr>
      <vt:lpstr>Manufacture</vt:lpstr>
      <vt:lpstr>Composition of Matter</vt:lpstr>
      <vt:lpstr>This is patentable?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2014-04-01T17:04:25Z</dcterms:created>
  <dcterms:modified xsi:type="dcterms:W3CDTF">2023-11-22T02:07:15Z</dcterms:modified>
</cp:coreProperties>
</file>