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32"/>
  </p:notesMasterIdLst>
  <p:handoutMasterIdLst>
    <p:handoutMasterId r:id="rId33"/>
  </p:handoutMasterIdLst>
  <p:sldIdLst>
    <p:sldId id="262" r:id="rId2"/>
    <p:sldId id="367" r:id="rId3"/>
    <p:sldId id="371" r:id="rId4"/>
    <p:sldId id="358" r:id="rId5"/>
    <p:sldId id="269" r:id="rId6"/>
    <p:sldId id="270" r:id="rId7"/>
    <p:sldId id="352" r:id="rId8"/>
    <p:sldId id="357" r:id="rId9"/>
    <p:sldId id="354" r:id="rId10"/>
    <p:sldId id="355" r:id="rId11"/>
    <p:sldId id="356" r:id="rId12"/>
    <p:sldId id="360" r:id="rId13"/>
    <p:sldId id="363" r:id="rId14"/>
    <p:sldId id="366" r:id="rId15"/>
    <p:sldId id="369" r:id="rId16"/>
    <p:sldId id="370" r:id="rId17"/>
    <p:sldId id="318" r:id="rId18"/>
    <p:sldId id="308" r:id="rId19"/>
    <p:sldId id="364" r:id="rId20"/>
    <p:sldId id="320" r:id="rId21"/>
    <p:sldId id="321" r:id="rId22"/>
    <p:sldId id="361" r:id="rId23"/>
    <p:sldId id="362" r:id="rId24"/>
    <p:sldId id="326" r:id="rId25"/>
    <p:sldId id="327" r:id="rId26"/>
    <p:sldId id="329" r:id="rId27"/>
    <p:sldId id="365" r:id="rId28"/>
    <p:sldId id="338" r:id="rId29"/>
    <p:sldId id="368" r:id="rId30"/>
    <p:sldId id="340" r:id="rId31"/>
  </p:sldIdLst>
  <p:sldSz cx="9144000" cy="6858000" type="screen4x3"/>
  <p:notesSz cx="6858000" cy="9296400"/>
  <p:defaultTextStyle>
    <a:defPPr>
      <a:defRPr lang="en-CA"/>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a:srgbClr val="0C197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796" autoAdjust="0"/>
  </p:normalViewPr>
  <p:slideViewPr>
    <p:cSldViewPr>
      <p:cViewPr varScale="1">
        <p:scale>
          <a:sx n="128" d="100"/>
          <a:sy n="128" d="100"/>
        </p:scale>
        <p:origin x="1704" y="17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482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CA"/>
          </a:p>
        </p:txBody>
      </p:sp>
      <p:sp>
        <p:nvSpPr>
          <p:cNvPr id="3" name="Date Placeholder 2"/>
          <p:cNvSpPr>
            <a:spLocks noGrp="1"/>
          </p:cNvSpPr>
          <p:nvPr>
            <p:ph type="dt" sz="quarter" idx="1"/>
          </p:nvPr>
        </p:nvSpPr>
        <p:spPr>
          <a:xfrm>
            <a:off x="3884613" y="0"/>
            <a:ext cx="2971800" cy="46482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1426C385-2FA5-4A28-BBFE-69B105480202}" type="datetimeFigureOut">
              <a:rPr lang="en-CA"/>
              <a:pPr>
                <a:defRPr/>
              </a:pPr>
              <a:t>2023-07-19</a:t>
            </a:fld>
            <a:endParaRPr lang="en-CA"/>
          </a:p>
        </p:txBody>
      </p:sp>
      <p:sp>
        <p:nvSpPr>
          <p:cNvPr id="4" name="Footer Placeholder 3"/>
          <p:cNvSpPr>
            <a:spLocks noGrp="1"/>
          </p:cNvSpPr>
          <p:nvPr>
            <p:ph type="ftr" sz="quarter" idx="2"/>
          </p:nvPr>
        </p:nvSpPr>
        <p:spPr>
          <a:xfrm>
            <a:off x="0" y="8829967"/>
            <a:ext cx="2971800" cy="46482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CA"/>
          </a:p>
        </p:txBody>
      </p:sp>
      <p:sp>
        <p:nvSpPr>
          <p:cNvPr id="5" name="Slide Number Placeholder 4"/>
          <p:cNvSpPr>
            <a:spLocks noGrp="1"/>
          </p:cNvSpPr>
          <p:nvPr>
            <p:ph type="sldNum" sz="quarter" idx="3"/>
          </p:nvPr>
        </p:nvSpPr>
        <p:spPr>
          <a:xfrm>
            <a:off x="3884613" y="8829967"/>
            <a:ext cx="2971800" cy="46482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BD8565A2-1058-4468-A96A-85BB82B5B9EC}" type="slidenum">
              <a:rPr lang="en-CA"/>
              <a:pPr>
                <a:defRPr/>
              </a:pPr>
              <a:t>‹#›</a:t>
            </a:fld>
            <a:endParaRPr lang="en-CA"/>
          </a:p>
        </p:txBody>
      </p:sp>
    </p:spTree>
    <p:extLst>
      <p:ext uri="{BB962C8B-B14F-4D97-AF65-F5344CB8AC3E}">
        <p14:creationId xmlns:p14="http://schemas.microsoft.com/office/powerpoint/2010/main" val="28741074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482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CA"/>
          </a:p>
        </p:txBody>
      </p:sp>
      <p:sp>
        <p:nvSpPr>
          <p:cNvPr id="3" name="Date Placeholder 2"/>
          <p:cNvSpPr>
            <a:spLocks noGrp="1"/>
          </p:cNvSpPr>
          <p:nvPr>
            <p:ph type="dt" idx="1"/>
          </p:nvPr>
        </p:nvSpPr>
        <p:spPr>
          <a:xfrm>
            <a:off x="3884613" y="0"/>
            <a:ext cx="2971800" cy="46482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A98E953E-FD52-4C0D-AE49-345427799CD5}" type="datetimeFigureOut">
              <a:rPr lang="en-CA"/>
              <a:pPr>
                <a:defRPr/>
              </a:pPr>
              <a:t>2023-07-19</a:t>
            </a:fld>
            <a:endParaRPr lang="en-CA"/>
          </a:p>
        </p:txBody>
      </p:sp>
      <p:sp>
        <p:nvSpPr>
          <p:cNvPr id="4" name="Slide Image Placeholder 3"/>
          <p:cNvSpPr>
            <a:spLocks noGrp="1" noRot="1" noChangeAspect="1"/>
          </p:cNvSpPr>
          <p:nvPr>
            <p:ph type="sldImg" idx="2"/>
          </p:nvPr>
        </p:nvSpPr>
        <p:spPr>
          <a:xfrm>
            <a:off x="1104900" y="696913"/>
            <a:ext cx="4648200" cy="3486150"/>
          </a:xfrm>
          <a:prstGeom prst="rect">
            <a:avLst/>
          </a:prstGeom>
          <a:noFill/>
          <a:ln w="12700">
            <a:solidFill>
              <a:prstClr val="black"/>
            </a:solidFill>
          </a:ln>
        </p:spPr>
        <p:txBody>
          <a:bodyPr vert="horz" lIns="91440" tIns="45720" rIns="91440" bIns="45720" rtlCol="0" anchor="ctr"/>
          <a:lstStyle/>
          <a:p>
            <a:pPr lvl="0"/>
            <a:endParaRPr lang="en-CA" noProof="0"/>
          </a:p>
        </p:txBody>
      </p:sp>
      <p:sp>
        <p:nvSpPr>
          <p:cNvPr id="5" name="Notes Placeholder 4"/>
          <p:cNvSpPr>
            <a:spLocks noGrp="1"/>
          </p:cNvSpPr>
          <p:nvPr>
            <p:ph type="body" sz="quarter" idx="3"/>
          </p:nvPr>
        </p:nvSpPr>
        <p:spPr>
          <a:xfrm>
            <a:off x="685800" y="4415790"/>
            <a:ext cx="5486400" cy="4183380"/>
          </a:xfrm>
          <a:prstGeom prst="rect">
            <a:avLst/>
          </a:prstGeom>
        </p:spPr>
        <p:txBody>
          <a:bodyPr vert="horz" wrap="square" lIns="91440" tIns="45720" rIns="91440" bIns="45720" numCol="1" anchor="t" anchorCtr="0" compatLnSpc="1">
            <a:prstTxWarp prst="textNoShape">
              <a:avLst/>
            </a:prstTxWarp>
          </a:bodyPr>
          <a:lstStyle/>
          <a:p>
            <a:pPr lvl="0"/>
            <a:r>
              <a:rPr lang="en-CA" noProof="0"/>
              <a:t>Click to edit Master text styles</a:t>
            </a:r>
          </a:p>
          <a:p>
            <a:pPr lvl="1"/>
            <a:r>
              <a:rPr lang="en-CA" noProof="0"/>
              <a:t>Second level</a:t>
            </a:r>
          </a:p>
          <a:p>
            <a:pPr lvl="2"/>
            <a:r>
              <a:rPr lang="en-CA" noProof="0"/>
              <a:t>Third level</a:t>
            </a:r>
          </a:p>
          <a:p>
            <a:pPr lvl="3"/>
            <a:r>
              <a:rPr lang="en-CA" noProof="0"/>
              <a:t>Fourth level</a:t>
            </a:r>
          </a:p>
          <a:p>
            <a:pPr lvl="4"/>
            <a:r>
              <a:rPr lang="en-CA" noProof="0"/>
              <a:t>Fifth level</a:t>
            </a:r>
          </a:p>
        </p:txBody>
      </p:sp>
      <p:sp>
        <p:nvSpPr>
          <p:cNvPr id="6" name="Footer Placeholder 5"/>
          <p:cNvSpPr>
            <a:spLocks noGrp="1"/>
          </p:cNvSpPr>
          <p:nvPr>
            <p:ph type="ftr" sz="quarter" idx="4"/>
          </p:nvPr>
        </p:nvSpPr>
        <p:spPr>
          <a:xfrm>
            <a:off x="0" y="8829967"/>
            <a:ext cx="2971800" cy="46482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CA"/>
          </a:p>
        </p:txBody>
      </p:sp>
      <p:sp>
        <p:nvSpPr>
          <p:cNvPr id="7" name="Slide Number Placeholder 6"/>
          <p:cNvSpPr>
            <a:spLocks noGrp="1"/>
          </p:cNvSpPr>
          <p:nvPr>
            <p:ph type="sldNum" sz="quarter" idx="5"/>
          </p:nvPr>
        </p:nvSpPr>
        <p:spPr>
          <a:xfrm>
            <a:off x="3884613" y="8829967"/>
            <a:ext cx="2971800" cy="46482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824592AC-978D-4CA6-A376-DBD6F7FE7C3D}" type="slidenum">
              <a:rPr lang="en-CA"/>
              <a:pPr>
                <a:defRPr/>
              </a:pPr>
              <a:t>‹#›</a:t>
            </a:fld>
            <a:endParaRPr lang="en-CA"/>
          </a:p>
        </p:txBody>
      </p:sp>
    </p:spTree>
    <p:extLst>
      <p:ext uri="{BB962C8B-B14F-4D97-AF65-F5344CB8AC3E}">
        <p14:creationId xmlns:p14="http://schemas.microsoft.com/office/powerpoint/2010/main" val="94879917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3" descr="logoddsmnoir"/>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300">
                <a:solidFill>
                  <a:schemeClr val="tx1"/>
                </a:solidFill>
                <a:latin typeface="Arial" pitchFamily="34" charset="0"/>
              </a:defRPr>
            </a:lvl1pPr>
            <a:lvl2pPr marL="709443" indent="-272863">
              <a:defRPr sz="2300">
                <a:solidFill>
                  <a:schemeClr val="tx1"/>
                </a:solidFill>
                <a:latin typeface="Arial" pitchFamily="34" charset="0"/>
              </a:defRPr>
            </a:lvl2pPr>
            <a:lvl3pPr marL="1091451" indent="-218290">
              <a:defRPr sz="2300">
                <a:solidFill>
                  <a:schemeClr val="tx1"/>
                </a:solidFill>
                <a:latin typeface="Arial" pitchFamily="34" charset="0"/>
              </a:defRPr>
            </a:lvl3pPr>
            <a:lvl4pPr marL="1528031" indent="-218290">
              <a:defRPr sz="2300">
                <a:solidFill>
                  <a:schemeClr val="tx1"/>
                </a:solidFill>
                <a:latin typeface="Arial" pitchFamily="34" charset="0"/>
              </a:defRPr>
            </a:lvl4pPr>
            <a:lvl5pPr marL="1964611" indent="-218290">
              <a:defRPr sz="2300">
                <a:solidFill>
                  <a:schemeClr val="tx1"/>
                </a:solidFill>
                <a:latin typeface="Arial" pitchFamily="34" charset="0"/>
              </a:defRPr>
            </a:lvl5pPr>
            <a:lvl6pPr marL="2401192" indent="-218290" algn="ctr" eaLnBrk="0" fontAlgn="base" hangingPunct="0">
              <a:spcBef>
                <a:spcPct val="0"/>
              </a:spcBef>
              <a:spcAft>
                <a:spcPct val="0"/>
              </a:spcAft>
              <a:defRPr sz="2300">
                <a:solidFill>
                  <a:schemeClr val="tx1"/>
                </a:solidFill>
                <a:latin typeface="Arial" pitchFamily="34" charset="0"/>
              </a:defRPr>
            </a:lvl6pPr>
            <a:lvl7pPr marL="2837772" indent="-218290" algn="ctr" eaLnBrk="0" fontAlgn="base" hangingPunct="0">
              <a:spcBef>
                <a:spcPct val="0"/>
              </a:spcBef>
              <a:spcAft>
                <a:spcPct val="0"/>
              </a:spcAft>
              <a:defRPr sz="2300">
                <a:solidFill>
                  <a:schemeClr val="tx1"/>
                </a:solidFill>
                <a:latin typeface="Arial" pitchFamily="34" charset="0"/>
              </a:defRPr>
            </a:lvl7pPr>
            <a:lvl8pPr marL="3274352" indent="-218290" algn="ctr" eaLnBrk="0" fontAlgn="base" hangingPunct="0">
              <a:spcBef>
                <a:spcPct val="0"/>
              </a:spcBef>
              <a:spcAft>
                <a:spcPct val="0"/>
              </a:spcAft>
              <a:defRPr sz="2300">
                <a:solidFill>
                  <a:schemeClr val="tx1"/>
                </a:solidFill>
                <a:latin typeface="Arial" pitchFamily="34" charset="0"/>
              </a:defRPr>
            </a:lvl8pPr>
            <a:lvl9pPr marL="3710932" indent="-218290" algn="ctr" eaLnBrk="0" fontAlgn="base" hangingPunct="0">
              <a:spcBef>
                <a:spcPct val="0"/>
              </a:spcBef>
              <a:spcAft>
                <a:spcPct val="0"/>
              </a:spcAft>
              <a:defRPr sz="2300">
                <a:solidFill>
                  <a:schemeClr val="tx1"/>
                </a:solidFill>
                <a:latin typeface="Arial" pitchFamily="34" charset="0"/>
              </a:defRPr>
            </a:lvl9pPr>
          </a:lstStyle>
          <a:p>
            <a:fld id="{A22E7C84-0DCD-44DA-9700-8ACA101D33C7}" type="datetime1">
              <a:rPr lang="fr-CH" sz="1200"/>
              <a:pPr/>
              <a:t>19.07.23</a:t>
            </a:fld>
            <a:endParaRPr lang="fr-CH" sz="1200"/>
          </a:p>
        </p:txBody>
      </p:sp>
      <p:sp>
        <p:nvSpPr>
          <p:cNvPr id="46083" name="Rectangle 7" descr="logoddsmnoi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300">
                <a:solidFill>
                  <a:schemeClr val="tx1"/>
                </a:solidFill>
                <a:latin typeface="Arial" pitchFamily="34" charset="0"/>
              </a:defRPr>
            </a:lvl1pPr>
            <a:lvl2pPr marL="709443" indent="-272863">
              <a:defRPr sz="2300">
                <a:solidFill>
                  <a:schemeClr val="tx1"/>
                </a:solidFill>
                <a:latin typeface="Arial" pitchFamily="34" charset="0"/>
              </a:defRPr>
            </a:lvl2pPr>
            <a:lvl3pPr marL="1091451" indent="-218290">
              <a:defRPr sz="2300">
                <a:solidFill>
                  <a:schemeClr val="tx1"/>
                </a:solidFill>
                <a:latin typeface="Arial" pitchFamily="34" charset="0"/>
              </a:defRPr>
            </a:lvl3pPr>
            <a:lvl4pPr marL="1528031" indent="-218290">
              <a:defRPr sz="2300">
                <a:solidFill>
                  <a:schemeClr val="tx1"/>
                </a:solidFill>
                <a:latin typeface="Arial" pitchFamily="34" charset="0"/>
              </a:defRPr>
            </a:lvl4pPr>
            <a:lvl5pPr marL="1964611" indent="-218290">
              <a:defRPr sz="2300">
                <a:solidFill>
                  <a:schemeClr val="tx1"/>
                </a:solidFill>
                <a:latin typeface="Arial" pitchFamily="34" charset="0"/>
              </a:defRPr>
            </a:lvl5pPr>
            <a:lvl6pPr marL="2401192" indent="-218290" algn="ctr" eaLnBrk="0" fontAlgn="base" hangingPunct="0">
              <a:spcBef>
                <a:spcPct val="0"/>
              </a:spcBef>
              <a:spcAft>
                <a:spcPct val="0"/>
              </a:spcAft>
              <a:defRPr sz="2300">
                <a:solidFill>
                  <a:schemeClr val="tx1"/>
                </a:solidFill>
                <a:latin typeface="Arial" pitchFamily="34" charset="0"/>
              </a:defRPr>
            </a:lvl6pPr>
            <a:lvl7pPr marL="2837772" indent="-218290" algn="ctr" eaLnBrk="0" fontAlgn="base" hangingPunct="0">
              <a:spcBef>
                <a:spcPct val="0"/>
              </a:spcBef>
              <a:spcAft>
                <a:spcPct val="0"/>
              </a:spcAft>
              <a:defRPr sz="2300">
                <a:solidFill>
                  <a:schemeClr val="tx1"/>
                </a:solidFill>
                <a:latin typeface="Arial" pitchFamily="34" charset="0"/>
              </a:defRPr>
            </a:lvl7pPr>
            <a:lvl8pPr marL="3274352" indent="-218290" algn="ctr" eaLnBrk="0" fontAlgn="base" hangingPunct="0">
              <a:spcBef>
                <a:spcPct val="0"/>
              </a:spcBef>
              <a:spcAft>
                <a:spcPct val="0"/>
              </a:spcAft>
              <a:defRPr sz="2300">
                <a:solidFill>
                  <a:schemeClr val="tx1"/>
                </a:solidFill>
                <a:latin typeface="Arial" pitchFamily="34" charset="0"/>
              </a:defRPr>
            </a:lvl8pPr>
            <a:lvl9pPr marL="3710932" indent="-218290" algn="ctr" eaLnBrk="0" fontAlgn="base" hangingPunct="0">
              <a:spcBef>
                <a:spcPct val="0"/>
              </a:spcBef>
              <a:spcAft>
                <a:spcPct val="0"/>
              </a:spcAft>
              <a:defRPr sz="2300">
                <a:solidFill>
                  <a:schemeClr val="tx1"/>
                </a:solidFill>
                <a:latin typeface="Arial" pitchFamily="34" charset="0"/>
              </a:defRPr>
            </a:lvl9pPr>
          </a:lstStyle>
          <a:p>
            <a:fld id="{B96A122B-DF98-4116-9FE6-381C1B1AD787}" type="slidenum">
              <a:rPr lang="fr-CH" sz="1200"/>
              <a:pPr/>
              <a:t>1</a:t>
            </a:fld>
            <a:endParaRPr lang="fr-CH" sz="1200"/>
          </a:p>
        </p:txBody>
      </p:sp>
      <p:sp>
        <p:nvSpPr>
          <p:cNvPr id="46084" name="Rectangle 2"/>
          <p:cNvSpPr>
            <a:spLocks noGrp="1" noRot="1" noChangeAspect="1" noChangeArrowheads="1" noTextEdit="1"/>
          </p:cNvSpPr>
          <p:nvPr>
            <p:ph type="sldImg"/>
          </p:nvPr>
        </p:nvSpPr>
        <p:spPr>
          <a:ln/>
        </p:spPr>
      </p:sp>
      <p:sp>
        <p:nvSpPr>
          <p:cNvPr id="46085" name="Rectangle 3" descr="╄媇od"/>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atin typeface="Arial"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3" descr="logoddsmnoir"/>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itchFamily="34" charset="0"/>
              </a:defRPr>
            </a:lvl1pPr>
            <a:lvl2pPr marL="742950" indent="-285750">
              <a:defRPr sz="2400">
                <a:solidFill>
                  <a:schemeClr val="tx1"/>
                </a:solidFill>
                <a:latin typeface="Arial" pitchFamily="34" charset="0"/>
              </a:defRPr>
            </a:lvl2pPr>
            <a:lvl3pPr marL="1143000" indent="-228600">
              <a:defRPr sz="2400">
                <a:solidFill>
                  <a:schemeClr val="tx1"/>
                </a:solidFill>
                <a:latin typeface="Arial" pitchFamily="34" charset="0"/>
              </a:defRPr>
            </a:lvl3pPr>
            <a:lvl4pPr marL="1600200" indent="-228600">
              <a:defRPr sz="2400">
                <a:solidFill>
                  <a:schemeClr val="tx1"/>
                </a:solidFill>
                <a:latin typeface="Arial" pitchFamily="34" charset="0"/>
              </a:defRPr>
            </a:lvl4pPr>
            <a:lvl5pPr marL="2057400" indent="-228600">
              <a:defRPr sz="2400">
                <a:solidFill>
                  <a:schemeClr val="tx1"/>
                </a:solidFill>
                <a:latin typeface="Arial" pitchFamily="34" charset="0"/>
              </a:defRPr>
            </a:lvl5pPr>
            <a:lvl6pPr marL="2514600" indent="-228600" algn="ctr" eaLnBrk="0" fontAlgn="base" hangingPunct="0">
              <a:spcBef>
                <a:spcPct val="0"/>
              </a:spcBef>
              <a:spcAft>
                <a:spcPct val="0"/>
              </a:spcAft>
              <a:defRPr sz="2400">
                <a:solidFill>
                  <a:schemeClr val="tx1"/>
                </a:solidFill>
                <a:latin typeface="Arial" pitchFamily="34" charset="0"/>
              </a:defRPr>
            </a:lvl6pPr>
            <a:lvl7pPr marL="2971800" indent="-228600" algn="ctr" eaLnBrk="0" fontAlgn="base" hangingPunct="0">
              <a:spcBef>
                <a:spcPct val="0"/>
              </a:spcBef>
              <a:spcAft>
                <a:spcPct val="0"/>
              </a:spcAft>
              <a:defRPr sz="2400">
                <a:solidFill>
                  <a:schemeClr val="tx1"/>
                </a:solidFill>
                <a:latin typeface="Arial" pitchFamily="34" charset="0"/>
              </a:defRPr>
            </a:lvl7pPr>
            <a:lvl8pPr marL="3429000" indent="-228600" algn="ctr" eaLnBrk="0" fontAlgn="base" hangingPunct="0">
              <a:spcBef>
                <a:spcPct val="0"/>
              </a:spcBef>
              <a:spcAft>
                <a:spcPct val="0"/>
              </a:spcAft>
              <a:defRPr sz="2400">
                <a:solidFill>
                  <a:schemeClr val="tx1"/>
                </a:solidFill>
                <a:latin typeface="Arial" pitchFamily="34" charset="0"/>
              </a:defRPr>
            </a:lvl8pPr>
            <a:lvl9pPr marL="3886200" indent="-228600" algn="ctr" eaLnBrk="0" fontAlgn="base" hangingPunct="0">
              <a:spcBef>
                <a:spcPct val="0"/>
              </a:spcBef>
              <a:spcAft>
                <a:spcPct val="0"/>
              </a:spcAft>
              <a:defRPr sz="2400">
                <a:solidFill>
                  <a:schemeClr val="tx1"/>
                </a:solidFill>
                <a:latin typeface="Arial" pitchFamily="34" charset="0"/>
              </a:defRPr>
            </a:lvl9pPr>
          </a:lstStyle>
          <a:p>
            <a:fld id="{FC8FB517-D1A7-44F0-9287-355F1FC1CC79}" type="datetime1">
              <a:rPr lang="fr-CH" sz="1200" smtClean="0"/>
              <a:pPr/>
              <a:t>19.07.23</a:t>
            </a:fld>
            <a:endParaRPr lang="fr-CH" sz="1200"/>
          </a:p>
        </p:txBody>
      </p:sp>
      <p:sp>
        <p:nvSpPr>
          <p:cNvPr id="82947" name="Rectangle 7" descr="logoddsmnoi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itchFamily="34" charset="0"/>
              </a:defRPr>
            </a:lvl1pPr>
            <a:lvl2pPr marL="742950" indent="-285750">
              <a:defRPr sz="2400">
                <a:solidFill>
                  <a:schemeClr val="tx1"/>
                </a:solidFill>
                <a:latin typeface="Arial" pitchFamily="34" charset="0"/>
              </a:defRPr>
            </a:lvl2pPr>
            <a:lvl3pPr marL="1143000" indent="-228600">
              <a:defRPr sz="2400">
                <a:solidFill>
                  <a:schemeClr val="tx1"/>
                </a:solidFill>
                <a:latin typeface="Arial" pitchFamily="34" charset="0"/>
              </a:defRPr>
            </a:lvl3pPr>
            <a:lvl4pPr marL="1600200" indent="-228600">
              <a:defRPr sz="2400">
                <a:solidFill>
                  <a:schemeClr val="tx1"/>
                </a:solidFill>
                <a:latin typeface="Arial" pitchFamily="34" charset="0"/>
              </a:defRPr>
            </a:lvl4pPr>
            <a:lvl5pPr marL="2057400" indent="-228600">
              <a:defRPr sz="2400">
                <a:solidFill>
                  <a:schemeClr val="tx1"/>
                </a:solidFill>
                <a:latin typeface="Arial" pitchFamily="34" charset="0"/>
              </a:defRPr>
            </a:lvl5pPr>
            <a:lvl6pPr marL="2514600" indent="-228600" algn="ctr" eaLnBrk="0" fontAlgn="base" hangingPunct="0">
              <a:spcBef>
                <a:spcPct val="0"/>
              </a:spcBef>
              <a:spcAft>
                <a:spcPct val="0"/>
              </a:spcAft>
              <a:defRPr sz="2400">
                <a:solidFill>
                  <a:schemeClr val="tx1"/>
                </a:solidFill>
                <a:latin typeface="Arial" pitchFamily="34" charset="0"/>
              </a:defRPr>
            </a:lvl6pPr>
            <a:lvl7pPr marL="2971800" indent="-228600" algn="ctr" eaLnBrk="0" fontAlgn="base" hangingPunct="0">
              <a:spcBef>
                <a:spcPct val="0"/>
              </a:spcBef>
              <a:spcAft>
                <a:spcPct val="0"/>
              </a:spcAft>
              <a:defRPr sz="2400">
                <a:solidFill>
                  <a:schemeClr val="tx1"/>
                </a:solidFill>
                <a:latin typeface="Arial" pitchFamily="34" charset="0"/>
              </a:defRPr>
            </a:lvl7pPr>
            <a:lvl8pPr marL="3429000" indent="-228600" algn="ctr" eaLnBrk="0" fontAlgn="base" hangingPunct="0">
              <a:spcBef>
                <a:spcPct val="0"/>
              </a:spcBef>
              <a:spcAft>
                <a:spcPct val="0"/>
              </a:spcAft>
              <a:defRPr sz="2400">
                <a:solidFill>
                  <a:schemeClr val="tx1"/>
                </a:solidFill>
                <a:latin typeface="Arial" pitchFamily="34" charset="0"/>
              </a:defRPr>
            </a:lvl8pPr>
            <a:lvl9pPr marL="3886200" indent="-228600" algn="ctr" eaLnBrk="0" fontAlgn="base" hangingPunct="0">
              <a:spcBef>
                <a:spcPct val="0"/>
              </a:spcBef>
              <a:spcAft>
                <a:spcPct val="0"/>
              </a:spcAft>
              <a:defRPr sz="2400">
                <a:solidFill>
                  <a:schemeClr val="tx1"/>
                </a:solidFill>
                <a:latin typeface="Arial" pitchFamily="34" charset="0"/>
              </a:defRPr>
            </a:lvl9pPr>
          </a:lstStyle>
          <a:p>
            <a:fld id="{00318217-5AEE-4615-9C36-A7D198B51C18}" type="slidenum">
              <a:rPr lang="fr-CH" sz="1200" smtClean="0"/>
              <a:pPr/>
              <a:t>17</a:t>
            </a:fld>
            <a:endParaRPr lang="fr-CH" sz="1200"/>
          </a:p>
        </p:txBody>
      </p:sp>
      <p:sp>
        <p:nvSpPr>
          <p:cNvPr id="82948" name="Rectangle 2"/>
          <p:cNvSpPr>
            <a:spLocks noGrp="1" noRot="1" noChangeAspect="1" noChangeArrowheads="1" noTextEdit="1"/>
          </p:cNvSpPr>
          <p:nvPr>
            <p:ph type="sldImg"/>
          </p:nvPr>
        </p:nvSpPr>
        <p:spPr>
          <a:ln/>
        </p:spPr>
      </p:sp>
      <p:sp>
        <p:nvSpPr>
          <p:cNvPr id="82949" name="Rectangle 3" descr="╄帇od"/>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000" dirty="0">
                <a:latin typeface="Arial" pitchFamily="34" charset="0"/>
              </a:rPr>
              <a:t>Meanwhile the United States, in 2007 the Supreme Court issued its decision in the KSR case.</a:t>
            </a:r>
          </a:p>
          <a:p>
            <a:endParaRPr lang="en-US" sz="1000" dirty="0">
              <a:latin typeface="Arial" pitchFamily="34" charset="0"/>
            </a:endParaRPr>
          </a:p>
          <a:p>
            <a:r>
              <a:rPr lang="en-US" sz="1000" dirty="0">
                <a:latin typeface="Arial" pitchFamily="34" charset="0"/>
              </a:rPr>
              <a:t>The principal issue in that case was whether the Court of Appeal of the Federal Circuit had been too rigorous in its application of the Teaching, Suggestion and Motivation requirement in determining obviousness.</a:t>
            </a:r>
          </a:p>
          <a:p>
            <a:endParaRPr lang="en-US" sz="1000" dirty="0">
              <a:latin typeface="Arial" pitchFamily="34" charset="0"/>
            </a:endParaRPr>
          </a:p>
          <a:p>
            <a:r>
              <a:rPr lang="en-US" sz="1000" dirty="0">
                <a:latin typeface="Arial" pitchFamily="34" charset="0"/>
              </a:rPr>
              <a:t>The Supreme Court took the approach that when determining obviousness it should consider many factors, including whether the invention was “obvious to try”, but only under particular circumstances.  Its articulation of the circumstances is interesting. The court said:</a:t>
            </a:r>
          </a:p>
          <a:p>
            <a:endParaRPr lang="en-US" sz="1000" dirty="0">
              <a:latin typeface="Arial" pitchFamily="34" charset="0"/>
            </a:endParaRPr>
          </a:p>
          <a:p>
            <a:pPr lvl="2"/>
            <a:r>
              <a:rPr lang="en-US" sz="1000" dirty="0">
                <a:solidFill>
                  <a:srgbClr val="FFFF00"/>
                </a:solidFill>
                <a:latin typeface="Arial" pitchFamily="34" charset="0"/>
              </a:rPr>
              <a:t>“When </a:t>
            </a:r>
            <a:r>
              <a:rPr lang="en-US" sz="1000" dirty="0">
                <a:latin typeface="Arial" pitchFamily="34" charset="0"/>
              </a:rPr>
              <a:t>there is a design need or market pressure to solve a problem and </a:t>
            </a:r>
            <a:r>
              <a:rPr lang="en-US" sz="1000" dirty="0">
                <a:solidFill>
                  <a:srgbClr val="FFFF00"/>
                </a:solidFill>
                <a:latin typeface="Arial" pitchFamily="34" charset="0"/>
              </a:rPr>
              <a:t>there are </a:t>
            </a:r>
            <a:r>
              <a:rPr lang="en-US" sz="1000" b="1" dirty="0">
                <a:solidFill>
                  <a:srgbClr val="FFFF00"/>
                </a:solidFill>
                <a:latin typeface="Arial" pitchFamily="34" charset="0"/>
              </a:rPr>
              <a:t>a finite number of identified, predictable solutions</a:t>
            </a:r>
            <a:r>
              <a:rPr lang="en-US" sz="1000" dirty="0">
                <a:solidFill>
                  <a:srgbClr val="FFFF00"/>
                </a:solidFill>
                <a:latin typeface="Arial" pitchFamily="34" charset="0"/>
              </a:rPr>
              <a:t>,</a:t>
            </a:r>
            <a:r>
              <a:rPr lang="en-US" sz="1000" dirty="0">
                <a:latin typeface="Arial" pitchFamily="34" charset="0"/>
              </a:rPr>
              <a:t> a person of ordinary skill has good reason to pursue the known options within his or her technical grasp.  If this </a:t>
            </a:r>
            <a:r>
              <a:rPr lang="en-US" sz="1000" dirty="0">
                <a:solidFill>
                  <a:srgbClr val="FFFF00"/>
                </a:solidFill>
                <a:latin typeface="Arial" pitchFamily="34" charset="0"/>
              </a:rPr>
              <a:t>leads to the anticipated success</a:t>
            </a:r>
            <a:r>
              <a:rPr lang="en-US" sz="1000" dirty="0">
                <a:latin typeface="Arial" pitchFamily="34" charset="0"/>
              </a:rPr>
              <a:t>, </a:t>
            </a:r>
            <a:r>
              <a:rPr lang="en-US" sz="1000" dirty="0">
                <a:solidFill>
                  <a:srgbClr val="FFFF00"/>
                </a:solidFill>
                <a:latin typeface="Arial" pitchFamily="34" charset="0"/>
              </a:rPr>
              <a:t>it is likely</a:t>
            </a:r>
            <a:r>
              <a:rPr lang="en-US" sz="1000" dirty="0">
                <a:latin typeface="Arial" pitchFamily="34" charset="0"/>
              </a:rPr>
              <a:t> </a:t>
            </a:r>
            <a:r>
              <a:rPr lang="en-US" sz="1000" dirty="0">
                <a:solidFill>
                  <a:srgbClr val="FFFF00"/>
                </a:solidFill>
                <a:latin typeface="Arial" pitchFamily="34" charset="0"/>
              </a:rPr>
              <a:t>the product </a:t>
            </a:r>
            <a:r>
              <a:rPr lang="en-US" sz="1000" dirty="0">
                <a:latin typeface="Arial" pitchFamily="34" charset="0"/>
              </a:rPr>
              <a:t>not of innovation but </a:t>
            </a:r>
            <a:r>
              <a:rPr lang="en-US" sz="1000" dirty="0">
                <a:solidFill>
                  <a:srgbClr val="FFFF00"/>
                </a:solidFill>
                <a:latin typeface="Arial" pitchFamily="34" charset="0"/>
              </a:rPr>
              <a:t>of ordinary skill and common sense</a:t>
            </a:r>
            <a:r>
              <a:rPr lang="en-US" sz="1000" dirty="0">
                <a:latin typeface="Arial" pitchFamily="34" charset="0"/>
              </a:rPr>
              <a:t>.  </a:t>
            </a:r>
            <a:r>
              <a:rPr lang="en-US" sz="1000" dirty="0">
                <a:solidFill>
                  <a:srgbClr val="FFFF00"/>
                </a:solidFill>
                <a:latin typeface="Arial" pitchFamily="34" charset="0"/>
              </a:rPr>
              <a:t>In that instance the fact that a combination was obvious to try </a:t>
            </a:r>
            <a:r>
              <a:rPr lang="en-US" sz="1000" b="1" dirty="0">
                <a:solidFill>
                  <a:srgbClr val="FFFF00"/>
                </a:solidFill>
                <a:latin typeface="Arial" pitchFamily="34" charset="0"/>
              </a:rPr>
              <a:t>might show</a:t>
            </a:r>
            <a:r>
              <a:rPr lang="en-US" sz="1000" dirty="0">
                <a:solidFill>
                  <a:srgbClr val="FFFF00"/>
                </a:solidFill>
                <a:latin typeface="Arial" pitchFamily="34" charset="0"/>
              </a:rPr>
              <a:t> that it was obvious …”</a:t>
            </a:r>
          </a:p>
          <a:p>
            <a:pPr lvl="2"/>
            <a:endParaRPr lang="en-US" sz="1000" dirty="0">
              <a:solidFill>
                <a:srgbClr val="FFFF00"/>
              </a:solidFill>
              <a:latin typeface="Arial" pitchFamily="34" charset="0"/>
            </a:endParaRPr>
          </a:p>
          <a:p>
            <a:r>
              <a:rPr lang="en-US" sz="1000" dirty="0">
                <a:solidFill>
                  <a:srgbClr val="FFFF00"/>
                </a:solidFill>
                <a:latin typeface="Arial" pitchFamily="34" charset="0"/>
              </a:rPr>
              <a:t>What the US Supreme Court seems to be saying here is that where there are a number of predictable solutions available, it makes sense for an ordinary skill worker to pursue them.  If you know something will work, it is obvious to try them and that </a:t>
            </a:r>
            <a:r>
              <a:rPr lang="en-US" sz="1000" b="1" dirty="0">
                <a:solidFill>
                  <a:srgbClr val="FFFF00"/>
                </a:solidFill>
                <a:latin typeface="Arial" pitchFamily="34" charset="0"/>
              </a:rPr>
              <a:t>might</a:t>
            </a:r>
            <a:r>
              <a:rPr lang="en-US" sz="1000" dirty="0">
                <a:solidFill>
                  <a:srgbClr val="FFFF00"/>
                </a:solidFill>
                <a:latin typeface="Arial" pitchFamily="34" charset="0"/>
              </a:rPr>
              <a:t> make it obvious under patent law.</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3" descr="logoddsmnoir"/>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itchFamily="34" charset="0"/>
              </a:defRPr>
            </a:lvl1pPr>
            <a:lvl2pPr marL="742950" indent="-285750">
              <a:defRPr sz="2400">
                <a:solidFill>
                  <a:schemeClr val="tx1"/>
                </a:solidFill>
                <a:latin typeface="Arial" pitchFamily="34" charset="0"/>
              </a:defRPr>
            </a:lvl2pPr>
            <a:lvl3pPr marL="1143000" indent="-228600">
              <a:defRPr sz="2400">
                <a:solidFill>
                  <a:schemeClr val="tx1"/>
                </a:solidFill>
                <a:latin typeface="Arial" pitchFamily="34" charset="0"/>
              </a:defRPr>
            </a:lvl3pPr>
            <a:lvl4pPr marL="1600200" indent="-228600">
              <a:defRPr sz="2400">
                <a:solidFill>
                  <a:schemeClr val="tx1"/>
                </a:solidFill>
                <a:latin typeface="Arial" pitchFamily="34" charset="0"/>
              </a:defRPr>
            </a:lvl4pPr>
            <a:lvl5pPr marL="2057400" indent="-228600">
              <a:defRPr sz="2400">
                <a:solidFill>
                  <a:schemeClr val="tx1"/>
                </a:solidFill>
                <a:latin typeface="Arial" pitchFamily="34" charset="0"/>
              </a:defRPr>
            </a:lvl5pPr>
            <a:lvl6pPr marL="2514600" indent="-228600" algn="ctr" eaLnBrk="0" fontAlgn="base" hangingPunct="0">
              <a:spcBef>
                <a:spcPct val="0"/>
              </a:spcBef>
              <a:spcAft>
                <a:spcPct val="0"/>
              </a:spcAft>
              <a:defRPr sz="2400">
                <a:solidFill>
                  <a:schemeClr val="tx1"/>
                </a:solidFill>
                <a:latin typeface="Arial" pitchFamily="34" charset="0"/>
              </a:defRPr>
            </a:lvl6pPr>
            <a:lvl7pPr marL="2971800" indent="-228600" algn="ctr" eaLnBrk="0" fontAlgn="base" hangingPunct="0">
              <a:spcBef>
                <a:spcPct val="0"/>
              </a:spcBef>
              <a:spcAft>
                <a:spcPct val="0"/>
              </a:spcAft>
              <a:defRPr sz="2400">
                <a:solidFill>
                  <a:schemeClr val="tx1"/>
                </a:solidFill>
                <a:latin typeface="Arial" pitchFamily="34" charset="0"/>
              </a:defRPr>
            </a:lvl7pPr>
            <a:lvl8pPr marL="3429000" indent="-228600" algn="ctr" eaLnBrk="0" fontAlgn="base" hangingPunct="0">
              <a:spcBef>
                <a:spcPct val="0"/>
              </a:spcBef>
              <a:spcAft>
                <a:spcPct val="0"/>
              </a:spcAft>
              <a:defRPr sz="2400">
                <a:solidFill>
                  <a:schemeClr val="tx1"/>
                </a:solidFill>
                <a:latin typeface="Arial" pitchFamily="34" charset="0"/>
              </a:defRPr>
            </a:lvl8pPr>
            <a:lvl9pPr marL="3886200" indent="-228600" algn="ctr" eaLnBrk="0" fontAlgn="base" hangingPunct="0">
              <a:spcBef>
                <a:spcPct val="0"/>
              </a:spcBef>
              <a:spcAft>
                <a:spcPct val="0"/>
              </a:spcAft>
              <a:defRPr sz="2400">
                <a:solidFill>
                  <a:schemeClr val="tx1"/>
                </a:solidFill>
                <a:latin typeface="Arial" pitchFamily="34" charset="0"/>
              </a:defRPr>
            </a:lvl9pPr>
          </a:lstStyle>
          <a:p>
            <a:fld id="{4A79175E-C6F5-4C1D-94D8-80C4A443C955}" type="datetime1">
              <a:rPr lang="fr-CH" sz="1200" smtClean="0"/>
              <a:pPr/>
              <a:t>19.07.23</a:t>
            </a:fld>
            <a:endParaRPr lang="fr-CH" sz="1200"/>
          </a:p>
        </p:txBody>
      </p:sp>
      <p:sp>
        <p:nvSpPr>
          <p:cNvPr id="84995" name="Rectangle 7" descr="logoddsmnoi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itchFamily="34" charset="0"/>
              </a:defRPr>
            </a:lvl1pPr>
            <a:lvl2pPr marL="742950" indent="-285750">
              <a:defRPr sz="2400">
                <a:solidFill>
                  <a:schemeClr val="tx1"/>
                </a:solidFill>
                <a:latin typeface="Arial" pitchFamily="34" charset="0"/>
              </a:defRPr>
            </a:lvl2pPr>
            <a:lvl3pPr marL="1143000" indent="-228600">
              <a:defRPr sz="2400">
                <a:solidFill>
                  <a:schemeClr val="tx1"/>
                </a:solidFill>
                <a:latin typeface="Arial" pitchFamily="34" charset="0"/>
              </a:defRPr>
            </a:lvl3pPr>
            <a:lvl4pPr marL="1600200" indent="-228600">
              <a:defRPr sz="2400">
                <a:solidFill>
                  <a:schemeClr val="tx1"/>
                </a:solidFill>
                <a:latin typeface="Arial" pitchFamily="34" charset="0"/>
              </a:defRPr>
            </a:lvl4pPr>
            <a:lvl5pPr marL="2057400" indent="-228600">
              <a:defRPr sz="2400">
                <a:solidFill>
                  <a:schemeClr val="tx1"/>
                </a:solidFill>
                <a:latin typeface="Arial" pitchFamily="34" charset="0"/>
              </a:defRPr>
            </a:lvl5pPr>
            <a:lvl6pPr marL="2514600" indent="-228600" algn="ctr" eaLnBrk="0" fontAlgn="base" hangingPunct="0">
              <a:spcBef>
                <a:spcPct val="0"/>
              </a:spcBef>
              <a:spcAft>
                <a:spcPct val="0"/>
              </a:spcAft>
              <a:defRPr sz="2400">
                <a:solidFill>
                  <a:schemeClr val="tx1"/>
                </a:solidFill>
                <a:latin typeface="Arial" pitchFamily="34" charset="0"/>
              </a:defRPr>
            </a:lvl6pPr>
            <a:lvl7pPr marL="2971800" indent="-228600" algn="ctr" eaLnBrk="0" fontAlgn="base" hangingPunct="0">
              <a:spcBef>
                <a:spcPct val="0"/>
              </a:spcBef>
              <a:spcAft>
                <a:spcPct val="0"/>
              </a:spcAft>
              <a:defRPr sz="2400">
                <a:solidFill>
                  <a:schemeClr val="tx1"/>
                </a:solidFill>
                <a:latin typeface="Arial" pitchFamily="34" charset="0"/>
              </a:defRPr>
            </a:lvl7pPr>
            <a:lvl8pPr marL="3429000" indent="-228600" algn="ctr" eaLnBrk="0" fontAlgn="base" hangingPunct="0">
              <a:spcBef>
                <a:spcPct val="0"/>
              </a:spcBef>
              <a:spcAft>
                <a:spcPct val="0"/>
              </a:spcAft>
              <a:defRPr sz="2400">
                <a:solidFill>
                  <a:schemeClr val="tx1"/>
                </a:solidFill>
                <a:latin typeface="Arial" pitchFamily="34" charset="0"/>
              </a:defRPr>
            </a:lvl8pPr>
            <a:lvl9pPr marL="3886200" indent="-228600" algn="ctr" eaLnBrk="0" fontAlgn="base" hangingPunct="0">
              <a:spcBef>
                <a:spcPct val="0"/>
              </a:spcBef>
              <a:spcAft>
                <a:spcPct val="0"/>
              </a:spcAft>
              <a:defRPr sz="2400">
                <a:solidFill>
                  <a:schemeClr val="tx1"/>
                </a:solidFill>
                <a:latin typeface="Arial" pitchFamily="34" charset="0"/>
              </a:defRPr>
            </a:lvl9pPr>
          </a:lstStyle>
          <a:p>
            <a:fld id="{7177CD51-A45F-4B62-9764-38D4BDD2859D}" type="slidenum">
              <a:rPr lang="fr-CH" sz="1200" smtClean="0"/>
              <a:pPr/>
              <a:t>20</a:t>
            </a:fld>
            <a:endParaRPr lang="fr-CH" sz="1200"/>
          </a:p>
        </p:txBody>
      </p:sp>
      <p:sp>
        <p:nvSpPr>
          <p:cNvPr id="84996" name="Rectangle 2"/>
          <p:cNvSpPr>
            <a:spLocks noGrp="1" noRot="1" noChangeAspect="1" noChangeArrowheads="1" noTextEdit="1"/>
          </p:cNvSpPr>
          <p:nvPr>
            <p:ph type="sldImg"/>
          </p:nvPr>
        </p:nvSpPr>
        <p:spPr>
          <a:ln/>
        </p:spPr>
      </p:sp>
      <p:sp>
        <p:nvSpPr>
          <p:cNvPr id="84997" name="Rectangle 3" descr="╄帇od"/>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90000"/>
              </a:lnSpc>
            </a:pPr>
            <a:r>
              <a:rPr lang="en-US" sz="900" dirty="0">
                <a:latin typeface="Arial" pitchFamily="34" charset="0"/>
              </a:rPr>
              <a:t>Justice Rothstein adopted the test for obviousness articulated in the UK Windsurfing decision.</a:t>
            </a:r>
          </a:p>
          <a:p>
            <a:pPr>
              <a:lnSpc>
                <a:spcPct val="90000"/>
              </a:lnSpc>
            </a:pPr>
            <a:endParaRPr lang="en-US" sz="900" dirty="0">
              <a:latin typeface="Arial" pitchFamily="34" charset="0"/>
            </a:endParaRPr>
          </a:p>
          <a:p>
            <a:pPr>
              <a:lnSpc>
                <a:spcPct val="90000"/>
              </a:lnSpc>
            </a:pPr>
            <a:r>
              <a:rPr lang="en-US" sz="900" dirty="0">
                <a:latin typeface="Arial" pitchFamily="34" charset="0"/>
              </a:rPr>
              <a:t>The second step is an interesting one:</a:t>
            </a:r>
          </a:p>
          <a:p>
            <a:pPr>
              <a:lnSpc>
                <a:spcPct val="90000"/>
              </a:lnSpc>
            </a:pPr>
            <a:endParaRPr lang="en-US" sz="900" dirty="0">
              <a:latin typeface="Arial" pitchFamily="34" charset="0"/>
            </a:endParaRPr>
          </a:p>
          <a:p>
            <a:pPr lvl="3">
              <a:lnSpc>
                <a:spcPct val="90000"/>
              </a:lnSpc>
            </a:pPr>
            <a:r>
              <a:rPr lang="en-US" sz="900" dirty="0">
                <a:latin typeface="Arial" pitchFamily="34" charset="0"/>
              </a:rPr>
              <a:t>Identify </a:t>
            </a:r>
            <a:r>
              <a:rPr lang="en-US" sz="900" dirty="0">
                <a:solidFill>
                  <a:srgbClr val="FFFF00"/>
                </a:solidFill>
                <a:latin typeface="Arial" pitchFamily="34" charset="0"/>
              </a:rPr>
              <a:t>the inventive concept of the claim</a:t>
            </a:r>
            <a:r>
              <a:rPr lang="en-US" sz="900" dirty="0">
                <a:latin typeface="Arial" pitchFamily="34" charset="0"/>
              </a:rPr>
              <a:t> in question or, if that cannot readily be done, construe it;</a:t>
            </a:r>
          </a:p>
          <a:p>
            <a:pPr lvl="3">
              <a:lnSpc>
                <a:spcPct val="90000"/>
              </a:lnSpc>
            </a:pPr>
            <a:endParaRPr lang="en-US" sz="900" dirty="0">
              <a:latin typeface="Arial" pitchFamily="34" charset="0"/>
            </a:endParaRPr>
          </a:p>
          <a:p>
            <a:pPr>
              <a:lnSpc>
                <a:spcPct val="90000"/>
              </a:lnSpc>
            </a:pPr>
            <a:r>
              <a:rPr lang="en-US" sz="900" dirty="0">
                <a:latin typeface="Arial" pitchFamily="34" charset="0"/>
              </a:rPr>
              <a:t>In the Sanofi case, the claim simply claimed the salt of the right-handed enantiomer.  The claim never said that this compound was better than those that were described in the genus patent.  It simply claimed the compound. So the claim in the selection patent didn’t spell out the invention so as to differentiate it from the genus patent.  If you just read the claim, it didn’t tell you what was the invention.  So Rothstein had to look elsewhere.  </a:t>
            </a:r>
          </a:p>
          <a:p>
            <a:pPr>
              <a:lnSpc>
                <a:spcPct val="90000"/>
              </a:lnSpc>
            </a:pPr>
            <a:endParaRPr lang="en-US" sz="900" dirty="0">
              <a:latin typeface="Arial" pitchFamily="34" charset="0"/>
            </a:endParaRPr>
          </a:p>
          <a:p>
            <a:pPr>
              <a:lnSpc>
                <a:spcPct val="90000"/>
              </a:lnSpc>
            </a:pPr>
            <a:r>
              <a:rPr lang="en-US" sz="900" dirty="0">
                <a:latin typeface="Arial" pitchFamily="34" charset="0"/>
              </a:rPr>
              <a:t>The disclosure of the selection patent said that the right handed enantiomer had greater efficacy and fewer side effects than the compounds of the genus patent. Therefore, in order to differentiate the invention of the selection patent from the genus patent, Justice Rothstein had to find that “inventive concept” elsewhere than in the claims.</a:t>
            </a:r>
          </a:p>
          <a:p>
            <a:pPr>
              <a:lnSpc>
                <a:spcPct val="90000"/>
              </a:lnSpc>
            </a:pPr>
            <a:endParaRPr lang="en-US" sz="900" dirty="0">
              <a:latin typeface="Arial" pitchFamily="34" charset="0"/>
            </a:endParaRPr>
          </a:p>
          <a:p>
            <a:pPr>
              <a:lnSpc>
                <a:spcPct val="90000"/>
              </a:lnSpc>
            </a:pPr>
            <a:r>
              <a:rPr lang="en-US" sz="900" dirty="0">
                <a:latin typeface="Arial" pitchFamily="34" charset="0"/>
              </a:rPr>
              <a:t>To me, this looks like the court is resurrecting the “pith and substance” of the invention or the “spirit of the invention” that Justice Binnie tried put to death in the Free World and Whirlpool cases.  Thanks to the Sanofi decision, in order to determine whether an invention was obvious, you have to determine what is this “inventive concept” or, if that’s too hard, construe the claim.</a:t>
            </a:r>
          </a:p>
          <a:p>
            <a:pPr>
              <a:lnSpc>
                <a:spcPct val="90000"/>
              </a:lnSpc>
            </a:pPr>
            <a:endParaRPr lang="en-US" sz="900" dirty="0">
              <a:latin typeface="Arial" pitchFamily="34" charset="0"/>
            </a:endParaRPr>
          </a:p>
          <a:p>
            <a:pPr>
              <a:lnSpc>
                <a:spcPct val="90000"/>
              </a:lnSpc>
            </a:pPr>
            <a:r>
              <a:rPr lang="en-US" sz="900" dirty="0">
                <a:latin typeface="Arial" pitchFamily="34" charset="0"/>
              </a:rPr>
              <a:t>Step four is also interesting in that Justice Rothstein clearly focuses on the steps that someone would have had to have taken from the prior art to the invention in question. He asks whether those steps would’ve been obvious or required any degree of invention. Presumably if they required any degree of invention, the result would not have been obvious.</a:t>
            </a:r>
          </a:p>
          <a:p>
            <a:pPr>
              <a:lnSpc>
                <a:spcPct val="90000"/>
              </a:lnSpc>
            </a:pPr>
            <a:endParaRPr lang="en-US" sz="900" dirty="0">
              <a:latin typeface="Arial" pitchFamily="34" charset="0"/>
            </a:endParaRPr>
          </a:p>
          <a:p>
            <a:pPr>
              <a:lnSpc>
                <a:spcPct val="90000"/>
              </a:lnSpc>
            </a:pPr>
            <a:endParaRPr lang="en-US" sz="900" dirty="0">
              <a:latin typeface="Arial"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3" descr="logoddsmnoir"/>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itchFamily="34" charset="0"/>
              </a:defRPr>
            </a:lvl1pPr>
            <a:lvl2pPr marL="742950" indent="-285750">
              <a:defRPr sz="2400">
                <a:solidFill>
                  <a:schemeClr val="tx1"/>
                </a:solidFill>
                <a:latin typeface="Arial" pitchFamily="34" charset="0"/>
              </a:defRPr>
            </a:lvl2pPr>
            <a:lvl3pPr marL="1143000" indent="-228600">
              <a:defRPr sz="2400">
                <a:solidFill>
                  <a:schemeClr val="tx1"/>
                </a:solidFill>
                <a:latin typeface="Arial" pitchFamily="34" charset="0"/>
              </a:defRPr>
            </a:lvl3pPr>
            <a:lvl4pPr marL="1600200" indent="-228600">
              <a:defRPr sz="2400">
                <a:solidFill>
                  <a:schemeClr val="tx1"/>
                </a:solidFill>
                <a:latin typeface="Arial" pitchFamily="34" charset="0"/>
              </a:defRPr>
            </a:lvl4pPr>
            <a:lvl5pPr marL="2057400" indent="-228600">
              <a:defRPr sz="2400">
                <a:solidFill>
                  <a:schemeClr val="tx1"/>
                </a:solidFill>
                <a:latin typeface="Arial" pitchFamily="34" charset="0"/>
              </a:defRPr>
            </a:lvl5pPr>
            <a:lvl6pPr marL="2514600" indent="-228600" algn="ctr" eaLnBrk="0" fontAlgn="base" hangingPunct="0">
              <a:spcBef>
                <a:spcPct val="0"/>
              </a:spcBef>
              <a:spcAft>
                <a:spcPct val="0"/>
              </a:spcAft>
              <a:defRPr sz="2400">
                <a:solidFill>
                  <a:schemeClr val="tx1"/>
                </a:solidFill>
                <a:latin typeface="Arial" pitchFamily="34" charset="0"/>
              </a:defRPr>
            </a:lvl6pPr>
            <a:lvl7pPr marL="2971800" indent="-228600" algn="ctr" eaLnBrk="0" fontAlgn="base" hangingPunct="0">
              <a:spcBef>
                <a:spcPct val="0"/>
              </a:spcBef>
              <a:spcAft>
                <a:spcPct val="0"/>
              </a:spcAft>
              <a:defRPr sz="2400">
                <a:solidFill>
                  <a:schemeClr val="tx1"/>
                </a:solidFill>
                <a:latin typeface="Arial" pitchFamily="34" charset="0"/>
              </a:defRPr>
            </a:lvl7pPr>
            <a:lvl8pPr marL="3429000" indent="-228600" algn="ctr" eaLnBrk="0" fontAlgn="base" hangingPunct="0">
              <a:spcBef>
                <a:spcPct val="0"/>
              </a:spcBef>
              <a:spcAft>
                <a:spcPct val="0"/>
              </a:spcAft>
              <a:defRPr sz="2400">
                <a:solidFill>
                  <a:schemeClr val="tx1"/>
                </a:solidFill>
                <a:latin typeface="Arial" pitchFamily="34" charset="0"/>
              </a:defRPr>
            </a:lvl8pPr>
            <a:lvl9pPr marL="3886200" indent="-228600" algn="ctr" eaLnBrk="0" fontAlgn="base" hangingPunct="0">
              <a:spcBef>
                <a:spcPct val="0"/>
              </a:spcBef>
              <a:spcAft>
                <a:spcPct val="0"/>
              </a:spcAft>
              <a:defRPr sz="2400">
                <a:solidFill>
                  <a:schemeClr val="tx1"/>
                </a:solidFill>
                <a:latin typeface="Arial" pitchFamily="34" charset="0"/>
              </a:defRPr>
            </a:lvl9pPr>
          </a:lstStyle>
          <a:p>
            <a:fld id="{A7AC2F1E-8A15-47AE-A118-62283165CFFB}" type="datetime1">
              <a:rPr lang="fr-CH" sz="1200" smtClean="0"/>
              <a:pPr/>
              <a:t>19.07.23</a:t>
            </a:fld>
            <a:endParaRPr lang="fr-CH" sz="1200"/>
          </a:p>
        </p:txBody>
      </p:sp>
      <p:sp>
        <p:nvSpPr>
          <p:cNvPr id="86019" name="Rectangle 7" descr="logoddsmnoi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itchFamily="34" charset="0"/>
              </a:defRPr>
            </a:lvl1pPr>
            <a:lvl2pPr marL="742950" indent="-285750">
              <a:defRPr sz="2400">
                <a:solidFill>
                  <a:schemeClr val="tx1"/>
                </a:solidFill>
                <a:latin typeface="Arial" pitchFamily="34" charset="0"/>
              </a:defRPr>
            </a:lvl2pPr>
            <a:lvl3pPr marL="1143000" indent="-228600">
              <a:defRPr sz="2400">
                <a:solidFill>
                  <a:schemeClr val="tx1"/>
                </a:solidFill>
                <a:latin typeface="Arial" pitchFamily="34" charset="0"/>
              </a:defRPr>
            </a:lvl3pPr>
            <a:lvl4pPr marL="1600200" indent="-228600">
              <a:defRPr sz="2400">
                <a:solidFill>
                  <a:schemeClr val="tx1"/>
                </a:solidFill>
                <a:latin typeface="Arial" pitchFamily="34" charset="0"/>
              </a:defRPr>
            </a:lvl4pPr>
            <a:lvl5pPr marL="2057400" indent="-228600">
              <a:defRPr sz="2400">
                <a:solidFill>
                  <a:schemeClr val="tx1"/>
                </a:solidFill>
                <a:latin typeface="Arial" pitchFamily="34" charset="0"/>
              </a:defRPr>
            </a:lvl5pPr>
            <a:lvl6pPr marL="2514600" indent="-228600" algn="ctr" eaLnBrk="0" fontAlgn="base" hangingPunct="0">
              <a:spcBef>
                <a:spcPct val="0"/>
              </a:spcBef>
              <a:spcAft>
                <a:spcPct val="0"/>
              </a:spcAft>
              <a:defRPr sz="2400">
                <a:solidFill>
                  <a:schemeClr val="tx1"/>
                </a:solidFill>
                <a:latin typeface="Arial" pitchFamily="34" charset="0"/>
              </a:defRPr>
            </a:lvl6pPr>
            <a:lvl7pPr marL="2971800" indent="-228600" algn="ctr" eaLnBrk="0" fontAlgn="base" hangingPunct="0">
              <a:spcBef>
                <a:spcPct val="0"/>
              </a:spcBef>
              <a:spcAft>
                <a:spcPct val="0"/>
              </a:spcAft>
              <a:defRPr sz="2400">
                <a:solidFill>
                  <a:schemeClr val="tx1"/>
                </a:solidFill>
                <a:latin typeface="Arial" pitchFamily="34" charset="0"/>
              </a:defRPr>
            </a:lvl7pPr>
            <a:lvl8pPr marL="3429000" indent="-228600" algn="ctr" eaLnBrk="0" fontAlgn="base" hangingPunct="0">
              <a:spcBef>
                <a:spcPct val="0"/>
              </a:spcBef>
              <a:spcAft>
                <a:spcPct val="0"/>
              </a:spcAft>
              <a:defRPr sz="2400">
                <a:solidFill>
                  <a:schemeClr val="tx1"/>
                </a:solidFill>
                <a:latin typeface="Arial" pitchFamily="34" charset="0"/>
              </a:defRPr>
            </a:lvl8pPr>
            <a:lvl9pPr marL="3886200" indent="-228600" algn="ctr" eaLnBrk="0" fontAlgn="base" hangingPunct="0">
              <a:spcBef>
                <a:spcPct val="0"/>
              </a:spcBef>
              <a:spcAft>
                <a:spcPct val="0"/>
              </a:spcAft>
              <a:defRPr sz="2400">
                <a:solidFill>
                  <a:schemeClr val="tx1"/>
                </a:solidFill>
                <a:latin typeface="Arial" pitchFamily="34" charset="0"/>
              </a:defRPr>
            </a:lvl9pPr>
          </a:lstStyle>
          <a:p>
            <a:fld id="{CE900225-8D8F-456B-8C98-F72698B2D606}" type="slidenum">
              <a:rPr lang="fr-CH" sz="1200" smtClean="0"/>
              <a:pPr/>
              <a:t>21</a:t>
            </a:fld>
            <a:endParaRPr lang="fr-CH" sz="1200"/>
          </a:p>
        </p:txBody>
      </p:sp>
      <p:sp>
        <p:nvSpPr>
          <p:cNvPr id="86020" name="Rectangle 2"/>
          <p:cNvSpPr>
            <a:spLocks noGrp="1" noRot="1" noChangeAspect="1" noChangeArrowheads="1" noTextEdit="1"/>
          </p:cNvSpPr>
          <p:nvPr>
            <p:ph type="sldImg"/>
          </p:nvPr>
        </p:nvSpPr>
        <p:spPr>
          <a:ln/>
        </p:spPr>
      </p:sp>
      <p:sp>
        <p:nvSpPr>
          <p:cNvPr id="86021" name="Rectangle 3" descr="╄帇od"/>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lnSpc>
                <a:spcPct val="80000"/>
              </a:lnSpc>
            </a:pPr>
            <a:r>
              <a:rPr lang="en-US" sz="800">
                <a:latin typeface="Arial" pitchFamily="34" charset="0"/>
              </a:rPr>
              <a:t>Justice Rothstein said that for cases that involve experimentation, the “obvious to try” test could be part of step four.</a:t>
            </a:r>
          </a:p>
          <a:p>
            <a:pPr marL="228600" indent="-228600">
              <a:lnSpc>
                <a:spcPct val="80000"/>
              </a:lnSpc>
            </a:pPr>
            <a:endParaRPr lang="en-US" sz="800">
              <a:latin typeface="Arial" pitchFamily="34" charset="0"/>
            </a:endParaRPr>
          </a:p>
          <a:p>
            <a:pPr marL="228600" indent="-228600">
              <a:lnSpc>
                <a:spcPct val="80000"/>
              </a:lnSpc>
            </a:pPr>
            <a:r>
              <a:rPr lang="en-US" sz="800">
                <a:latin typeface="Arial" pitchFamily="34" charset="0"/>
              </a:rPr>
              <a:t>He said that the “obvious to try” test had three parts:</a:t>
            </a:r>
          </a:p>
          <a:p>
            <a:pPr marL="685800" lvl="1" indent="-228600">
              <a:lnSpc>
                <a:spcPct val="80000"/>
              </a:lnSpc>
              <a:buFontTx/>
              <a:buAutoNum type="arabicParenBoth"/>
            </a:pPr>
            <a:r>
              <a:rPr lang="en-US" sz="800">
                <a:latin typeface="Arial" pitchFamily="34" charset="0"/>
              </a:rPr>
              <a:t>Is it </a:t>
            </a:r>
            <a:r>
              <a:rPr lang="en-US" sz="800">
                <a:solidFill>
                  <a:srgbClr val="FFFF00"/>
                </a:solidFill>
                <a:latin typeface="Arial" pitchFamily="34" charset="0"/>
              </a:rPr>
              <a:t>more or less self-evident that what is being tried ought to work</a:t>
            </a:r>
            <a:r>
              <a:rPr lang="en-US" sz="800">
                <a:latin typeface="Arial" pitchFamily="34" charset="0"/>
              </a:rPr>
              <a:t>?  </a:t>
            </a:r>
          </a:p>
          <a:p>
            <a:pPr marL="685800" lvl="1" indent="-228600">
              <a:lnSpc>
                <a:spcPct val="80000"/>
              </a:lnSpc>
            </a:pPr>
            <a:endParaRPr lang="en-US" sz="800">
              <a:latin typeface="Arial" pitchFamily="34" charset="0"/>
            </a:endParaRPr>
          </a:p>
          <a:p>
            <a:pPr marL="228600" indent="-228600">
              <a:lnSpc>
                <a:spcPct val="80000"/>
              </a:lnSpc>
            </a:pPr>
            <a:r>
              <a:rPr lang="en-US" sz="800">
                <a:latin typeface="Arial" pitchFamily="34" charset="0"/>
              </a:rPr>
              <a:t>That is language from the UK Saint-Gobain case.</a:t>
            </a:r>
          </a:p>
          <a:p>
            <a:pPr marL="685800" lvl="1" indent="-228600">
              <a:lnSpc>
                <a:spcPct val="80000"/>
              </a:lnSpc>
            </a:pPr>
            <a:endParaRPr lang="en-US" sz="800">
              <a:latin typeface="Arial" pitchFamily="34" charset="0"/>
            </a:endParaRPr>
          </a:p>
          <a:p>
            <a:pPr marL="685800" lvl="1" indent="-228600">
              <a:lnSpc>
                <a:spcPct val="80000"/>
              </a:lnSpc>
            </a:pPr>
            <a:r>
              <a:rPr lang="en-US" sz="800">
                <a:latin typeface="Arial" pitchFamily="34" charset="0"/>
              </a:rPr>
              <a:t>Are there a finite number of identified predictable solutions known to persons skilled in the art?</a:t>
            </a:r>
          </a:p>
          <a:p>
            <a:pPr marL="685800" lvl="1" indent="-228600">
              <a:lnSpc>
                <a:spcPct val="80000"/>
              </a:lnSpc>
            </a:pPr>
            <a:endParaRPr lang="en-US" sz="800">
              <a:latin typeface="Arial" pitchFamily="34" charset="0"/>
            </a:endParaRPr>
          </a:p>
          <a:p>
            <a:pPr marL="228600" indent="-228600">
              <a:lnSpc>
                <a:spcPct val="80000"/>
              </a:lnSpc>
            </a:pPr>
            <a:r>
              <a:rPr lang="en-US" sz="800">
                <a:latin typeface="Arial" pitchFamily="34" charset="0"/>
              </a:rPr>
              <a:t>That is from the US KSR case.</a:t>
            </a:r>
          </a:p>
          <a:p>
            <a:pPr marL="228600" indent="-228600">
              <a:lnSpc>
                <a:spcPct val="80000"/>
              </a:lnSpc>
            </a:pPr>
            <a:endParaRPr lang="en-US" sz="800">
              <a:latin typeface="Arial" pitchFamily="34" charset="0"/>
            </a:endParaRPr>
          </a:p>
          <a:p>
            <a:pPr marL="228600" indent="-228600">
              <a:lnSpc>
                <a:spcPct val="80000"/>
              </a:lnSpc>
            </a:pPr>
            <a:r>
              <a:rPr lang="en-US" sz="800">
                <a:latin typeface="Arial" pitchFamily="34" charset="0"/>
              </a:rPr>
              <a:t>He then looked to the effort required to achieve the invention and used the effort required by the actual inventors as a yardstick.</a:t>
            </a:r>
          </a:p>
          <a:p>
            <a:pPr marL="685800" lvl="1" indent="-228600">
              <a:lnSpc>
                <a:spcPct val="80000"/>
              </a:lnSpc>
            </a:pPr>
            <a:endParaRPr lang="en-US" sz="800">
              <a:latin typeface="Arial" pitchFamily="34" charset="0"/>
            </a:endParaRPr>
          </a:p>
          <a:p>
            <a:pPr marL="685800" lvl="1" indent="-228600">
              <a:lnSpc>
                <a:spcPct val="80000"/>
              </a:lnSpc>
              <a:buFontTx/>
              <a:buAutoNum type="arabicParenBoth" startAt="2"/>
            </a:pPr>
            <a:r>
              <a:rPr lang="en-US" sz="800">
                <a:solidFill>
                  <a:srgbClr val="FFFF00"/>
                </a:solidFill>
                <a:latin typeface="Arial" pitchFamily="34" charset="0"/>
              </a:rPr>
              <a:t>What is the</a:t>
            </a:r>
            <a:r>
              <a:rPr lang="en-US" sz="800">
                <a:latin typeface="Arial" pitchFamily="34" charset="0"/>
              </a:rPr>
              <a:t> extent, nature and amount of </a:t>
            </a:r>
            <a:r>
              <a:rPr lang="en-US" sz="800">
                <a:solidFill>
                  <a:srgbClr val="FFFF00"/>
                </a:solidFill>
                <a:latin typeface="Arial" pitchFamily="34" charset="0"/>
              </a:rPr>
              <a:t>effort required to achieve the invention</a:t>
            </a:r>
            <a:r>
              <a:rPr lang="en-US" sz="800">
                <a:latin typeface="Arial" pitchFamily="34" charset="0"/>
              </a:rPr>
              <a:t>?  Are routine trials carried out or is the experimentation </a:t>
            </a:r>
            <a:r>
              <a:rPr lang="en-US" sz="800">
                <a:solidFill>
                  <a:srgbClr val="FFFF00"/>
                </a:solidFill>
                <a:latin typeface="Arial" pitchFamily="34" charset="0"/>
              </a:rPr>
              <a:t>prolonged and arduous</a:t>
            </a:r>
            <a:r>
              <a:rPr lang="en-US" sz="800">
                <a:latin typeface="Arial" pitchFamily="34" charset="0"/>
              </a:rPr>
              <a:t>, such that the trials would not be considered </a:t>
            </a:r>
            <a:r>
              <a:rPr lang="en-US" sz="800">
                <a:solidFill>
                  <a:srgbClr val="FFFF00"/>
                </a:solidFill>
                <a:latin typeface="Arial" pitchFamily="34" charset="0"/>
              </a:rPr>
              <a:t>routine</a:t>
            </a:r>
            <a:r>
              <a:rPr lang="en-US" sz="800">
                <a:latin typeface="Arial" pitchFamily="34" charset="0"/>
              </a:rPr>
              <a:t>? </a:t>
            </a:r>
          </a:p>
          <a:p>
            <a:pPr marL="685800" lvl="1" indent="-228600">
              <a:lnSpc>
                <a:spcPct val="80000"/>
              </a:lnSpc>
            </a:pPr>
            <a:endParaRPr lang="en-US" sz="800">
              <a:latin typeface="Arial" pitchFamily="34" charset="0"/>
            </a:endParaRPr>
          </a:p>
          <a:p>
            <a:pPr marL="228600" indent="-228600">
              <a:lnSpc>
                <a:spcPct val="80000"/>
              </a:lnSpc>
            </a:pPr>
            <a:r>
              <a:rPr lang="en-US" sz="800">
                <a:latin typeface="Arial" pitchFamily="34" charset="0"/>
              </a:rPr>
              <a:t>Here Rothstein seems to be redefining the term “routine” as that which is not “prolonged and arduous.”  Does that mean that if trial and error experiments are routine in the field, that they aren’t routine if there are lots of them?</a:t>
            </a:r>
          </a:p>
          <a:p>
            <a:pPr marL="228600" indent="-228600">
              <a:lnSpc>
                <a:spcPct val="80000"/>
              </a:lnSpc>
            </a:pPr>
            <a:endParaRPr lang="en-US" sz="800">
              <a:latin typeface="Arial" pitchFamily="34" charset="0"/>
            </a:endParaRPr>
          </a:p>
          <a:p>
            <a:pPr marL="228600" indent="-228600">
              <a:lnSpc>
                <a:spcPct val="80000"/>
              </a:lnSpc>
            </a:pPr>
            <a:r>
              <a:rPr lang="en-US" sz="800">
                <a:latin typeface="Arial" pitchFamily="34" charset="0"/>
              </a:rPr>
              <a:t>Lastly, he includes a motive test reminiscent of the American teaching, suggestion and motivation test.</a:t>
            </a:r>
          </a:p>
          <a:p>
            <a:pPr marL="685800" lvl="1" indent="-228600">
              <a:lnSpc>
                <a:spcPct val="80000"/>
              </a:lnSpc>
            </a:pPr>
            <a:endParaRPr lang="en-US" sz="800">
              <a:latin typeface="Arial" pitchFamily="34" charset="0"/>
            </a:endParaRPr>
          </a:p>
          <a:p>
            <a:pPr marL="685800" lvl="1" indent="-228600">
              <a:lnSpc>
                <a:spcPct val="80000"/>
              </a:lnSpc>
              <a:buFontTx/>
              <a:buAutoNum type="arabicParenBoth" startAt="3"/>
            </a:pPr>
            <a:r>
              <a:rPr lang="en-US" sz="800">
                <a:latin typeface="Arial" pitchFamily="34" charset="0"/>
              </a:rPr>
              <a:t>Is there a </a:t>
            </a:r>
            <a:r>
              <a:rPr lang="en-US" sz="800">
                <a:solidFill>
                  <a:srgbClr val="FFFF00"/>
                </a:solidFill>
                <a:latin typeface="Arial" pitchFamily="34" charset="0"/>
              </a:rPr>
              <a:t>motive</a:t>
            </a:r>
            <a:r>
              <a:rPr lang="en-US" sz="800">
                <a:latin typeface="Arial" pitchFamily="34" charset="0"/>
              </a:rPr>
              <a:t> provided </a:t>
            </a:r>
            <a:r>
              <a:rPr lang="en-US" sz="800">
                <a:solidFill>
                  <a:srgbClr val="FFFF00"/>
                </a:solidFill>
                <a:latin typeface="Arial" pitchFamily="34" charset="0"/>
              </a:rPr>
              <a:t>in the prior art to find the solution</a:t>
            </a:r>
            <a:r>
              <a:rPr lang="en-US" sz="800">
                <a:latin typeface="Arial" pitchFamily="34" charset="0"/>
              </a:rPr>
              <a:t> the patent addresses?</a:t>
            </a:r>
          </a:p>
          <a:p>
            <a:pPr marL="685800" lvl="1" indent="-228600">
              <a:lnSpc>
                <a:spcPct val="80000"/>
              </a:lnSpc>
            </a:pPr>
            <a:endParaRPr lang="en-US" sz="800">
              <a:latin typeface="Arial" pitchFamily="34" charset="0"/>
            </a:endParaRPr>
          </a:p>
          <a:p>
            <a:pPr marL="228600" indent="-228600">
              <a:lnSpc>
                <a:spcPct val="80000"/>
              </a:lnSpc>
            </a:pPr>
            <a:r>
              <a:rPr lang="en-US" sz="800">
                <a:latin typeface="Arial" pitchFamily="34" charset="0"/>
              </a:rPr>
              <a:t>I think a better motive test would have been “did the prior art suggest that you combine these references”.</a:t>
            </a:r>
          </a:p>
          <a:p>
            <a:pPr marL="228600" indent="-228600">
              <a:lnSpc>
                <a:spcPct val="80000"/>
              </a:lnSpc>
            </a:pPr>
            <a:endParaRPr lang="en-US" sz="800">
              <a:latin typeface="Arial" pitchFamily="34" charset="0"/>
            </a:endParaRPr>
          </a:p>
          <a:p>
            <a:pPr marL="228600" indent="-228600">
              <a:lnSpc>
                <a:spcPct val="80000"/>
              </a:lnSpc>
            </a:pPr>
            <a:endParaRPr lang="en-US" sz="800">
              <a:latin typeface="Arial"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3" descr="logoddsmnoir"/>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algn="ctr" eaLnBrk="0" fontAlgn="base" hangingPunct="0">
              <a:spcBef>
                <a:spcPct val="0"/>
              </a:spcBef>
              <a:spcAft>
                <a:spcPct val="0"/>
              </a:spcAft>
              <a:defRPr sz="2400">
                <a:solidFill>
                  <a:schemeClr val="tx1"/>
                </a:solidFill>
                <a:latin typeface="Arial" panose="020B0604020202020204" pitchFamily="34" charset="0"/>
              </a:defRPr>
            </a:lvl6pPr>
            <a:lvl7pPr marL="2971800" indent="-228600" algn="ctr" eaLnBrk="0" fontAlgn="base" hangingPunct="0">
              <a:spcBef>
                <a:spcPct val="0"/>
              </a:spcBef>
              <a:spcAft>
                <a:spcPct val="0"/>
              </a:spcAft>
              <a:defRPr sz="2400">
                <a:solidFill>
                  <a:schemeClr val="tx1"/>
                </a:solidFill>
                <a:latin typeface="Arial" panose="020B0604020202020204" pitchFamily="34" charset="0"/>
              </a:defRPr>
            </a:lvl7pPr>
            <a:lvl8pPr marL="3429000" indent="-228600" algn="ctr" eaLnBrk="0" fontAlgn="base" hangingPunct="0">
              <a:spcBef>
                <a:spcPct val="0"/>
              </a:spcBef>
              <a:spcAft>
                <a:spcPct val="0"/>
              </a:spcAft>
              <a:defRPr sz="2400">
                <a:solidFill>
                  <a:schemeClr val="tx1"/>
                </a:solidFill>
                <a:latin typeface="Arial" panose="020B0604020202020204" pitchFamily="34" charset="0"/>
              </a:defRPr>
            </a:lvl8pPr>
            <a:lvl9pPr marL="3886200" indent="-228600" algn="ctr" eaLnBrk="0" fontAlgn="base" hangingPunct="0">
              <a:spcBef>
                <a:spcPct val="0"/>
              </a:spcBef>
              <a:spcAft>
                <a:spcPct val="0"/>
              </a:spcAft>
              <a:defRPr sz="2400">
                <a:solidFill>
                  <a:schemeClr val="tx1"/>
                </a:solidFill>
                <a:latin typeface="Arial" panose="020B0604020202020204" pitchFamily="34" charset="0"/>
              </a:defRPr>
            </a:lvl9pPr>
          </a:lstStyle>
          <a:p>
            <a:fld id="{0EBD70C7-83C1-4230-B2C3-B5FDD4943051}" type="datetime1">
              <a:rPr lang="fr-CH" altLang="en-US" sz="1200" smtClean="0"/>
              <a:pPr/>
              <a:t>19.07.23</a:t>
            </a:fld>
            <a:endParaRPr lang="fr-CH" altLang="en-US" sz="1200"/>
          </a:p>
        </p:txBody>
      </p:sp>
      <p:sp>
        <p:nvSpPr>
          <p:cNvPr id="45059" name="Rectangle 7" descr="logoddsmnoi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algn="ctr" eaLnBrk="0" fontAlgn="base" hangingPunct="0">
              <a:spcBef>
                <a:spcPct val="0"/>
              </a:spcBef>
              <a:spcAft>
                <a:spcPct val="0"/>
              </a:spcAft>
              <a:defRPr sz="2400">
                <a:solidFill>
                  <a:schemeClr val="tx1"/>
                </a:solidFill>
                <a:latin typeface="Arial" panose="020B0604020202020204" pitchFamily="34" charset="0"/>
              </a:defRPr>
            </a:lvl6pPr>
            <a:lvl7pPr marL="2971800" indent="-228600" algn="ctr" eaLnBrk="0" fontAlgn="base" hangingPunct="0">
              <a:spcBef>
                <a:spcPct val="0"/>
              </a:spcBef>
              <a:spcAft>
                <a:spcPct val="0"/>
              </a:spcAft>
              <a:defRPr sz="2400">
                <a:solidFill>
                  <a:schemeClr val="tx1"/>
                </a:solidFill>
                <a:latin typeface="Arial" panose="020B0604020202020204" pitchFamily="34" charset="0"/>
              </a:defRPr>
            </a:lvl7pPr>
            <a:lvl8pPr marL="3429000" indent="-228600" algn="ctr" eaLnBrk="0" fontAlgn="base" hangingPunct="0">
              <a:spcBef>
                <a:spcPct val="0"/>
              </a:spcBef>
              <a:spcAft>
                <a:spcPct val="0"/>
              </a:spcAft>
              <a:defRPr sz="2400">
                <a:solidFill>
                  <a:schemeClr val="tx1"/>
                </a:solidFill>
                <a:latin typeface="Arial" panose="020B0604020202020204" pitchFamily="34" charset="0"/>
              </a:defRPr>
            </a:lvl8pPr>
            <a:lvl9pPr marL="3886200" indent="-228600" algn="ctr" eaLnBrk="0" fontAlgn="base" hangingPunct="0">
              <a:spcBef>
                <a:spcPct val="0"/>
              </a:spcBef>
              <a:spcAft>
                <a:spcPct val="0"/>
              </a:spcAft>
              <a:defRPr sz="2400">
                <a:solidFill>
                  <a:schemeClr val="tx1"/>
                </a:solidFill>
                <a:latin typeface="Arial" panose="020B0604020202020204" pitchFamily="34" charset="0"/>
              </a:defRPr>
            </a:lvl9pPr>
          </a:lstStyle>
          <a:p>
            <a:fld id="{B1701D08-BCBD-45A6-948C-DA1260C67704}" type="slidenum">
              <a:rPr lang="fr-CH" altLang="en-US" sz="1200"/>
              <a:pPr/>
              <a:t>22</a:t>
            </a:fld>
            <a:endParaRPr lang="fr-CH" altLang="en-US" sz="1200"/>
          </a:p>
        </p:txBody>
      </p:sp>
      <p:sp>
        <p:nvSpPr>
          <p:cNvPr id="45060" name="Rectangle 2"/>
          <p:cNvSpPr>
            <a:spLocks noGrp="1" noRot="1" noChangeAspect="1" noChangeArrowheads="1" noTextEdit="1"/>
          </p:cNvSpPr>
          <p:nvPr>
            <p:ph type="sldImg"/>
          </p:nvPr>
        </p:nvSpPr>
        <p:spPr>
          <a:ln/>
        </p:spPr>
      </p:sp>
      <p:sp>
        <p:nvSpPr>
          <p:cNvPr id="45061" name="Rectangle 3" descr="logoddsmnoi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z="1000">
                <a:latin typeface="Arial" panose="020B0604020202020204" pitchFamily="34" charset="0"/>
              </a:rPr>
              <a:t>More nomenclature: An mixture of equal parts of two enantiomers is called a </a:t>
            </a:r>
            <a:r>
              <a:rPr lang="en-US" altLang="en-US" sz="1000" b="1">
                <a:latin typeface="Arial" panose="020B0604020202020204" pitchFamily="34" charset="0"/>
              </a:rPr>
              <a:t>racemate</a:t>
            </a:r>
            <a:r>
              <a:rPr lang="en-US" altLang="en-US" sz="1000">
                <a:latin typeface="Arial" panose="020B0604020202020204" pitchFamily="34" charset="0"/>
              </a:rPr>
              <a:t>.</a:t>
            </a:r>
          </a:p>
          <a:p>
            <a:endParaRPr lang="en-US" altLang="en-US" sz="1000">
              <a:latin typeface="Arial" panose="020B0604020202020204" pitchFamily="34" charset="0"/>
            </a:endParaRPr>
          </a:p>
          <a:p>
            <a:r>
              <a:rPr lang="en-US" altLang="en-US" sz="1000">
                <a:latin typeface="Arial" panose="020B0604020202020204" pitchFamily="34" charset="0"/>
              </a:rPr>
              <a:t>In the Sanofi case, the patent owner owned a prior art patent that covered over 250,000 possible different compounds. Their utility was to inhibit platelet aggregation. When platelets aggregate, they can form clots which can cause heart attacks and strokes. We’ll refer to this first patent as the “genus” patent.  </a:t>
            </a:r>
          </a:p>
          <a:p>
            <a:endParaRPr lang="en-US" altLang="en-US" sz="1000">
              <a:latin typeface="Arial" panose="020B0604020202020204" pitchFamily="34" charset="0"/>
            </a:endParaRPr>
          </a:p>
          <a:p>
            <a:r>
              <a:rPr lang="en-US" altLang="en-US" sz="1000">
                <a:latin typeface="Arial" panose="020B0604020202020204" pitchFamily="34" charset="0"/>
              </a:rPr>
              <a:t>The genus patent referred to 21 examples of this group of compounds that had been made and tested.  Two of these compounds formed a particular racemate.  The racemate showed some promise as a pharmaceutical.  It worked to inhibit platelet aggregation but it had some negative side effects.</a:t>
            </a:r>
          </a:p>
          <a:p>
            <a:endParaRPr lang="en-US" altLang="en-US" sz="1000">
              <a:latin typeface="Arial" panose="020B0604020202020204" pitchFamily="34" charset="0"/>
            </a:endParaRPr>
          </a:p>
          <a:p>
            <a:r>
              <a:rPr lang="en-US" altLang="en-US" sz="1000">
                <a:latin typeface="Arial" panose="020B0604020202020204" pitchFamily="34" charset="0"/>
              </a:rPr>
              <a:t>Somebody then said, “I wonder what would happen if I separated the racemate into its two enantiomers”.  Methods for separating racemates were known.  Once they were separated, experiments revealed that the right-handed enantiomer had all the efficacy and the left-handed enantiomer had all of the side effects.  Not surprisingly, they decided to go forward with the right handed enantiomer.  In order to make that compound into a pharmaceutical, it needed to be turned into a salt. Experiments revealed that the bisulfate salt was the best. A second patent, that we’ll call the selection patent, covered this bisulfate salt of the right-handed enantionmer.</a:t>
            </a:r>
          </a:p>
          <a:p>
            <a:endParaRPr lang="en-US" altLang="en-US" sz="1000">
              <a:latin typeface="Arial" panose="020B0604020202020204" pitchFamily="34" charset="0"/>
            </a:endParaRPr>
          </a:p>
          <a:p>
            <a:r>
              <a:rPr lang="en-US" altLang="en-US" sz="1000">
                <a:latin typeface="Arial" panose="020B0604020202020204" pitchFamily="34" charset="0"/>
              </a:rPr>
              <a:t>The drug was marketed as PLAVIX.  It was a great commercial success.  In 2004, it had worldwide sales of $5.2 billion US for Sanofi and Bristol-Myers.</a:t>
            </a:r>
          </a:p>
        </p:txBody>
      </p:sp>
    </p:spTree>
    <p:extLst>
      <p:ext uri="{BB962C8B-B14F-4D97-AF65-F5344CB8AC3E}">
        <p14:creationId xmlns:p14="http://schemas.microsoft.com/office/powerpoint/2010/main" val="15530030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3" descr="logoddsmnoir"/>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algn="ctr" eaLnBrk="0" fontAlgn="base" hangingPunct="0">
              <a:spcBef>
                <a:spcPct val="0"/>
              </a:spcBef>
              <a:spcAft>
                <a:spcPct val="0"/>
              </a:spcAft>
              <a:defRPr sz="2400">
                <a:solidFill>
                  <a:schemeClr val="tx1"/>
                </a:solidFill>
                <a:latin typeface="Arial" panose="020B0604020202020204" pitchFamily="34" charset="0"/>
              </a:defRPr>
            </a:lvl6pPr>
            <a:lvl7pPr marL="2971800" indent="-228600" algn="ctr" eaLnBrk="0" fontAlgn="base" hangingPunct="0">
              <a:spcBef>
                <a:spcPct val="0"/>
              </a:spcBef>
              <a:spcAft>
                <a:spcPct val="0"/>
              </a:spcAft>
              <a:defRPr sz="2400">
                <a:solidFill>
                  <a:schemeClr val="tx1"/>
                </a:solidFill>
                <a:latin typeface="Arial" panose="020B0604020202020204" pitchFamily="34" charset="0"/>
              </a:defRPr>
            </a:lvl7pPr>
            <a:lvl8pPr marL="3429000" indent="-228600" algn="ctr" eaLnBrk="0" fontAlgn="base" hangingPunct="0">
              <a:spcBef>
                <a:spcPct val="0"/>
              </a:spcBef>
              <a:spcAft>
                <a:spcPct val="0"/>
              </a:spcAft>
              <a:defRPr sz="2400">
                <a:solidFill>
                  <a:schemeClr val="tx1"/>
                </a:solidFill>
                <a:latin typeface="Arial" panose="020B0604020202020204" pitchFamily="34" charset="0"/>
              </a:defRPr>
            </a:lvl8pPr>
            <a:lvl9pPr marL="3886200" indent="-228600" algn="ctr" eaLnBrk="0" fontAlgn="base" hangingPunct="0">
              <a:spcBef>
                <a:spcPct val="0"/>
              </a:spcBef>
              <a:spcAft>
                <a:spcPct val="0"/>
              </a:spcAft>
              <a:defRPr sz="2400">
                <a:solidFill>
                  <a:schemeClr val="tx1"/>
                </a:solidFill>
                <a:latin typeface="Arial" panose="020B0604020202020204" pitchFamily="34" charset="0"/>
              </a:defRPr>
            </a:lvl9pPr>
          </a:lstStyle>
          <a:p>
            <a:fld id="{F809F6C4-CEB1-4447-8FF1-8C4FFF1E50DE}" type="datetime1">
              <a:rPr lang="fr-CH" altLang="en-US" sz="1200" smtClean="0"/>
              <a:pPr/>
              <a:t>19.07.23</a:t>
            </a:fld>
            <a:endParaRPr lang="fr-CH" altLang="en-US" sz="1200"/>
          </a:p>
        </p:txBody>
      </p:sp>
      <p:sp>
        <p:nvSpPr>
          <p:cNvPr id="47107" name="Rectangle 7" descr="logoddsmnoi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algn="ctr" eaLnBrk="0" fontAlgn="base" hangingPunct="0">
              <a:spcBef>
                <a:spcPct val="0"/>
              </a:spcBef>
              <a:spcAft>
                <a:spcPct val="0"/>
              </a:spcAft>
              <a:defRPr sz="2400">
                <a:solidFill>
                  <a:schemeClr val="tx1"/>
                </a:solidFill>
                <a:latin typeface="Arial" panose="020B0604020202020204" pitchFamily="34" charset="0"/>
              </a:defRPr>
            </a:lvl6pPr>
            <a:lvl7pPr marL="2971800" indent="-228600" algn="ctr" eaLnBrk="0" fontAlgn="base" hangingPunct="0">
              <a:spcBef>
                <a:spcPct val="0"/>
              </a:spcBef>
              <a:spcAft>
                <a:spcPct val="0"/>
              </a:spcAft>
              <a:defRPr sz="2400">
                <a:solidFill>
                  <a:schemeClr val="tx1"/>
                </a:solidFill>
                <a:latin typeface="Arial" panose="020B0604020202020204" pitchFamily="34" charset="0"/>
              </a:defRPr>
            </a:lvl7pPr>
            <a:lvl8pPr marL="3429000" indent="-228600" algn="ctr" eaLnBrk="0" fontAlgn="base" hangingPunct="0">
              <a:spcBef>
                <a:spcPct val="0"/>
              </a:spcBef>
              <a:spcAft>
                <a:spcPct val="0"/>
              </a:spcAft>
              <a:defRPr sz="2400">
                <a:solidFill>
                  <a:schemeClr val="tx1"/>
                </a:solidFill>
                <a:latin typeface="Arial" panose="020B0604020202020204" pitchFamily="34" charset="0"/>
              </a:defRPr>
            </a:lvl8pPr>
            <a:lvl9pPr marL="3886200" indent="-228600" algn="ctr" eaLnBrk="0" fontAlgn="base" hangingPunct="0">
              <a:spcBef>
                <a:spcPct val="0"/>
              </a:spcBef>
              <a:spcAft>
                <a:spcPct val="0"/>
              </a:spcAft>
              <a:defRPr sz="2400">
                <a:solidFill>
                  <a:schemeClr val="tx1"/>
                </a:solidFill>
                <a:latin typeface="Arial" panose="020B0604020202020204" pitchFamily="34" charset="0"/>
              </a:defRPr>
            </a:lvl9pPr>
          </a:lstStyle>
          <a:p>
            <a:fld id="{CFEC231A-5D63-40F6-93F7-A515CDC63D6A}" type="slidenum">
              <a:rPr lang="fr-CH" altLang="en-US" sz="1200"/>
              <a:pPr/>
              <a:t>23</a:t>
            </a:fld>
            <a:endParaRPr lang="fr-CH" altLang="en-US" sz="1200"/>
          </a:p>
        </p:txBody>
      </p:sp>
      <p:sp>
        <p:nvSpPr>
          <p:cNvPr id="47108" name="Rectangle 2"/>
          <p:cNvSpPr>
            <a:spLocks noGrp="1" noRot="1" noChangeAspect="1" noChangeArrowheads="1" noTextEdit="1"/>
          </p:cNvSpPr>
          <p:nvPr>
            <p:ph type="sldImg"/>
          </p:nvPr>
        </p:nvSpPr>
        <p:spPr>
          <a:ln/>
        </p:spPr>
      </p:sp>
      <p:sp>
        <p:nvSpPr>
          <p:cNvPr id="47109" name="Rectangle 3" descr="logoddsmnoi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extLst>
      <p:ext uri="{BB962C8B-B14F-4D97-AF65-F5344CB8AC3E}">
        <p14:creationId xmlns:p14="http://schemas.microsoft.com/office/powerpoint/2010/main" val="8261465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1366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916238" y="5791200"/>
            <a:ext cx="3311525" cy="612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normAutofit/>
          </a:bodyPr>
          <a:lstStyle>
            <a:lvl1pPr>
              <a:defRPr>
                <a:solidFill>
                  <a:srgbClr val="FF0000"/>
                </a:solidFill>
              </a:defRPr>
            </a:lvl1pPr>
          </a:lstStyle>
          <a:p>
            <a:r>
              <a:rPr lang="en-US"/>
              <a:t>Click to edit Master title style</a:t>
            </a:r>
            <a:endParaRPr lang="en-CA" dirty="0"/>
          </a:p>
        </p:txBody>
      </p:sp>
      <p:sp>
        <p:nvSpPr>
          <p:cNvPr id="3" name="Subtitle 2"/>
          <p:cNvSpPr>
            <a:spLocks noGrp="1"/>
          </p:cNvSpPr>
          <p:nvPr>
            <p:ph type="subTitle" idx="1"/>
          </p:nvPr>
        </p:nvSpPr>
        <p:spPr>
          <a:xfrm>
            <a:off x="685800" y="3886200"/>
            <a:ext cx="7772400" cy="914400"/>
          </a:xfrm>
        </p:spPr>
        <p:txBody>
          <a:bodyPr>
            <a:normAutofit/>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CA" dirty="0"/>
          </a:p>
        </p:txBody>
      </p:sp>
      <p:sp>
        <p:nvSpPr>
          <p:cNvPr id="12" name="Text Placeholder 11"/>
          <p:cNvSpPr>
            <a:spLocks noGrp="1"/>
          </p:cNvSpPr>
          <p:nvPr>
            <p:ph type="body" sz="quarter" idx="10"/>
          </p:nvPr>
        </p:nvSpPr>
        <p:spPr>
          <a:xfrm>
            <a:off x="1371600" y="4876800"/>
            <a:ext cx="6400800" cy="381000"/>
          </a:xfrm>
        </p:spPr>
        <p:txBody>
          <a:bodyPr>
            <a:normAutofit/>
          </a:bodyPr>
          <a:lstStyle>
            <a:lvl1pPr marL="0" indent="0" algn="ctr">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Tree>
    <p:extLst>
      <p:ext uri="{BB962C8B-B14F-4D97-AF65-F5344CB8AC3E}">
        <p14:creationId xmlns:p14="http://schemas.microsoft.com/office/powerpoint/2010/main" val="23046681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4" name="Straight Connector 3"/>
          <p:cNvCxnSpPr/>
          <p:nvPr/>
        </p:nvCxnSpPr>
        <p:spPr>
          <a:xfrm>
            <a:off x="0" y="1447800"/>
            <a:ext cx="9144000" cy="0"/>
          </a:xfrm>
          <a:prstGeom prst="line">
            <a:avLst/>
          </a:prstGeom>
          <a:ln w="22225">
            <a:solidFill>
              <a:srgbClr val="FF0000"/>
            </a:solidFill>
          </a:ln>
        </p:spPr>
        <p:style>
          <a:lnRef idx="1">
            <a:schemeClr val="accent1"/>
          </a:lnRef>
          <a:fillRef idx="0">
            <a:schemeClr val="accent1"/>
          </a:fillRef>
          <a:effectRef idx="0">
            <a:schemeClr val="accent1"/>
          </a:effectRef>
          <a:fontRef idx="minor">
            <a:schemeClr val="tx1"/>
          </a:fontRef>
        </p:style>
      </p:cxnSp>
      <p:pic>
        <p:nvPicPr>
          <p:cNvPr id="5" name="Picture 7"/>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239000" y="6400800"/>
            <a:ext cx="1439863"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normAutofit/>
          </a:bodyPr>
          <a:lstStyle>
            <a:lvl1pPr algn="ctr">
              <a:defRPr/>
            </a:lvl1pPr>
          </a:lstStyle>
          <a:p>
            <a:r>
              <a:rPr lang="en-US"/>
              <a:t>Click to edit Master title style</a:t>
            </a:r>
            <a:endParaRPr lang="en-CA" dirty="0"/>
          </a:p>
        </p:txBody>
      </p:sp>
      <p:sp>
        <p:nvSpPr>
          <p:cNvPr id="3" name="Content Placeholder 2"/>
          <p:cNvSpPr>
            <a:spLocks noGrp="1"/>
          </p:cNvSpPr>
          <p:nvPr>
            <p:ph idx="1"/>
          </p:nvPr>
        </p:nvSpPr>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Date Placeholder 3"/>
          <p:cNvSpPr>
            <a:spLocks noGrp="1"/>
          </p:cNvSpPr>
          <p:nvPr>
            <p:ph type="dt" sz="half" idx="10"/>
          </p:nvPr>
        </p:nvSpPr>
        <p:spPr>
          <a:xfrm>
            <a:off x="457200" y="6356350"/>
            <a:ext cx="1676400" cy="365125"/>
          </a:xfrm>
        </p:spPr>
        <p:txBody>
          <a:bodyPr/>
          <a:lstStyle>
            <a:lvl1pPr>
              <a:defRPr/>
            </a:lvl1pPr>
          </a:lstStyle>
          <a:p>
            <a:pPr>
              <a:defRPr/>
            </a:pPr>
            <a:fld id="{C9C77043-AB9E-4BB7-980C-96ED052C40D3}" type="datetimeFigureOut">
              <a:rPr lang="en-CA"/>
              <a:pPr>
                <a:defRPr/>
              </a:pPr>
              <a:t>2023-07-19</a:t>
            </a:fld>
            <a:endParaRPr lang="en-CA"/>
          </a:p>
        </p:txBody>
      </p:sp>
      <p:sp>
        <p:nvSpPr>
          <p:cNvPr id="7" name="Footer Placeholder 4"/>
          <p:cNvSpPr>
            <a:spLocks noGrp="1"/>
          </p:cNvSpPr>
          <p:nvPr>
            <p:ph type="ftr" sz="quarter" idx="11"/>
          </p:nvPr>
        </p:nvSpPr>
        <p:spPr>
          <a:xfrm>
            <a:off x="2470150" y="6356350"/>
            <a:ext cx="2632075" cy="365125"/>
          </a:xfrm>
        </p:spPr>
        <p:txBody>
          <a:bodyPr/>
          <a:lstStyle>
            <a:lvl1pPr>
              <a:defRPr/>
            </a:lvl1pPr>
          </a:lstStyle>
          <a:p>
            <a:pPr>
              <a:defRPr/>
            </a:pPr>
            <a:endParaRPr lang="en-CA"/>
          </a:p>
        </p:txBody>
      </p:sp>
      <p:sp>
        <p:nvSpPr>
          <p:cNvPr id="8" name="Slide Number Placeholder 5"/>
          <p:cNvSpPr>
            <a:spLocks noGrp="1"/>
          </p:cNvSpPr>
          <p:nvPr>
            <p:ph type="sldNum" sz="quarter" idx="12"/>
          </p:nvPr>
        </p:nvSpPr>
        <p:spPr>
          <a:xfrm>
            <a:off x="5334000" y="6356350"/>
            <a:ext cx="1592263" cy="365125"/>
          </a:xfrm>
        </p:spPr>
        <p:txBody>
          <a:bodyPr/>
          <a:lstStyle>
            <a:lvl1pPr>
              <a:defRPr/>
            </a:lvl1pPr>
          </a:lstStyle>
          <a:p>
            <a:pPr>
              <a:defRPr/>
            </a:pPr>
            <a:fld id="{DEF8596B-9BB4-476E-9302-4F46D4C0C607}" type="slidenum">
              <a:rPr lang="en-CA"/>
              <a:pPr>
                <a:defRPr/>
              </a:pPr>
              <a:t>‹#›</a:t>
            </a:fld>
            <a:endParaRPr lang="en-CA"/>
          </a:p>
        </p:txBody>
      </p:sp>
    </p:spTree>
    <p:extLst>
      <p:ext uri="{BB962C8B-B14F-4D97-AF65-F5344CB8AC3E}">
        <p14:creationId xmlns:p14="http://schemas.microsoft.com/office/powerpoint/2010/main" val="34245320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C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34820386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5" name="Straight Connector 4"/>
          <p:cNvCxnSpPr/>
          <p:nvPr/>
        </p:nvCxnSpPr>
        <p:spPr>
          <a:xfrm>
            <a:off x="0" y="1447800"/>
            <a:ext cx="9144000" cy="0"/>
          </a:xfrm>
          <a:prstGeom prst="line">
            <a:avLst/>
          </a:prstGeom>
          <a:ln w="22225">
            <a:solidFill>
              <a:srgbClr val="FF0000"/>
            </a:solidFill>
          </a:ln>
        </p:spPr>
        <p:style>
          <a:lnRef idx="1">
            <a:schemeClr val="accent1"/>
          </a:lnRef>
          <a:fillRef idx="0">
            <a:schemeClr val="accent1"/>
          </a:fillRef>
          <a:effectRef idx="0">
            <a:schemeClr val="accent1"/>
          </a:effectRef>
          <a:fontRef idx="minor">
            <a:schemeClr val="tx1"/>
          </a:fontRef>
        </p:style>
      </p:cxnSp>
      <p:pic>
        <p:nvPicPr>
          <p:cNvPr id="6" name="Picture 7"/>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239000" y="6400800"/>
            <a:ext cx="1439863"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normAutofit/>
          </a:bodyPr>
          <a:lstStyle/>
          <a:p>
            <a:r>
              <a:rPr lang="en-US"/>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normAutofit/>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p:cNvSpPr>
            <a:spLocks noGrp="1"/>
          </p:cNvSpPr>
          <p:nvPr>
            <p:ph sz="half" idx="2"/>
          </p:nvPr>
        </p:nvSpPr>
        <p:spPr>
          <a:xfrm>
            <a:off x="4648200" y="1600200"/>
            <a:ext cx="4038600" cy="4525963"/>
          </a:xfrm>
        </p:spPr>
        <p:txBody>
          <a:bodyPr>
            <a:normAutofit/>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3"/>
          <p:cNvSpPr>
            <a:spLocks noGrp="1"/>
          </p:cNvSpPr>
          <p:nvPr>
            <p:ph type="dt" sz="half" idx="10"/>
          </p:nvPr>
        </p:nvSpPr>
        <p:spPr>
          <a:xfrm>
            <a:off x="457200" y="6356350"/>
            <a:ext cx="1676400" cy="365125"/>
          </a:xfrm>
        </p:spPr>
        <p:txBody>
          <a:bodyPr/>
          <a:lstStyle>
            <a:lvl1pPr>
              <a:defRPr/>
            </a:lvl1pPr>
          </a:lstStyle>
          <a:p>
            <a:pPr>
              <a:defRPr/>
            </a:pPr>
            <a:fld id="{7382E7EA-A117-47E7-8863-F0FC445FA6F0}" type="datetimeFigureOut">
              <a:rPr lang="en-CA"/>
              <a:pPr>
                <a:defRPr/>
              </a:pPr>
              <a:t>2023-07-19</a:t>
            </a:fld>
            <a:endParaRPr lang="en-CA"/>
          </a:p>
        </p:txBody>
      </p:sp>
      <p:sp>
        <p:nvSpPr>
          <p:cNvPr id="8" name="Footer Placeholder 4"/>
          <p:cNvSpPr>
            <a:spLocks noGrp="1"/>
          </p:cNvSpPr>
          <p:nvPr>
            <p:ph type="ftr" sz="quarter" idx="11"/>
          </p:nvPr>
        </p:nvSpPr>
        <p:spPr>
          <a:xfrm>
            <a:off x="2470150" y="6356350"/>
            <a:ext cx="2632075" cy="365125"/>
          </a:xfrm>
        </p:spPr>
        <p:txBody>
          <a:bodyPr/>
          <a:lstStyle>
            <a:lvl1pPr>
              <a:defRPr/>
            </a:lvl1pPr>
          </a:lstStyle>
          <a:p>
            <a:pPr>
              <a:defRPr/>
            </a:pPr>
            <a:endParaRPr lang="en-CA"/>
          </a:p>
        </p:txBody>
      </p:sp>
      <p:sp>
        <p:nvSpPr>
          <p:cNvPr id="9" name="Slide Number Placeholder 5"/>
          <p:cNvSpPr>
            <a:spLocks noGrp="1"/>
          </p:cNvSpPr>
          <p:nvPr>
            <p:ph type="sldNum" sz="quarter" idx="12"/>
          </p:nvPr>
        </p:nvSpPr>
        <p:spPr>
          <a:xfrm>
            <a:off x="5334000" y="6356350"/>
            <a:ext cx="1592263" cy="365125"/>
          </a:xfrm>
        </p:spPr>
        <p:txBody>
          <a:bodyPr/>
          <a:lstStyle>
            <a:lvl1pPr>
              <a:defRPr/>
            </a:lvl1pPr>
          </a:lstStyle>
          <a:p>
            <a:pPr>
              <a:defRPr/>
            </a:pPr>
            <a:fld id="{7DF42C09-AABA-48F5-AD76-EEE0256321A2}" type="slidenum">
              <a:rPr lang="en-CA"/>
              <a:pPr>
                <a:defRPr/>
              </a:pPr>
              <a:t>‹#›</a:t>
            </a:fld>
            <a:endParaRPr lang="en-CA"/>
          </a:p>
        </p:txBody>
      </p:sp>
    </p:spTree>
    <p:extLst>
      <p:ext uri="{BB962C8B-B14F-4D97-AF65-F5344CB8AC3E}">
        <p14:creationId xmlns:p14="http://schemas.microsoft.com/office/powerpoint/2010/main" val="25241999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cxnSp>
        <p:nvCxnSpPr>
          <p:cNvPr id="7" name="Straight Connector 6"/>
          <p:cNvCxnSpPr/>
          <p:nvPr/>
        </p:nvCxnSpPr>
        <p:spPr>
          <a:xfrm>
            <a:off x="0" y="1447800"/>
            <a:ext cx="9144000" cy="0"/>
          </a:xfrm>
          <a:prstGeom prst="line">
            <a:avLst/>
          </a:prstGeom>
          <a:ln w="22225">
            <a:solidFill>
              <a:srgbClr val="FF0000"/>
            </a:solidFill>
          </a:ln>
        </p:spPr>
        <p:style>
          <a:lnRef idx="1">
            <a:schemeClr val="accent1"/>
          </a:lnRef>
          <a:fillRef idx="0">
            <a:schemeClr val="accent1"/>
          </a:fillRef>
          <a:effectRef idx="0">
            <a:schemeClr val="accent1"/>
          </a:effectRef>
          <a:fontRef idx="minor">
            <a:schemeClr val="tx1"/>
          </a:fontRef>
        </p:style>
      </p:cxnSp>
      <p:pic>
        <p:nvPicPr>
          <p:cNvPr id="8" name="Picture 7"/>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239000" y="6400800"/>
            <a:ext cx="1439863"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normAutofit/>
          </a:bodyPr>
          <a:lstStyle>
            <a:lvl1pPr>
              <a:defRPr/>
            </a:lvl1pPr>
          </a:lstStyle>
          <a:p>
            <a:r>
              <a:rPr lang="en-US"/>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normAutofit/>
          </a:bodyP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dirty="0"/>
          </a:p>
        </p:txBody>
      </p:sp>
      <p:sp>
        <p:nvSpPr>
          <p:cNvPr id="5" name="Text Placeholder 4"/>
          <p:cNvSpPr>
            <a:spLocks noGrp="1"/>
          </p:cNvSpPr>
          <p:nvPr>
            <p:ph type="body" sz="quarter" idx="3"/>
          </p:nvPr>
        </p:nvSpPr>
        <p:spPr>
          <a:xfrm>
            <a:off x="4645025" y="1535113"/>
            <a:ext cx="4041775" cy="639762"/>
          </a:xfrm>
        </p:spPr>
        <p:txBody>
          <a:bodyPr anchor="b">
            <a:normAutofit/>
          </a:bodyP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dirty="0"/>
          </a:p>
        </p:txBody>
      </p:sp>
      <p:sp>
        <p:nvSpPr>
          <p:cNvPr id="9" name="Date Placeholder 3"/>
          <p:cNvSpPr>
            <a:spLocks noGrp="1"/>
          </p:cNvSpPr>
          <p:nvPr>
            <p:ph type="dt" sz="half" idx="10"/>
          </p:nvPr>
        </p:nvSpPr>
        <p:spPr>
          <a:xfrm>
            <a:off x="457200" y="6356350"/>
            <a:ext cx="1676400" cy="365125"/>
          </a:xfrm>
        </p:spPr>
        <p:txBody>
          <a:bodyPr/>
          <a:lstStyle>
            <a:lvl1pPr>
              <a:defRPr/>
            </a:lvl1pPr>
          </a:lstStyle>
          <a:p>
            <a:pPr>
              <a:defRPr/>
            </a:pPr>
            <a:fld id="{7554FE19-EC23-4C30-8079-23008F17120B}" type="datetimeFigureOut">
              <a:rPr lang="en-CA"/>
              <a:pPr>
                <a:defRPr/>
              </a:pPr>
              <a:t>2023-07-19</a:t>
            </a:fld>
            <a:endParaRPr lang="en-CA"/>
          </a:p>
        </p:txBody>
      </p:sp>
      <p:sp>
        <p:nvSpPr>
          <p:cNvPr id="10" name="Footer Placeholder 4"/>
          <p:cNvSpPr>
            <a:spLocks noGrp="1"/>
          </p:cNvSpPr>
          <p:nvPr>
            <p:ph type="ftr" sz="quarter" idx="11"/>
          </p:nvPr>
        </p:nvSpPr>
        <p:spPr>
          <a:xfrm>
            <a:off x="2470150" y="6356350"/>
            <a:ext cx="2632075" cy="365125"/>
          </a:xfrm>
        </p:spPr>
        <p:txBody>
          <a:bodyPr/>
          <a:lstStyle>
            <a:lvl1pPr>
              <a:defRPr/>
            </a:lvl1pPr>
          </a:lstStyle>
          <a:p>
            <a:pPr>
              <a:defRPr/>
            </a:pPr>
            <a:endParaRPr lang="en-CA"/>
          </a:p>
        </p:txBody>
      </p:sp>
      <p:sp>
        <p:nvSpPr>
          <p:cNvPr id="11" name="Slide Number Placeholder 5"/>
          <p:cNvSpPr>
            <a:spLocks noGrp="1"/>
          </p:cNvSpPr>
          <p:nvPr>
            <p:ph type="sldNum" sz="quarter" idx="12"/>
          </p:nvPr>
        </p:nvSpPr>
        <p:spPr>
          <a:xfrm>
            <a:off x="5334000" y="6356350"/>
            <a:ext cx="1592263" cy="365125"/>
          </a:xfrm>
        </p:spPr>
        <p:txBody>
          <a:bodyPr/>
          <a:lstStyle>
            <a:lvl1pPr>
              <a:defRPr/>
            </a:lvl1pPr>
          </a:lstStyle>
          <a:p>
            <a:pPr>
              <a:defRPr/>
            </a:pPr>
            <a:fld id="{FD8C3731-6543-4E27-8895-F9323434D9CB}" type="slidenum">
              <a:rPr lang="en-CA"/>
              <a:pPr>
                <a:defRPr/>
              </a:pPr>
              <a:t>‹#›</a:t>
            </a:fld>
            <a:endParaRPr lang="en-CA"/>
          </a:p>
        </p:txBody>
      </p:sp>
    </p:spTree>
    <p:extLst>
      <p:ext uri="{BB962C8B-B14F-4D97-AF65-F5344CB8AC3E}">
        <p14:creationId xmlns:p14="http://schemas.microsoft.com/office/powerpoint/2010/main" val="10688066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cxnSp>
        <p:nvCxnSpPr>
          <p:cNvPr id="3" name="Straight Connector 2"/>
          <p:cNvCxnSpPr/>
          <p:nvPr/>
        </p:nvCxnSpPr>
        <p:spPr>
          <a:xfrm>
            <a:off x="0" y="1447800"/>
            <a:ext cx="9144000" cy="0"/>
          </a:xfrm>
          <a:prstGeom prst="line">
            <a:avLst/>
          </a:prstGeom>
          <a:ln w="22225">
            <a:solidFill>
              <a:srgbClr val="FF0000"/>
            </a:solidFill>
          </a:ln>
        </p:spPr>
        <p:style>
          <a:lnRef idx="1">
            <a:schemeClr val="accent1"/>
          </a:lnRef>
          <a:fillRef idx="0">
            <a:schemeClr val="accent1"/>
          </a:fillRef>
          <a:effectRef idx="0">
            <a:schemeClr val="accent1"/>
          </a:effectRef>
          <a:fontRef idx="minor">
            <a:schemeClr val="tx1"/>
          </a:fontRef>
        </p:style>
      </p:cxnSp>
      <p:pic>
        <p:nvPicPr>
          <p:cNvPr id="4" name="Picture 7"/>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239000" y="6400800"/>
            <a:ext cx="1439863"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normAutofit/>
          </a:bodyPr>
          <a:lstStyle/>
          <a:p>
            <a:r>
              <a:rPr lang="en-US"/>
              <a:t>Click to edit Master title style</a:t>
            </a:r>
            <a:endParaRPr lang="en-CA"/>
          </a:p>
        </p:txBody>
      </p:sp>
      <p:sp>
        <p:nvSpPr>
          <p:cNvPr id="5" name="Date Placeholder 3"/>
          <p:cNvSpPr>
            <a:spLocks noGrp="1"/>
          </p:cNvSpPr>
          <p:nvPr>
            <p:ph type="dt" sz="half" idx="10"/>
          </p:nvPr>
        </p:nvSpPr>
        <p:spPr>
          <a:xfrm>
            <a:off x="457200" y="6356350"/>
            <a:ext cx="1676400" cy="365125"/>
          </a:xfrm>
        </p:spPr>
        <p:txBody>
          <a:bodyPr/>
          <a:lstStyle>
            <a:lvl1pPr>
              <a:defRPr/>
            </a:lvl1pPr>
          </a:lstStyle>
          <a:p>
            <a:pPr>
              <a:defRPr/>
            </a:pPr>
            <a:fld id="{5B0A82CA-79E8-442A-8E7F-A289A0A174F9}" type="datetimeFigureOut">
              <a:rPr lang="en-CA"/>
              <a:pPr>
                <a:defRPr/>
              </a:pPr>
              <a:t>2023-07-19</a:t>
            </a:fld>
            <a:endParaRPr lang="en-CA"/>
          </a:p>
        </p:txBody>
      </p:sp>
      <p:sp>
        <p:nvSpPr>
          <p:cNvPr id="6" name="Footer Placeholder 4"/>
          <p:cNvSpPr>
            <a:spLocks noGrp="1"/>
          </p:cNvSpPr>
          <p:nvPr>
            <p:ph type="ftr" sz="quarter" idx="11"/>
          </p:nvPr>
        </p:nvSpPr>
        <p:spPr>
          <a:xfrm>
            <a:off x="2470150" y="6356350"/>
            <a:ext cx="2632075" cy="365125"/>
          </a:xfrm>
        </p:spPr>
        <p:txBody>
          <a:bodyPr/>
          <a:lstStyle>
            <a:lvl1pPr>
              <a:defRPr/>
            </a:lvl1pPr>
          </a:lstStyle>
          <a:p>
            <a:pPr>
              <a:defRPr/>
            </a:pPr>
            <a:endParaRPr lang="en-CA"/>
          </a:p>
        </p:txBody>
      </p:sp>
      <p:sp>
        <p:nvSpPr>
          <p:cNvPr id="7" name="Slide Number Placeholder 5"/>
          <p:cNvSpPr>
            <a:spLocks noGrp="1"/>
          </p:cNvSpPr>
          <p:nvPr>
            <p:ph type="sldNum" sz="quarter" idx="12"/>
          </p:nvPr>
        </p:nvSpPr>
        <p:spPr>
          <a:xfrm>
            <a:off x="5334000" y="6356350"/>
            <a:ext cx="1592263" cy="365125"/>
          </a:xfrm>
        </p:spPr>
        <p:txBody>
          <a:bodyPr/>
          <a:lstStyle>
            <a:lvl1pPr>
              <a:defRPr/>
            </a:lvl1pPr>
          </a:lstStyle>
          <a:p>
            <a:pPr>
              <a:defRPr/>
            </a:pPr>
            <a:fld id="{4D038674-4A1E-4316-9CCD-CB3F0625D562}" type="slidenum">
              <a:rPr lang="en-CA"/>
              <a:pPr>
                <a:defRPr/>
              </a:pPr>
              <a:t>‹#›</a:t>
            </a:fld>
            <a:endParaRPr lang="en-CA"/>
          </a:p>
        </p:txBody>
      </p:sp>
    </p:spTree>
    <p:extLst>
      <p:ext uri="{BB962C8B-B14F-4D97-AF65-F5344CB8AC3E}">
        <p14:creationId xmlns:p14="http://schemas.microsoft.com/office/powerpoint/2010/main" val="16198917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2" name="Picture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239000" y="6400800"/>
            <a:ext cx="1439863"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Date Placeholder 3"/>
          <p:cNvSpPr>
            <a:spLocks noGrp="1"/>
          </p:cNvSpPr>
          <p:nvPr>
            <p:ph type="dt" sz="half" idx="10"/>
          </p:nvPr>
        </p:nvSpPr>
        <p:spPr>
          <a:xfrm>
            <a:off x="457200" y="6356350"/>
            <a:ext cx="1676400" cy="365125"/>
          </a:xfrm>
        </p:spPr>
        <p:txBody>
          <a:bodyPr/>
          <a:lstStyle>
            <a:lvl1pPr>
              <a:defRPr/>
            </a:lvl1pPr>
          </a:lstStyle>
          <a:p>
            <a:pPr>
              <a:defRPr/>
            </a:pPr>
            <a:fld id="{E3DEE523-0505-4859-B962-6F340663CE03}" type="datetimeFigureOut">
              <a:rPr lang="en-CA"/>
              <a:pPr>
                <a:defRPr/>
              </a:pPr>
              <a:t>2023-07-19</a:t>
            </a:fld>
            <a:endParaRPr lang="en-CA"/>
          </a:p>
        </p:txBody>
      </p:sp>
      <p:sp>
        <p:nvSpPr>
          <p:cNvPr id="4" name="Footer Placeholder 4"/>
          <p:cNvSpPr>
            <a:spLocks noGrp="1"/>
          </p:cNvSpPr>
          <p:nvPr>
            <p:ph type="ftr" sz="quarter" idx="11"/>
          </p:nvPr>
        </p:nvSpPr>
        <p:spPr>
          <a:xfrm>
            <a:off x="2470150" y="6356350"/>
            <a:ext cx="2632075" cy="365125"/>
          </a:xfrm>
        </p:spPr>
        <p:txBody>
          <a:bodyPr/>
          <a:lstStyle>
            <a:lvl1pPr>
              <a:defRPr/>
            </a:lvl1pPr>
          </a:lstStyle>
          <a:p>
            <a:pPr>
              <a:defRPr/>
            </a:pPr>
            <a:endParaRPr lang="en-CA"/>
          </a:p>
        </p:txBody>
      </p:sp>
      <p:sp>
        <p:nvSpPr>
          <p:cNvPr id="5" name="Slide Number Placeholder 5"/>
          <p:cNvSpPr>
            <a:spLocks noGrp="1"/>
          </p:cNvSpPr>
          <p:nvPr>
            <p:ph type="sldNum" sz="quarter" idx="12"/>
          </p:nvPr>
        </p:nvSpPr>
        <p:spPr>
          <a:xfrm>
            <a:off x="5334000" y="6356350"/>
            <a:ext cx="1592263" cy="365125"/>
          </a:xfrm>
        </p:spPr>
        <p:txBody>
          <a:bodyPr/>
          <a:lstStyle>
            <a:lvl1pPr>
              <a:defRPr/>
            </a:lvl1pPr>
          </a:lstStyle>
          <a:p>
            <a:pPr>
              <a:defRPr/>
            </a:pPr>
            <a:fld id="{9539E044-CABB-4B6D-B2F2-AA3B70F43D0F}" type="slidenum">
              <a:rPr lang="en-CA"/>
              <a:pPr>
                <a:defRPr/>
              </a:pPr>
              <a:t>‹#›</a:t>
            </a:fld>
            <a:endParaRPr lang="en-CA"/>
          </a:p>
        </p:txBody>
      </p:sp>
    </p:spTree>
    <p:extLst>
      <p:ext uri="{BB962C8B-B14F-4D97-AF65-F5344CB8AC3E}">
        <p14:creationId xmlns:p14="http://schemas.microsoft.com/office/powerpoint/2010/main" val="517400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cxnSp>
        <p:nvCxnSpPr>
          <p:cNvPr id="5" name="Straight Connector 4"/>
          <p:cNvCxnSpPr/>
          <p:nvPr/>
        </p:nvCxnSpPr>
        <p:spPr>
          <a:xfrm>
            <a:off x="457200" y="1447800"/>
            <a:ext cx="3048000" cy="0"/>
          </a:xfrm>
          <a:prstGeom prst="line">
            <a:avLst/>
          </a:prstGeom>
          <a:ln w="22225">
            <a:solidFill>
              <a:srgbClr val="FF0000"/>
            </a:solidFill>
          </a:ln>
        </p:spPr>
        <p:style>
          <a:lnRef idx="1">
            <a:schemeClr val="accent1"/>
          </a:lnRef>
          <a:fillRef idx="0">
            <a:schemeClr val="accent1"/>
          </a:fillRef>
          <a:effectRef idx="0">
            <a:schemeClr val="accent1"/>
          </a:effectRef>
          <a:fontRef idx="minor">
            <a:schemeClr val="tx1"/>
          </a:fontRef>
        </p:style>
      </p:cxnSp>
      <p:pic>
        <p:nvPicPr>
          <p:cNvPr id="6" name="Picture 7"/>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239000" y="6400800"/>
            <a:ext cx="1439863"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CA"/>
          </a:p>
        </p:txBody>
      </p:sp>
      <p:sp>
        <p:nvSpPr>
          <p:cNvPr id="3" name="Content Placeholder 2"/>
          <p:cNvSpPr>
            <a:spLocks noGrp="1"/>
          </p:cNvSpPr>
          <p:nvPr>
            <p:ph idx="1"/>
          </p:nvPr>
        </p:nvSpPr>
        <p:spPr>
          <a:xfrm>
            <a:off x="3575050" y="273050"/>
            <a:ext cx="5111750" cy="5853113"/>
          </a:xfrm>
        </p:spPr>
        <p:txBody>
          <a:bodyPr>
            <a:normAutofit/>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3"/>
          <p:cNvSpPr>
            <a:spLocks noGrp="1"/>
          </p:cNvSpPr>
          <p:nvPr>
            <p:ph type="dt" sz="half" idx="10"/>
          </p:nvPr>
        </p:nvSpPr>
        <p:spPr>
          <a:xfrm>
            <a:off x="457200" y="6356350"/>
            <a:ext cx="1676400" cy="365125"/>
          </a:xfrm>
        </p:spPr>
        <p:txBody>
          <a:bodyPr/>
          <a:lstStyle>
            <a:lvl1pPr>
              <a:defRPr/>
            </a:lvl1pPr>
          </a:lstStyle>
          <a:p>
            <a:pPr>
              <a:defRPr/>
            </a:pPr>
            <a:fld id="{85B3A796-FAF4-4A12-A7F6-6A9F38C4BDA4}" type="datetimeFigureOut">
              <a:rPr lang="en-CA"/>
              <a:pPr>
                <a:defRPr/>
              </a:pPr>
              <a:t>2023-07-19</a:t>
            </a:fld>
            <a:endParaRPr lang="en-CA"/>
          </a:p>
        </p:txBody>
      </p:sp>
      <p:sp>
        <p:nvSpPr>
          <p:cNvPr id="8" name="Footer Placeholder 4"/>
          <p:cNvSpPr>
            <a:spLocks noGrp="1"/>
          </p:cNvSpPr>
          <p:nvPr>
            <p:ph type="ftr" sz="quarter" idx="11"/>
          </p:nvPr>
        </p:nvSpPr>
        <p:spPr>
          <a:xfrm>
            <a:off x="2470150" y="6356350"/>
            <a:ext cx="2632075" cy="365125"/>
          </a:xfrm>
        </p:spPr>
        <p:txBody>
          <a:bodyPr/>
          <a:lstStyle>
            <a:lvl1pPr>
              <a:defRPr/>
            </a:lvl1pPr>
          </a:lstStyle>
          <a:p>
            <a:pPr>
              <a:defRPr/>
            </a:pPr>
            <a:endParaRPr lang="en-CA"/>
          </a:p>
        </p:txBody>
      </p:sp>
      <p:sp>
        <p:nvSpPr>
          <p:cNvPr id="9" name="Slide Number Placeholder 5"/>
          <p:cNvSpPr>
            <a:spLocks noGrp="1"/>
          </p:cNvSpPr>
          <p:nvPr>
            <p:ph type="sldNum" sz="quarter" idx="12"/>
          </p:nvPr>
        </p:nvSpPr>
        <p:spPr>
          <a:xfrm>
            <a:off x="5334000" y="6356350"/>
            <a:ext cx="1592263" cy="365125"/>
          </a:xfrm>
        </p:spPr>
        <p:txBody>
          <a:bodyPr/>
          <a:lstStyle>
            <a:lvl1pPr>
              <a:defRPr/>
            </a:lvl1pPr>
          </a:lstStyle>
          <a:p>
            <a:pPr>
              <a:defRPr/>
            </a:pPr>
            <a:fld id="{46AE8682-E22E-4554-BDE0-3B294F7953C7}" type="slidenum">
              <a:rPr lang="en-CA"/>
              <a:pPr>
                <a:defRPr/>
              </a:pPr>
              <a:t>‹#›</a:t>
            </a:fld>
            <a:endParaRPr lang="en-CA"/>
          </a:p>
        </p:txBody>
      </p:sp>
    </p:spTree>
    <p:extLst>
      <p:ext uri="{BB962C8B-B14F-4D97-AF65-F5344CB8AC3E}">
        <p14:creationId xmlns:p14="http://schemas.microsoft.com/office/powerpoint/2010/main" val="41186483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cxnSp>
        <p:nvCxnSpPr>
          <p:cNvPr id="5" name="Straight Connector 4"/>
          <p:cNvCxnSpPr/>
          <p:nvPr/>
        </p:nvCxnSpPr>
        <p:spPr>
          <a:xfrm>
            <a:off x="1798638" y="5372100"/>
            <a:ext cx="5478462" cy="0"/>
          </a:xfrm>
          <a:prstGeom prst="line">
            <a:avLst/>
          </a:prstGeom>
          <a:ln w="22225">
            <a:solidFill>
              <a:srgbClr val="FF0000"/>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CA"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404394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cxnSp>
        <p:nvCxnSpPr>
          <p:cNvPr id="4" name="Straight Connector 3"/>
          <p:cNvCxnSpPr/>
          <p:nvPr/>
        </p:nvCxnSpPr>
        <p:spPr>
          <a:xfrm>
            <a:off x="0" y="1447800"/>
            <a:ext cx="9144000" cy="0"/>
          </a:xfrm>
          <a:prstGeom prst="line">
            <a:avLst/>
          </a:prstGeom>
          <a:ln w="22225">
            <a:solidFill>
              <a:srgbClr val="FF0000"/>
            </a:solidFill>
          </a:ln>
        </p:spPr>
        <p:style>
          <a:lnRef idx="1">
            <a:schemeClr val="accent1"/>
          </a:lnRef>
          <a:fillRef idx="0">
            <a:schemeClr val="accent1"/>
          </a:fillRef>
          <a:effectRef idx="0">
            <a:schemeClr val="accent1"/>
          </a:effectRef>
          <a:fontRef idx="minor">
            <a:schemeClr val="tx1"/>
          </a:fontRef>
        </p:style>
      </p:cxnSp>
      <p:pic>
        <p:nvPicPr>
          <p:cNvPr id="5" name="Picture 7"/>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239000" y="6400800"/>
            <a:ext cx="1439863"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Date Placeholder 3"/>
          <p:cNvSpPr>
            <a:spLocks noGrp="1"/>
          </p:cNvSpPr>
          <p:nvPr>
            <p:ph type="dt" sz="half" idx="10"/>
          </p:nvPr>
        </p:nvSpPr>
        <p:spPr>
          <a:xfrm>
            <a:off x="457200" y="6356350"/>
            <a:ext cx="1676400" cy="365125"/>
          </a:xfrm>
        </p:spPr>
        <p:txBody>
          <a:bodyPr/>
          <a:lstStyle>
            <a:lvl1pPr>
              <a:defRPr/>
            </a:lvl1pPr>
          </a:lstStyle>
          <a:p>
            <a:pPr>
              <a:defRPr/>
            </a:pPr>
            <a:fld id="{17020141-3E4E-4C4D-A775-E708E34FEBFC}" type="datetimeFigureOut">
              <a:rPr lang="en-CA"/>
              <a:pPr>
                <a:defRPr/>
              </a:pPr>
              <a:t>2023-07-19</a:t>
            </a:fld>
            <a:endParaRPr lang="en-CA"/>
          </a:p>
        </p:txBody>
      </p:sp>
      <p:sp>
        <p:nvSpPr>
          <p:cNvPr id="7" name="Footer Placeholder 4"/>
          <p:cNvSpPr>
            <a:spLocks noGrp="1"/>
          </p:cNvSpPr>
          <p:nvPr>
            <p:ph type="ftr" sz="quarter" idx="11"/>
          </p:nvPr>
        </p:nvSpPr>
        <p:spPr>
          <a:xfrm>
            <a:off x="2470150" y="6356350"/>
            <a:ext cx="2632075" cy="365125"/>
          </a:xfrm>
        </p:spPr>
        <p:txBody>
          <a:bodyPr/>
          <a:lstStyle>
            <a:lvl1pPr>
              <a:defRPr/>
            </a:lvl1pPr>
          </a:lstStyle>
          <a:p>
            <a:pPr>
              <a:defRPr/>
            </a:pPr>
            <a:endParaRPr lang="en-CA"/>
          </a:p>
        </p:txBody>
      </p:sp>
      <p:sp>
        <p:nvSpPr>
          <p:cNvPr id="8" name="Slide Number Placeholder 5"/>
          <p:cNvSpPr>
            <a:spLocks noGrp="1"/>
          </p:cNvSpPr>
          <p:nvPr>
            <p:ph type="sldNum" sz="quarter" idx="12"/>
          </p:nvPr>
        </p:nvSpPr>
        <p:spPr>
          <a:xfrm>
            <a:off x="5334000" y="6356350"/>
            <a:ext cx="1592263" cy="365125"/>
          </a:xfrm>
        </p:spPr>
        <p:txBody>
          <a:bodyPr/>
          <a:lstStyle>
            <a:lvl1pPr>
              <a:defRPr/>
            </a:lvl1pPr>
          </a:lstStyle>
          <a:p>
            <a:pPr>
              <a:defRPr/>
            </a:pPr>
            <a:fld id="{E7107234-DDF9-4F92-A06D-647733846C58}" type="slidenum">
              <a:rPr lang="en-CA"/>
              <a:pPr>
                <a:defRPr/>
              </a:pPr>
              <a:t>‹#›</a:t>
            </a:fld>
            <a:endParaRPr lang="en-CA"/>
          </a:p>
        </p:txBody>
      </p:sp>
    </p:spTree>
    <p:extLst>
      <p:ext uri="{BB962C8B-B14F-4D97-AF65-F5344CB8AC3E}">
        <p14:creationId xmlns:p14="http://schemas.microsoft.com/office/powerpoint/2010/main" val="7557625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cxnSp>
        <p:nvCxnSpPr>
          <p:cNvPr id="4" name="Straight Connector 3"/>
          <p:cNvCxnSpPr/>
          <p:nvPr/>
        </p:nvCxnSpPr>
        <p:spPr>
          <a:xfrm flipV="1">
            <a:off x="6629400" y="279400"/>
            <a:ext cx="0" cy="5867400"/>
          </a:xfrm>
          <a:prstGeom prst="line">
            <a:avLst/>
          </a:prstGeom>
          <a:ln w="22225">
            <a:solidFill>
              <a:srgbClr val="FF0000"/>
            </a:solidFill>
          </a:ln>
        </p:spPr>
        <p:style>
          <a:lnRef idx="1">
            <a:schemeClr val="accent1"/>
          </a:lnRef>
          <a:fillRef idx="0">
            <a:schemeClr val="accent1"/>
          </a:fillRef>
          <a:effectRef idx="0">
            <a:schemeClr val="accent1"/>
          </a:effectRef>
          <a:fontRef idx="minor">
            <a:schemeClr val="tx1"/>
          </a:fontRef>
        </p:style>
      </p:cxnSp>
      <p:pic>
        <p:nvPicPr>
          <p:cNvPr id="5" name="Picture 7"/>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239000" y="6400800"/>
            <a:ext cx="1439863"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Date Placeholder 3"/>
          <p:cNvSpPr>
            <a:spLocks noGrp="1"/>
          </p:cNvSpPr>
          <p:nvPr>
            <p:ph type="dt" sz="half" idx="10"/>
          </p:nvPr>
        </p:nvSpPr>
        <p:spPr>
          <a:xfrm>
            <a:off x="457200" y="6356350"/>
            <a:ext cx="1676400" cy="365125"/>
          </a:xfrm>
        </p:spPr>
        <p:txBody>
          <a:bodyPr/>
          <a:lstStyle>
            <a:lvl1pPr>
              <a:defRPr/>
            </a:lvl1pPr>
          </a:lstStyle>
          <a:p>
            <a:pPr>
              <a:defRPr/>
            </a:pPr>
            <a:fld id="{6D68A3AE-187D-4A48-B989-042D475390AA}" type="datetimeFigureOut">
              <a:rPr lang="en-CA"/>
              <a:pPr>
                <a:defRPr/>
              </a:pPr>
              <a:t>2023-07-19</a:t>
            </a:fld>
            <a:endParaRPr lang="en-CA"/>
          </a:p>
        </p:txBody>
      </p:sp>
      <p:sp>
        <p:nvSpPr>
          <p:cNvPr id="7" name="Footer Placeholder 4"/>
          <p:cNvSpPr>
            <a:spLocks noGrp="1"/>
          </p:cNvSpPr>
          <p:nvPr>
            <p:ph type="ftr" sz="quarter" idx="11"/>
          </p:nvPr>
        </p:nvSpPr>
        <p:spPr>
          <a:xfrm>
            <a:off x="2470150" y="6356350"/>
            <a:ext cx="2632075" cy="365125"/>
          </a:xfrm>
        </p:spPr>
        <p:txBody>
          <a:bodyPr/>
          <a:lstStyle>
            <a:lvl1pPr>
              <a:defRPr/>
            </a:lvl1pPr>
          </a:lstStyle>
          <a:p>
            <a:pPr>
              <a:defRPr/>
            </a:pPr>
            <a:endParaRPr lang="en-CA"/>
          </a:p>
        </p:txBody>
      </p:sp>
      <p:sp>
        <p:nvSpPr>
          <p:cNvPr id="8" name="Slide Number Placeholder 5"/>
          <p:cNvSpPr>
            <a:spLocks noGrp="1"/>
          </p:cNvSpPr>
          <p:nvPr>
            <p:ph type="sldNum" sz="quarter" idx="12"/>
          </p:nvPr>
        </p:nvSpPr>
        <p:spPr>
          <a:xfrm>
            <a:off x="5334000" y="6356350"/>
            <a:ext cx="1592263" cy="365125"/>
          </a:xfrm>
        </p:spPr>
        <p:txBody>
          <a:bodyPr/>
          <a:lstStyle>
            <a:lvl1pPr>
              <a:defRPr/>
            </a:lvl1pPr>
          </a:lstStyle>
          <a:p>
            <a:pPr>
              <a:defRPr/>
            </a:pPr>
            <a:fld id="{6C1CE003-9A5F-4DC6-9CE0-F419D633D85E}" type="slidenum">
              <a:rPr lang="en-CA"/>
              <a:pPr>
                <a:defRPr/>
              </a:pPr>
              <a:t>‹#›</a:t>
            </a:fld>
            <a:endParaRPr lang="en-CA"/>
          </a:p>
        </p:txBody>
      </p:sp>
    </p:spTree>
    <p:extLst>
      <p:ext uri="{BB962C8B-B14F-4D97-AF65-F5344CB8AC3E}">
        <p14:creationId xmlns:p14="http://schemas.microsoft.com/office/powerpoint/2010/main" val="318679371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Closing Slide">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1366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897188" y="5791200"/>
            <a:ext cx="3311525" cy="612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lvl1pPr>
              <a:defRPr>
                <a:solidFill>
                  <a:srgbClr val="FF0000"/>
                </a:solidFill>
              </a:defRPr>
            </a:lvl1pPr>
          </a:lstStyle>
          <a:p>
            <a:r>
              <a:rPr lang="en-US"/>
              <a:t>Click to edit Master title style</a:t>
            </a:r>
            <a:endParaRPr lang="en-CA" dirty="0"/>
          </a:p>
        </p:txBody>
      </p:sp>
      <p:sp>
        <p:nvSpPr>
          <p:cNvPr id="3" name="Subtitle 2"/>
          <p:cNvSpPr>
            <a:spLocks noGrp="1"/>
          </p:cNvSpPr>
          <p:nvPr>
            <p:ph type="subTitle" idx="1"/>
          </p:nvPr>
        </p:nvSpPr>
        <p:spPr>
          <a:xfrm>
            <a:off x="685800" y="3886200"/>
            <a:ext cx="7772400" cy="609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CA" dirty="0"/>
          </a:p>
        </p:txBody>
      </p:sp>
      <p:sp>
        <p:nvSpPr>
          <p:cNvPr id="18" name="Text Placeholder 17"/>
          <p:cNvSpPr>
            <a:spLocks noGrp="1"/>
          </p:cNvSpPr>
          <p:nvPr>
            <p:ph type="body" sz="quarter" idx="10"/>
          </p:nvPr>
        </p:nvSpPr>
        <p:spPr>
          <a:xfrm>
            <a:off x="1371600" y="4521666"/>
            <a:ext cx="6400800" cy="381000"/>
          </a:xfrm>
        </p:spPr>
        <p:txBody>
          <a:bodyPr>
            <a:normAutofit/>
          </a:bodyPr>
          <a:lstStyle>
            <a:lvl1pPr marL="0" indent="0" algn="ctr">
              <a:buFontTx/>
              <a:buNone/>
              <a:defRPr sz="2000"/>
            </a:lvl1pPr>
          </a:lstStyle>
          <a:p>
            <a:pPr lvl="0"/>
            <a:r>
              <a:rPr lang="en-US"/>
              <a:t>Click to edit Master text styles</a:t>
            </a:r>
          </a:p>
        </p:txBody>
      </p:sp>
      <p:sp>
        <p:nvSpPr>
          <p:cNvPr id="20" name="Text Placeholder 19"/>
          <p:cNvSpPr>
            <a:spLocks noGrp="1"/>
          </p:cNvSpPr>
          <p:nvPr>
            <p:ph type="body" sz="quarter" idx="11"/>
          </p:nvPr>
        </p:nvSpPr>
        <p:spPr>
          <a:xfrm>
            <a:off x="1371600" y="4918745"/>
            <a:ext cx="6400800" cy="304800"/>
          </a:xfrm>
        </p:spPr>
        <p:txBody>
          <a:bodyPr>
            <a:normAutofit/>
          </a:bodyPr>
          <a:lstStyle>
            <a:lvl1pPr marL="0" indent="0" algn="ctr">
              <a:buFontTx/>
              <a:buNone/>
              <a:defRPr sz="1400"/>
            </a:lvl1pPr>
          </a:lstStyle>
          <a:p>
            <a:pPr lvl="0"/>
            <a:r>
              <a:rPr lang="en-US"/>
              <a:t>Click to edit Master text styles</a:t>
            </a:r>
          </a:p>
        </p:txBody>
      </p:sp>
    </p:spTree>
    <p:extLst>
      <p:ext uri="{BB962C8B-B14F-4D97-AF65-F5344CB8AC3E}">
        <p14:creationId xmlns:p14="http://schemas.microsoft.com/office/powerpoint/2010/main" val="38669775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cSld name="1_Title Slide">
    <p:bg bwMode="ltGray">
      <p:bgPr>
        <a:solidFill>
          <a:schemeClr val="bg1"/>
        </a:solidFill>
        <a:effectLst/>
      </p:bgPr>
    </p:bg>
    <p:spTree>
      <p:nvGrpSpPr>
        <p:cNvPr id="1" name=""/>
        <p:cNvGrpSpPr/>
        <p:nvPr/>
      </p:nvGrpSpPr>
      <p:grpSpPr>
        <a:xfrm>
          <a:off x="0" y="0"/>
          <a:ext cx="0" cy="0"/>
          <a:chOff x="0" y="0"/>
          <a:chExt cx="0" cy="0"/>
        </a:xfrm>
      </p:grpSpPr>
      <p:sp>
        <p:nvSpPr>
          <p:cNvPr id="4" name="Rectangle 19"/>
          <p:cNvSpPr>
            <a:spLocks noChangeArrowheads="1"/>
          </p:cNvSpPr>
          <p:nvPr/>
        </p:nvSpPr>
        <p:spPr bwMode="ltGray">
          <a:xfrm>
            <a:off x="0" y="0"/>
            <a:ext cx="5959475" cy="6858000"/>
          </a:xfrm>
          <a:prstGeom prst="rect">
            <a:avLst/>
          </a:prstGeom>
          <a:solidFill>
            <a:srgbClr val="333F68"/>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pic>
        <p:nvPicPr>
          <p:cNvPr id="5" name="Picture 2" descr="Bereskin &amp; Parr LLP"/>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948488" y="6308725"/>
            <a:ext cx="20193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6804" name="Rectangle 4"/>
          <p:cNvSpPr>
            <a:spLocks noGrp="1" noChangeArrowheads="1"/>
          </p:cNvSpPr>
          <p:nvPr>
            <p:ph type="ctrTitle"/>
          </p:nvPr>
        </p:nvSpPr>
        <p:spPr>
          <a:xfrm>
            <a:off x="179388" y="2519363"/>
            <a:ext cx="5688012" cy="838200"/>
          </a:xfrm>
        </p:spPr>
        <p:txBody>
          <a:bodyPr/>
          <a:lstStyle>
            <a:lvl1pPr>
              <a:defRPr sz="3200">
                <a:solidFill>
                  <a:schemeClr val="bg1"/>
                </a:solidFill>
              </a:defRPr>
            </a:lvl1pPr>
          </a:lstStyle>
          <a:p>
            <a:r>
              <a:rPr lang="en-CA"/>
              <a:t>Click to edit Master title style</a:t>
            </a:r>
          </a:p>
        </p:txBody>
      </p:sp>
      <p:sp>
        <p:nvSpPr>
          <p:cNvPr id="76805" name="Rectangle 5"/>
          <p:cNvSpPr>
            <a:spLocks noGrp="1" noChangeArrowheads="1"/>
          </p:cNvSpPr>
          <p:nvPr>
            <p:ph type="subTitle" idx="1"/>
          </p:nvPr>
        </p:nvSpPr>
        <p:spPr>
          <a:xfrm>
            <a:off x="179388" y="3751263"/>
            <a:ext cx="5688012" cy="685800"/>
          </a:xfrm>
        </p:spPr>
        <p:txBody>
          <a:bodyPr/>
          <a:lstStyle>
            <a:lvl1pPr marL="0" indent="0">
              <a:buFont typeface="Times" pitchFamily="18" charset="0"/>
              <a:buNone/>
              <a:defRPr>
                <a:solidFill>
                  <a:schemeClr val="bg1"/>
                </a:solidFill>
              </a:defRPr>
            </a:lvl1pPr>
          </a:lstStyle>
          <a:p>
            <a:r>
              <a:rPr lang="en-CA"/>
              <a:t>Click to edit Master subtitle style</a:t>
            </a:r>
          </a:p>
        </p:txBody>
      </p:sp>
    </p:spTree>
    <p:extLst>
      <p:ext uri="{BB962C8B-B14F-4D97-AF65-F5344CB8AC3E}">
        <p14:creationId xmlns:p14="http://schemas.microsoft.com/office/powerpoint/2010/main" val="3704081867"/>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endParaRPr lang="en-CA"/>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40585DA4-4AE0-4A6F-8B9E-39D52939A3E3}" type="datetimeFigureOut">
              <a:rPr lang="en-CA"/>
              <a:pPr>
                <a:defRPr/>
              </a:pPr>
              <a:t>2023-07-19</a:t>
            </a:fld>
            <a:endParaRPr lang="en-CA"/>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CA"/>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E94B785A-A9BF-4100-BE09-D348E5C6CF01}" type="slidenum">
              <a:rPr lang="en-CA"/>
              <a:pPr>
                <a:defRPr/>
              </a:pPr>
              <a:t>‹#›</a:t>
            </a:fld>
            <a:endParaRPr lang="en-CA"/>
          </a:p>
        </p:txBody>
      </p:sp>
    </p:spTree>
  </p:cSld>
  <p:clrMap bg1="lt1" tx1="dk1" bg2="lt2" tx2="dk2" accent1="accent1" accent2="accent2" accent3="accent3" accent4="accent4" accent5="accent5" accent6="accent6" hlink="hlink" folHlink="folHlink"/>
  <p:sldLayoutIdLst>
    <p:sldLayoutId id="2147483794" r:id="rId1"/>
    <p:sldLayoutId id="2147483795" r:id="rId2"/>
    <p:sldLayoutId id="2147483796" r:id="rId3"/>
    <p:sldLayoutId id="2147483797" r:id="rId4"/>
    <p:sldLayoutId id="2147483798" r:id="rId5"/>
    <p:sldLayoutId id="2147483799" r:id="rId6"/>
    <p:sldLayoutId id="2147483800" r:id="rId7"/>
    <p:sldLayoutId id="2147483801" r:id="rId8"/>
    <p:sldLayoutId id="2147483802" r:id="rId9"/>
    <p:sldLayoutId id="2147483803" r:id="rId10"/>
    <p:sldLayoutId id="2147483804" r:id="rId11"/>
    <p:sldLayoutId id="2147483805" r:id="rId12"/>
    <p:sldLayoutId id="2147483806" r:id="rId13"/>
  </p:sldLayoutIdLst>
  <p:txStyles>
    <p:titleStyle>
      <a:lvl1pPr algn="ctr" rtl="0" eaLnBrk="1" fontAlgn="base" hangingPunct="1">
        <a:spcBef>
          <a:spcPct val="0"/>
        </a:spcBef>
        <a:spcAft>
          <a:spcPct val="0"/>
        </a:spcAft>
        <a:defRPr sz="4400" kern="1200">
          <a:solidFill>
            <a:srgbClr val="0C1975"/>
          </a:solidFill>
          <a:latin typeface="+mj-lt"/>
          <a:ea typeface="+mj-ea"/>
          <a:cs typeface="+mj-cs"/>
        </a:defRPr>
      </a:lvl1pPr>
      <a:lvl2pPr algn="ctr" rtl="0" eaLnBrk="1" fontAlgn="base" hangingPunct="1">
        <a:spcBef>
          <a:spcPct val="0"/>
        </a:spcBef>
        <a:spcAft>
          <a:spcPct val="0"/>
        </a:spcAft>
        <a:defRPr sz="4400">
          <a:solidFill>
            <a:srgbClr val="0C1975"/>
          </a:solidFill>
          <a:latin typeface="Calibri" pitchFamily="34" charset="0"/>
        </a:defRPr>
      </a:lvl2pPr>
      <a:lvl3pPr algn="ctr" rtl="0" eaLnBrk="1" fontAlgn="base" hangingPunct="1">
        <a:spcBef>
          <a:spcPct val="0"/>
        </a:spcBef>
        <a:spcAft>
          <a:spcPct val="0"/>
        </a:spcAft>
        <a:defRPr sz="4400">
          <a:solidFill>
            <a:srgbClr val="0C1975"/>
          </a:solidFill>
          <a:latin typeface="Calibri" pitchFamily="34" charset="0"/>
        </a:defRPr>
      </a:lvl3pPr>
      <a:lvl4pPr algn="ctr" rtl="0" eaLnBrk="1" fontAlgn="base" hangingPunct="1">
        <a:spcBef>
          <a:spcPct val="0"/>
        </a:spcBef>
        <a:spcAft>
          <a:spcPct val="0"/>
        </a:spcAft>
        <a:defRPr sz="4400">
          <a:solidFill>
            <a:srgbClr val="0C1975"/>
          </a:solidFill>
          <a:latin typeface="Calibri" pitchFamily="34" charset="0"/>
        </a:defRPr>
      </a:lvl4pPr>
      <a:lvl5pPr algn="ctr" rtl="0" eaLnBrk="1" fontAlgn="base" hangingPunct="1">
        <a:spcBef>
          <a:spcPct val="0"/>
        </a:spcBef>
        <a:spcAft>
          <a:spcPct val="0"/>
        </a:spcAft>
        <a:defRPr sz="4400">
          <a:solidFill>
            <a:srgbClr val="0C1975"/>
          </a:solidFill>
          <a:latin typeface="Calibri" pitchFamily="34" charset="0"/>
        </a:defRPr>
      </a:lvl5pPr>
      <a:lvl6pPr marL="457200" algn="ctr" rtl="0" eaLnBrk="1" fontAlgn="base" hangingPunct="1">
        <a:spcBef>
          <a:spcPct val="0"/>
        </a:spcBef>
        <a:spcAft>
          <a:spcPct val="0"/>
        </a:spcAft>
        <a:defRPr sz="4400">
          <a:solidFill>
            <a:srgbClr val="0C1975"/>
          </a:solidFill>
          <a:latin typeface="Calibri" pitchFamily="34" charset="0"/>
        </a:defRPr>
      </a:lvl6pPr>
      <a:lvl7pPr marL="914400" algn="ctr" rtl="0" eaLnBrk="1" fontAlgn="base" hangingPunct="1">
        <a:spcBef>
          <a:spcPct val="0"/>
        </a:spcBef>
        <a:spcAft>
          <a:spcPct val="0"/>
        </a:spcAft>
        <a:defRPr sz="4400">
          <a:solidFill>
            <a:srgbClr val="0C1975"/>
          </a:solidFill>
          <a:latin typeface="Calibri" pitchFamily="34" charset="0"/>
        </a:defRPr>
      </a:lvl7pPr>
      <a:lvl8pPr marL="1371600" algn="ctr" rtl="0" eaLnBrk="1" fontAlgn="base" hangingPunct="1">
        <a:spcBef>
          <a:spcPct val="0"/>
        </a:spcBef>
        <a:spcAft>
          <a:spcPct val="0"/>
        </a:spcAft>
        <a:defRPr sz="4400">
          <a:solidFill>
            <a:srgbClr val="0C1975"/>
          </a:solidFill>
          <a:latin typeface="Calibri" pitchFamily="34" charset="0"/>
        </a:defRPr>
      </a:lvl8pPr>
      <a:lvl9pPr marL="1828800" algn="ctr" rtl="0" eaLnBrk="1" fontAlgn="base" hangingPunct="1">
        <a:spcBef>
          <a:spcPct val="0"/>
        </a:spcBef>
        <a:spcAft>
          <a:spcPct val="0"/>
        </a:spcAft>
        <a:defRPr sz="4400">
          <a:solidFill>
            <a:srgbClr val="0C1975"/>
          </a:solidFill>
          <a:latin typeface="Calibri" pitchFamily="34" charset="0"/>
        </a:defRPr>
      </a:lvl9pPr>
    </p:titleStyle>
    <p:bodyStyle>
      <a:lvl1pPr marL="342900" indent="-342900" algn="l" rtl="0" eaLnBrk="1" fontAlgn="base" hangingPunct="1">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6.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40"/>
          <p:cNvSpPr>
            <a:spLocks noGrp="1" noChangeArrowheads="1"/>
          </p:cNvSpPr>
          <p:nvPr>
            <p:ph type="ctrTitle"/>
          </p:nvPr>
        </p:nvSpPr>
        <p:spPr/>
        <p:txBody>
          <a:bodyPr/>
          <a:lstStyle/>
          <a:p>
            <a:pPr eaLnBrk="1" hangingPunct="1"/>
            <a:r>
              <a:rPr lang="en-US" dirty="0"/>
              <a:t>Obviousness</a:t>
            </a:r>
          </a:p>
        </p:txBody>
      </p:sp>
      <p:sp>
        <p:nvSpPr>
          <p:cNvPr id="3075" name="Rectangle 41"/>
          <p:cNvSpPr>
            <a:spLocks noGrp="1" noChangeArrowheads="1"/>
          </p:cNvSpPr>
          <p:nvPr>
            <p:ph type="subTitle" idx="1"/>
          </p:nvPr>
        </p:nvSpPr>
        <p:spPr>
          <a:xfrm>
            <a:off x="685800" y="3218922"/>
            <a:ext cx="7772400" cy="914400"/>
          </a:xfrm>
        </p:spPr>
        <p:txBody>
          <a:bodyPr>
            <a:normAutofit/>
          </a:bodyPr>
          <a:lstStyle/>
          <a:p>
            <a:pPr eaLnBrk="1" hangingPunct="1">
              <a:lnSpc>
                <a:spcPct val="90000"/>
              </a:lnSpc>
            </a:pPr>
            <a:endParaRPr lang="en-US" sz="2000" dirty="0"/>
          </a:p>
          <a:p>
            <a:pPr>
              <a:lnSpc>
                <a:spcPct val="90000"/>
              </a:lnSpc>
            </a:pPr>
            <a:r>
              <a:rPr lang="en-CA" sz="2000" dirty="0"/>
              <a:t>Don Cameron</a:t>
            </a:r>
          </a:p>
        </p:txBody>
      </p:sp>
      <p:sp>
        <p:nvSpPr>
          <p:cNvPr id="2" name="Text Placeholder 1"/>
          <p:cNvSpPr>
            <a:spLocks noGrp="1"/>
          </p:cNvSpPr>
          <p:nvPr>
            <p:ph type="body" sz="quarter" idx="10"/>
          </p:nvPr>
        </p:nvSpPr>
        <p:spPr>
          <a:xfrm>
            <a:off x="1371600" y="4149080"/>
            <a:ext cx="6400800" cy="381000"/>
          </a:xfrm>
        </p:spPr>
        <p:txBody>
          <a:bodyPr/>
          <a:lstStyle/>
          <a:p>
            <a:r>
              <a:rPr lang="en-US" dirty="0"/>
              <a:t>May </a:t>
            </a:r>
            <a:r>
              <a:rPr lang="en-US"/>
              <a:t>30, 2023</a:t>
            </a:r>
            <a:endParaRPr lang="en-US" dirty="0"/>
          </a:p>
          <a:p>
            <a:endParaRPr lang="en-CA" dirty="0"/>
          </a:p>
        </p:txBody>
      </p:sp>
      <p:sp>
        <p:nvSpPr>
          <p:cNvPr id="3076" name="Text Box 29"/>
          <p:cNvSpPr txBox="1">
            <a:spLocks noChangeArrowheads="1"/>
          </p:cNvSpPr>
          <p:nvPr/>
        </p:nvSpPr>
        <p:spPr bwMode="auto">
          <a:xfrm>
            <a:off x="179388" y="5095875"/>
            <a:ext cx="2092325" cy="154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itchFamily="34" charset="0"/>
              </a:defRPr>
            </a:lvl1pPr>
            <a:lvl2pPr marL="742950" indent="-285750">
              <a:defRPr sz="2400">
                <a:solidFill>
                  <a:schemeClr val="tx1"/>
                </a:solidFill>
                <a:latin typeface="Arial" pitchFamily="34" charset="0"/>
              </a:defRPr>
            </a:lvl2pPr>
            <a:lvl3pPr marL="1143000" indent="-228600">
              <a:defRPr sz="2400">
                <a:solidFill>
                  <a:schemeClr val="tx1"/>
                </a:solidFill>
                <a:latin typeface="Arial" pitchFamily="34" charset="0"/>
              </a:defRPr>
            </a:lvl3pPr>
            <a:lvl4pPr marL="1600200" indent="-228600">
              <a:defRPr sz="2400">
                <a:solidFill>
                  <a:schemeClr val="tx1"/>
                </a:solidFill>
                <a:latin typeface="Arial" pitchFamily="34" charset="0"/>
              </a:defRPr>
            </a:lvl4pPr>
            <a:lvl5pPr marL="2057400" indent="-228600">
              <a:defRPr sz="2400">
                <a:solidFill>
                  <a:schemeClr val="tx1"/>
                </a:solidFill>
                <a:latin typeface="Arial" pitchFamily="34" charset="0"/>
              </a:defRPr>
            </a:lvl5pPr>
            <a:lvl6pPr marL="2514600" indent="-228600" algn="ctr" eaLnBrk="0" fontAlgn="base" hangingPunct="0">
              <a:spcBef>
                <a:spcPct val="0"/>
              </a:spcBef>
              <a:spcAft>
                <a:spcPct val="0"/>
              </a:spcAft>
              <a:defRPr sz="2400">
                <a:solidFill>
                  <a:schemeClr val="tx1"/>
                </a:solidFill>
                <a:latin typeface="Arial" pitchFamily="34" charset="0"/>
              </a:defRPr>
            </a:lvl6pPr>
            <a:lvl7pPr marL="2971800" indent="-228600" algn="ctr" eaLnBrk="0" fontAlgn="base" hangingPunct="0">
              <a:spcBef>
                <a:spcPct val="0"/>
              </a:spcBef>
              <a:spcAft>
                <a:spcPct val="0"/>
              </a:spcAft>
              <a:defRPr sz="2400">
                <a:solidFill>
                  <a:schemeClr val="tx1"/>
                </a:solidFill>
                <a:latin typeface="Arial" pitchFamily="34" charset="0"/>
              </a:defRPr>
            </a:lvl7pPr>
            <a:lvl8pPr marL="3429000" indent="-228600" algn="ctr" eaLnBrk="0" fontAlgn="base" hangingPunct="0">
              <a:spcBef>
                <a:spcPct val="0"/>
              </a:spcBef>
              <a:spcAft>
                <a:spcPct val="0"/>
              </a:spcAft>
              <a:defRPr sz="2400">
                <a:solidFill>
                  <a:schemeClr val="tx1"/>
                </a:solidFill>
                <a:latin typeface="Arial" pitchFamily="34" charset="0"/>
              </a:defRPr>
            </a:lvl8pPr>
            <a:lvl9pPr marL="3886200" indent="-228600" algn="ctr" eaLnBrk="0" fontAlgn="base" hangingPunct="0">
              <a:spcBef>
                <a:spcPct val="0"/>
              </a:spcBef>
              <a:spcAft>
                <a:spcPct val="0"/>
              </a:spcAft>
              <a:defRPr sz="2400">
                <a:solidFill>
                  <a:schemeClr val="tx1"/>
                </a:solidFill>
                <a:latin typeface="Arial" pitchFamily="34" charset="0"/>
              </a:defRPr>
            </a:lvl9pPr>
          </a:lstStyle>
          <a:p>
            <a:pPr algn="l"/>
            <a:endParaRPr lang="en-CA" sz="1600" b="1">
              <a:solidFill>
                <a:schemeClr val="bg1"/>
              </a:solidFill>
            </a:endParaRPr>
          </a:p>
          <a:p>
            <a:pPr algn="l"/>
            <a:endParaRPr lang="en-CA" sz="1600" b="1">
              <a:solidFill>
                <a:schemeClr val="bg1"/>
              </a:solidFill>
            </a:endParaRPr>
          </a:p>
          <a:p>
            <a:pPr algn="l"/>
            <a:r>
              <a:rPr lang="en-CA" sz="1600" b="1">
                <a:solidFill>
                  <a:schemeClr val="bg1"/>
                </a:solidFill>
              </a:rPr>
              <a:t>Donald M. Cameron</a:t>
            </a:r>
            <a:br>
              <a:rPr lang="en-CA" sz="1600" b="1">
                <a:solidFill>
                  <a:schemeClr val="bg1"/>
                </a:solidFill>
              </a:rPr>
            </a:br>
            <a:endParaRPr lang="en-CA" sz="1600" b="1">
              <a:solidFill>
                <a:schemeClr val="bg1"/>
              </a:solidFill>
            </a:endParaRPr>
          </a:p>
          <a:p>
            <a:pPr algn="l"/>
            <a:endParaRPr lang="en-CA" sz="1600" b="1">
              <a:solidFill>
                <a:schemeClr val="bg1"/>
              </a:solidFill>
              <a:latin typeface="Century Gothic" pitchFamily="34" charset="0"/>
            </a:endParaRPr>
          </a:p>
          <a:p>
            <a:pPr algn="l"/>
            <a:endParaRPr lang="en-CA" sz="1500">
              <a:solidFill>
                <a:schemeClr val="bg1"/>
              </a:solidFill>
              <a:latin typeface="Century Gothic" pitchFamily="34" charset="0"/>
            </a:endParaRPr>
          </a:p>
        </p:txBody>
      </p:sp>
      <p:sp>
        <p:nvSpPr>
          <p:cNvPr id="3077" name="Text Box 30"/>
          <p:cNvSpPr txBox="1">
            <a:spLocks noChangeArrowheads="1"/>
          </p:cNvSpPr>
          <p:nvPr/>
        </p:nvSpPr>
        <p:spPr bwMode="auto">
          <a:xfrm>
            <a:off x="2286000" y="5486400"/>
            <a:ext cx="3889375"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itchFamily="34" charset="0"/>
              </a:defRPr>
            </a:lvl1pPr>
            <a:lvl2pPr marL="742950" indent="-285750">
              <a:defRPr sz="2400">
                <a:solidFill>
                  <a:schemeClr val="tx1"/>
                </a:solidFill>
                <a:latin typeface="Arial" pitchFamily="34" charset="0"/>
              </a:defRPr>
            </a:lvl2pPr>
            <a:lvl3pPr marL="1143000" indent="-228600">
              <a:defRPr sz="2400">
                <a:solidFill>
                  <a:schemeClr val="tx1"/>
                </a:solidFill>
                <a:latin typeface="Arial" pitchFamily="34" charset="0"/>
              </a:defRPr>
            </a:lvl3pPr>
            <a:lvl4pPr marL="1600200" indent="-228600">
              <a:defRPr sz="2400">
                <a:solidFill>
                  <a:schemeClr val="tx1"/>
                </a:solidFill>
                <a:latin typeface="Arial" pitchFamily="34" charset="0"/>
              </a:defRPr>
            </a:lvl4pPr>
            <a:lvl5pPr marL="2057400" indent="-228600">
              <a:defRPr sz="2400">
                <a:solidFill>
                  <a:schemeClr val="tx1"/>
                </a:solidFill>
                <a:latin typeface="Arial" pitchFamily="34" charset="0"/>
              </a:defRPr>
            </a:lvl5pPr>
            <a:lvl6pPr marL="2514600" indent="-228600" algn="ctr" eaLnBrk="0" fontAlgn="base" hangingPunct="0">
              <a:spcBef>
                <a:spcPct val="0"/>
              </a:spcBef>
              <a:spcAft>
                <a:spcPct val="0"/>
              </a:spcAft>
              <a:defRPr sz="2400">
                <a:solidFill>
                  <a:schemeClr val="tx1"/>
                </a:solidFill>
                <a:latin typeface="Arial" pitchFamily="34" charset="0"/>
              </a:defRPr>
            </a:lvl6pPr>
            <a:lvl7pPr marL="2971800" indent="-228600" algn="ctr" eaLnBrk="0" fontAlgn="base" hangingPunct="0">
              <a:spcBef>
                <a:spcPct val="0"/>
              </a:spcBef>
              <a:spcAft>
                <a:spcPct val="0"/>
              </a:spcAft>
              <a:defRPr sz="2400">
                <a:solidFill>
                  <a:schemeClr val="tx1"/>
                </a:solidFill>
                <a:latin typeface="Arial" pitchFamily="34" charset="0"/>
              </a:defRPr>
            </a:lvl7pPr>
            <a:lvl8pPr marL="3429000" indent="-228600" algn="ctr" eaLnBrk="0" fontAlgn="base" hangingPunct="0">
              <a:spcBef>
                <a:spcPct val="0"/>
              </a:spcBef>
              <a:spcAft>
                <a:spcPct val="0"/>
              </a:spcAft>
              <a:defRPr sz="2400">
                <a:solidFill>
                  <a:schemeClr val="tx1"/>
                </a:solidFill>
                <a:latin typeface="Arial" pitchFamily="34" charset="0"/>
              </a:defRPr>
            </a:lvl8pPr>
            <a:lvl9pPr marL="3886200" indent="-228600" algn="ctr" eaLnBrk="0" fontAlgn="base" hangingPunct="0">
              <a:spcBef>
                <a:spcPct val="0"/>
              </a:spcBef>
              <a:spcAft>
                <a:spcPct val="0"/>
              </a:spcAft>
              <a:defRPr sz="2400">
                <a:solidFill>
                  <a:schemeClr val="tx1"/>
                </a:solidFill>
                <a:latin typeface="Arial" pitchFamily="34" charset="0"/>
              </a:defRPr>
            </a:lvl9pPr>
          </a:lstStyle>
          <a:p>
            <a:pPr algn="l"/>
            <a:endParaRPr lang="en-US" sz="1400">
              <a:solidFill>
                <a:schemeClr val="bg1"/>
              </a:solidFill>
            </a:endParaRPr>
          </a:p>
          <a:p>
            <a:pPr algn="l"/>
            <a:endParaRPr lang="en-US" sz="1400">
              <a:solidFill>
                <a:schemeClr val="bg1"/>
              </a:solidFill>
            </a:endParaRPr>
          </a:p>
          <a:p>
            <a:pPr algn="l"/>
            <a:endParaRPr lang="en-US" sz="1400">
              <a:solidFill>
                <a:schemeClr val="bg1"/>
              </a:solidFill>
            </a:endParaRPr>
          </a:p>
        </p:txBody>
      </p:sp>
      <p:pic>
        <p:nvPicPr>
          <p:cNvPr id="7" name="Content Placeholder 4" descr="CM_obviousness_chart.jpg"/>
          <p:cNvPicPr>
            <a:picLocks noChangeAspect="1"/>
          </p:cNvPicPr>
          <p:nvPr/>
        </p:nvPicPr>
        <p:blipFill rotWithShape="1">
          <a:blip r:embed="rId3" cstate="print">
            <a:extLst>
              <a:ext uri="{28A0092B-C50C-407E-A947-70E740481C1C}">
                <a14:useLocalDpi xmlns:a14="http://schemas.microsoft.com/office/drawing/2010/main" val="0"/>
              </a:ext>
            </a:extLst>
          </a:blip>
          <a:srcRect l="51775" t="34874" r="2879" b="17146"/>
          <a:stretch/>
        </p:blipFill>
        <p:spPr bwMode="auto">
          <a:xfrm>
            <a:off x="6300192" y="2976763"/>
            <a:ext cx="2425265" cy="18419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Content Placeholder 4" descr="CM_obviousness_chart.jpg"/>
          <p:cNvPicPr>
            <a:picLocks noChangeAspect="1"/>
          </p:cNvPicPr>
          <p:nvPr/>
        </p:nvPicPr>
        <p:blipFill rotWithShape="1">
          <a:blip r:embed="rId4" cstate="print">
            <a:extLst>
              <a:ext uri="{28A0092B-C50C-407E-A947-70E740481C1C}">
                <a14:useLocalDpi xmlns:a14="http://schemas.microsoft.com/office/drawing/2010/main" val="0"/>
              </a:ext>
            </a:extLst>
          </a:blip>
          <a:srcRect t="34740" r="55671" b="17132"/>
          <a:stretch/>
        </p:blipFill>
        <p:spPr bwMode="auto">
          <a:xfrm>
            <a:off x="395536" y="2996952"/>
            <a:ext cx="2337335" cy="18217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002555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2E2955-AA53-424A-A09F-F92613B51E83}"/>
              </a:ext>
            </a:extLst>
          </p:cNvPr>
          <p:cNvSpPr>
            <a:spLocks noGrp="1"/>
          </p:cNvSpPr>
          <p:nvPr>
            <p:ph type="title"/>
          </p:nvPr>
        </p:nvSpPr>
        <p:spPr/>
        <p:txBody>
          <a:bodyPr>
            <a:normAutofit fontScale="90000"/>
          </a:bodyPr>
          <a:lstStyle/>
          <a:p>
            <a:r>
              <a:rPr lang="en-CA" dirty="0"/>
              <a:t>Would any idiot have thought of that?</a:t>
            </a:r>
          </a:p>
        </p:txBody>
      </p:sp>
      <p:sp>
        <p:nvSpPr>
          <p:cNvPr id="3" name="Content Placeholder 2">
            <a:extLst>
              <a:ext uri="{FF2B5EF4-FFF2-40B4-BE49-F238E27FC236}">
                <a16:creationId xmlns:a16="http://schemas.microsoft.com/office/drawing/2014/main" id="{443D9403-D905-474D-A618-534F4490712F}"/>
              </a:ext>
            </a:extLst>
          </p:cNvPr>
          <p:cNvSpPr>
            <a:spLocks noGrp="1"/>
          </p:cNvSpPr>
          <p:nvPr>
            <p:ph idx="1"/>
          </p:nvPr>
        </p:nvSpPr>
        <p:spPr/>
        <p:txBody>
          <a:bodyPr>
            <a:normAutofit fontScale="92500"/>
          </a:bodyPr>
          <a:lstStyle/>
          <a:p>
            <a:r>
              <a:rPr lang="en-US" sz="2400" i="1" dirty="0"/>
              <a:t>Beloit Canada Ltd. v. Valmet Oy </a:t>
            </a:r>
            <a:r>
              <a:rPr lang="en-US" sz="2400" dirty="0"/>
              <a:t>(1986), 8 C.P.R. (3d) 289 (F.C.A. per </a:t>
            </a:r>
            <a:r>
              <a:rPr lang="en-US" sz="2400" dirty="0" err="1"/>
              <a:t>Hugessen</a:t>
            </a:r>
            <a:r>
              <a:rPr lang="en-US" sz="2400" dirty="0"/>
              <a:t> J.A.) at p. 294:</a:t>
            </a:r>
          </a:p>
          <a:p>
            <a:pPr marL="800100" lvl="2" indent="0">
              <a:buNone/>
            </a:pPr>
            <a:br>
              <a:rPr lang="en-CA" dirty="0"/>
            </a:br>
            <a:r>
              <a:rPr lang="en-US" dirty="0"/>
              <a:t>“The classical touchstone for obviousness is the technician skilled in the art but having no scintilla of inventiveness or imagination; a paragon of deduction and dexterity, wholly devoid of intuition; a triumph of the left hemisphere over the right. The question to be asked is whether this mythical creature (the man in the Clapman omnibus of patent law) would, in the light of the state of the art and common general knowledge as at the claimed date of invention, have come directly and without difficulty to the solution taught by the patent. It is a very difficult test to satisfy.”</a:t>
            </a:r>
            <a:endParaRPr lang="en-CA" dirty="0"/>
          </a:p>
        </p:txBody>
      </p:sp>
    </p:spTree>
    <p:extLst>
      <p:ext uri="{BB962C8B-B14F-4D97-AF65-F5344CB8AC3E}">
        <p14:creationId xmlns:p14="http://schemas.microsoft.com/office/powerpoint/2010/main" val="25720441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34B3A8-8A59-2FDF-0ECD-FAC0278EBCD9}"/>
              </a:ext>
            </a:extLst>
          </p:cNvPr>
          <p:cNvSpPr>
            <a:spLocks noGrp="1"/>
          </p:cNvSpPr>
          <p:nvPr>
            <p:ph type="title"/>
          </p:nvPr>
        </p:nvSpPr>
        <p:spPr/>
        <p:txBody>
          <a:bodyPr/>
          <a:lstStyle/>
          <a:p>
            <a:r>
              <a:rPr lang="en-CA" dirty="0"/>
              <a:t>How to increase production 25%</a:t>
            </a:r>
          </a:p>
        </p:txBody>
      </p:sp>
      <p:sp>
        <p:nvSpPr>
          <p:cNvPr id="3" name="Content Placeholder 2">
            <a:extLst>
              <a:ext uri="{FF2B5EF4-FFF2-40B4-BE49-F238E27FC236}">
                <a16:creationId xmlns:a16="http://schemas.microsoft.com/office/drawing/2014/main" id="{5708E94C-348F-AA9E-C9E0-7FF201A9B450}"/>
              </a:ext>
            </a:extLst>
          </p:cNvPr>
          <p:cNvSpPr>
            <a:spLocks noGrp="1"/>
          </p:cNvSpPr>
          <p:nvPr>
            <p:ph idx="1"/>
          </p:nvPr>
        </p:nvSpPr>
        <p:spPr/>
        <p:txBody>
          <a:bodyPr/>
          <a:lstStyle/>
          <a:p>
            <a:r>
              <a:rPr lang="en-CA" dirty="0"/>
              <a:t>Gelatin capsules</a:t>
            </a:r>
          </a:p>
          <a:p>
            <a:endParaRPr lang="en-CA" dirty="0"/>
          </a:p>
          <a:p>
            <a:endParaRPr lang="en-CA" dirty="0"/>
          </a:p>
          <a:p>
            <a:endParaRPr lang="en-CA" dirty="0"/>
          </a:p>
          <a:p>
            <a:endParaRPr lang="en-CA" dirty="0"/>
          </a:p>
          <a:p>
            <a:r>
              <a:rPr lang="en-CA" dirty="0"/>
              <a:t>Four fingers  ------</a:t>
            </a:r>
            <a:r>
              <a:rPr lang="en-CA" dirty="0">
                <a:sym typeface="Wingdings" panose="05000000000000000000" pitchFamily="2" charset="2"/>
              </a:rPr>
              <a:t> 5 fingers</a:t>
            </a:r>
            <a:endParaRPr lang="en-CA" dirty="0"/>
          </a:p>
        </p:txBody>
      </p:sp>
    </p:spTree>
    <p:extLst>
      <p:ext uri="{BB962C8B-B14F-4D97-AF65-F5344CB8AC3E}">
        <p14:creationId xmlns:p14="http://schemas.microsoft.com/office/powerpoint/2010/main" val="6022645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r>
              <a:rPr lang="en-CA"/>
              <a:t>Staking a Claim</a:t>
            </a:r>
          </a:p>
        </p:txBody>
      </p:sp>
      <p:pic>
        <p:nvPicPr>
          <p:cNvPr id="18435" name="Content Placeholder 8"/>
          <p:cNvPicPr>
            <a:picLocks noGrp="1" noChangeAspect="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468313" y="2565400"/>
            <a:ext cx="4546600" cy="3257550"/>
          </a:xfrm>
        </p:spPr>
      </p:pic>
      <p:sp>
        <p:nvSpPr>
          <p:cNvPr id="11" name="Content Placeholder 10"/>
          <p:cNvSpPr>
            <a:spLocks noGrp="1"/>
          </p:cNvSpPr>
          <p:nvPr>
            <p:ph sz="half" idx="2"/>
          </p:nvPr>
        </p:nvSpPr>
        <p:spPr>
          <a:xfrm>
            <a:off x="5148263" y="1600200"/>
            <a:ext cx="3538537" cy="4525963"/>
          </a:xfrm>
        </p:spPr>
        <p:txBody>
          <a:bodyPr>
            <a:normAutofit fontScale="47500" lnSpcReduction="20000"/>
          </a:bodyPr>
          <a:lstStyle/>
          <a:p>
            <a:pPr marL="0" indent="0">
              <a:buFont typeface="Arial" charset="0"/>
              <a:buNone/>
              <a:defRPr/>
            </a:pPr>
            <a:r>
              <a:rPr lang="en-CA" dirty="0"/>
              <a:t>"By his claims </a:t>
            </a:r>
            <a:r>
              <a:rPr lang="en-CA" b="1" dirty="0">
                <a:solidFill>
                  <a:srgbClr val="FF0000"/>
                </a:solidFill>
              </a:rPr>
              <a:t>the inventor puts fences around the fields of his monopoly and warns the public against trespassing on his property</a:t>
            </a:r>
            <a:r>
              <a:rPr lang="en-CA" dirty="0"/>
              <a:t>. His fences must be clearly placed in order to give the necessary warning and </a:t>
            </a:r>
            <a:r>
              <a:rPr lang="en-CA" b="1" dirty="0">
                <a:solidFill>
                  <a:srgbClr val="FF0000"/>
                </a:solidFill>
              </a:rPr>
              <a:t>he must not fence in any property that is not his own</a:t>
            </a:r>
            <a:r>
              <a:rPr lang="en-CA" dirty="0"/>
              <a:t>. The terms of a claim must be free from avoidable ambiguity or obscurity and must not be flexible; </a:t>
            </a:r>
            <a:r>
              <a:rPr lang="en-CA" b="1" dirty="0">
                <a:solidFill>
                  <a:srgbClr val="FF0000"/>
                </a:solidFill>
              </a:rPr>
              <a:t>they must be clear and precise so that the public will be able to know not only where it must not trespass by where it may safely go. </a:t>
            </a:r>
            <a:r>
              <a:rPr lang="en-CA" dirty="0"/>
              <a:t>If a claim does not satisfy these requirements it cannot stand... The inventor may make his claims as narrow as he pleases within the limits of his invention but he must not make them too broad. </a:t>
            </a:r>
            <a:r>
              <a:rPr lang="en-CA" b="1" dirty="0">
                <a:solidFill>
                  <a:srgbClr val="FF0000"/>
                </a:solidFill>
              </a:rPr>
              <a:t>He must not claim what he has not invented for thereby he would be fencing off property which does not belong to him. </a:t>
            </a:r>
            <a:r>
              <a:rPr lang="en-CA" dirty="0"/>
              <a:t>It follows that a claim must fail if, in addition to claiming what is new and useful, it also claims something that is old or something that is useless.“</a:t>
            </a:r>
          </a:p>
          <a:p>
            <a:pPr marL="0" indent="0">
              <a:buFont typeface="Arial" charset="0"/>
              <a:buNone/>
              <a:defRPr/>
            </a:pPr>
            <a:endParaRPr lang="en-CA" dirty="0"/>
          </a:p>
          <a:p>
            <a:pPr marL="0" indent="0">
              <a:buFont typeface="Arial" charset="0"/>
              <a:buNone/>
              <a:defRPr/>
            </a:pPr>
            <a:r>
              <a:rPr lang="en-CA" i="1" dirty="0"/>
              <a:t>Minerals Separation North American Corp. v. </a:t>
            </a:r>
            <a:r>
              <a:rPr lang="en-CA" i="1" dirty="0" err="1"/>
              <a:t>Noranda</a:t>
            </a:r>
            <a:r>
              <a:rPr lang="en-CA" i="1" dirty="0"/>
              <a:t> Mines, Ltd</a:t>
            </a:r>
            <a:r>
              <a:rPr lang="en-CA" dirty="0"/>
              <a:t>., (1947), 12 C.P.R. 99 (</a:t>
            </a:r>
            <a:r>
              <a:rPr lang="en-CA" dirty="0" err="1"/>
              <a:t>Ex.Ct</a:t>
            </a:r>
            <a:r>
              <a:rPr lang="en-CA" dirty="0"/>
              <a:t>. per Thorson P.) at p. 146.</a:t>
            </a:r>
          </a:p>
        </p:txBody>
      </p:sp>
      <p:sp>
        <p:nvSpPr>
          <p:cNvPr id="7" name="Slide Number Placeholder 6"/>
          <p:cNvSpPr>
            <a:spLocks noGrp="1"/>
          </p:cNvSpPr>
          <p:nvPr>
            <p:ph type="sldNum" sz="quarter" idx="12"/>
          </p:nvPr>
        </p:nvSpPr>
        <p:spPr/>
        <p:txBody>
          <a:bodyPr/>
          <a:lstStyle/>
          <a:p>
            <a:pPr>
              <a:defRPr/>
            </a:pPr>
            <a:fld id="{6C7A927B-7C88-477E-A81D-0B921059EF41}" type="slidenum">
              <a:rPr lang="en-CA" smtClean="0"/>
              <a:pPr>
                <a:defRPr/>
              </a:pPr>
              <a:t>4</a:t>
            </a:fld>
            <a:endParaRPr lang="en-CA"/>
          </a:p>
        </p:txBody>
      </p:sp>
      <p:pic>
        <p:nvPicPr>
          <p:cNvPr id="18438" name="Picture 9"/>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42988" y="765175"/>
            <a:ext cx="1368425" cy="1939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469678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4"/>
          <p:cNvSpPr>
            <a:spLocks noGrp="1"/>
          </p:cNvSpPr>
          <p:nvPr>
            <p:ph type="title"/>
          </p:nvPr>
        </p:nvSpPr>
        <p:spPr/>
        <p:txBody>
          <a:bodyPr/>
          <a:lstStyle/>
          <a:p>
            <a:endParaRPr lang="en-US" dirty="0"/>
          </a:p>
        </p:txBody>
      </p:sp>
      <p:pic>
        <p:nvPicPr>
          <p:cNvPr id="9219" name="Content Placeholder 4" descr="sunspot2.jpg"/>
          <p:cNvPicPr>
            <a:picLocks noGrp="1" noChangeAspect="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179388" y="1617663"/>
            <a:ext cx="4316412" cy="4405312"/>
          </a:xfrm>
        </p:spPr>
      </p:pic>
      <p:sp>
        <p:nvSpPr>
          <p:cNvPr id="9220" name="Content Placeholder 5"/>
          <p:cNvSpPr>
            <a:spLocks noGrp="1"/>
          </p:cNvSpPr>
          <p:nvPr>
            <p:ph sz="half" idx="2"/>
          </p:nvPr>
        </p:nvSpPr>
        <p:spPr/>
        <p:txBody>
          <a:bodyPr/>
          <a:lstStyle/>
          <a:p>
            <a:r>
              <a:rPr lang="en-US" dirty="0"/>
              <a:t>The sunspot analogy</a:t>
            </a:r>
          </a:p>
          <a:p>
            <a:r>
              <a:rPr lang="en-US" dirty="0"/>
              <a:t>Key:</a:t>
            </a:r>
          </a:p>
          <a:p>
            <a:pPr lvl="1"/>
            <a:r>
              <a:rPr lang="en-US" dirty="0"/>
              <a:t>Black “umbra”: what’s old</a:t>
            </a:r>
          </a:p>
          <a:p>
            <a:pPr lvl="1"/>
            <a:r>
              <a:rPr lang="en-US" dirty="0"/>
              <a:t>Dark aura “penumbra”: what’s obvious</a:t>
            </a:r>
          </a:p>
          <a:p>
            <a:pPr lvl="1"/>
            <a:r>
              <a:rPr lang="en-US" dirty="0"/>
              <a:t>Yellow: what’s inventive</a:t>
            </a:r>
          </a:p>
        </p:txBody>
      </p:sp>
      <p:sp>
        <p:nvSpPr>
          <p:cNvPr id="9221"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itchFamily="34" charset="0"/>
              </a:defRPr>
            </a:lvl1pPr>
            <a:lvl2pPr marL="742950" indent="-285750">
              <a:defRPr sz="2400">
                <a:solidFill>
                  <a:schemeClr val="tx1"/>
                </a:solidFill>
                <a:latin typeface="Arial" pitchFamily="34" charset="0"/>
              </a:defRPr>
            </a:lvl2pPr>
            <a:lvl3pPr marL="1143000" indent="-228600">
              <a:defRPr sz="2400">
                <a:solidFill>
                  <a:schemeClr val="tx1"/>
                </a:solidFill>
                <a:latin typeface="Arial" pitchFamily="34" charset="0"/>
              </a:defRPr>
            </a:lvl3pPr>
            <a:lvl4pPr marL="1600200" indent="-228600">
              <a:defRPr sz="2400">
                <a:solidFill>
                  <a:schemeClr val="tx1"/>
                </a:solidFill>
                <a:latin typeface="Arial" pitchFamily="34" charset="0"/>
              </a:defRPr>
            </a:lvl4pPr>
            <a:lvl5pPr marL="2057400" indent="-228600">
              <a:defRPr sz="2400">
                <a:solidFill>
                  <a:schemeClr val="tx1"/>
                </a:solidFill>
                <a:latin typeface="Arial" pitchFamily="34" charset="0"/>
              </a:defRPr>
            </a:lvl5pPr>
            <a:lvl6pPr marL="2514600" indent="-228600" algn="ctr" eaLnBrk="0" fontAlgn="base" hangingPunct="0">
              <a:spcBef>
                <a:spcPct val="0"/>
              </a:spcBef>
              <a:spcAft>
                <a:spcPct val="0"/>
              </a:spcAft>
              <a:defRPr sz="2400">
                <a:solidFill>
                  <a:schemeClr val="tx1"/>
                </a:solidFill>
                <a:latin typeface="Arial" pitchFamily="34" charset="0"/>
              </a:defRPr>
            </a:lvl6pPr>
            <a:lvl7pPr marL="2971800" indent="-228600" algn="ctr" eaLnBrk="0" fontAlgn="base" hangingPunct="0">
              <a:spcBef>
                <a:spcPct val="0"/>
              </a:spcBef>
              <a:spcAft>
                <a:spcPct val="0"/>
              </a:spcAft>
              <a:defRPr sz="2400">
                <a:solidFill>
                  <a:schemeClr val="tx1"/>
                </a:solidFill>
                <a:latin typeface="Arial" pitchFamily="34" charset="0"/>
              </a:defRPr>
            </a:lvl7pPr>
            <a:lvl8pPr marL="3429000" indent="-228600" algn="ctr" eaLnBrk="0" fontAlgn="base" hangingPunct="0">
              <a:spcBef>
                <a:spcPct val="0"/>
              </a:spcBef>
              <a:spcAft>
                <a:spcPct val="0"/>
              </a:spcAft>
              <a:defRPr sz="2400">
                <a:solidFill>
                  <a:schemeClr val="tx1"/>
                </a:solidFill>
                <a:latin typeface="Arial" pitchFamily="34" charset="0"/>
              </a:defRPr>
            </a:lvl8pPr>
            <a:lvl9pPr marL="3886200" indent="-228600" algn="ctr" eaLnBrk="0" fontAlgn="base" hangingPunct="0">
              <a:spcBef>
                <a:spcPct val="0"/>
              </a:spcBef>
              <a:spcAft>
                <a:spcPct val="0"/>
              </a:spcAft>
              <a:defRPr sz="2400">
                <a:solidFill>
                  <a:schemeClr val="tx1"/>
                </a:solidFill>
                <a:latin typeface="Arial" pitchFamily="34" charset="0"/>
              </a:defRPr>
            </a:lvl9pPr>
          </a:lstStyle>
          <a:p>
            <a:fld id="{34362CA2-D6C8-4C90-8327-823503138A97}" type="slidenum">
              <a:rPr lang="en-CA" sz="1200" smtClean="0">
                <a:solidFill>
                  <a:srgbClr val="003D6B"/>
                </a:solidFill>
              </a:rPr>
              <a:pPr/>
              <a:t>5</a:t>
            </a:fld>
            <a:endParaRPr lang="en-CA" sz="1200">
              <a:solidFill>
                <a:srgbClr val="003D6B"/>
              </a:solidFill>
            </a:endParaRPr>
          </a:p>
        </p:txBody>
      </p:sp>
    </p:spTree>
    <p:extLst>
      <p:ext uri="{BB962C8B-B14F-4D97-AF65-F5344CB8AC3E}">
        <p14:creationId xmlns:p14="http://schemas.microsoft.com/office/powerpoint/2010/main" val="19223186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itchFamily="34" charset="0"/>
              </a:defRPr>
            </a:lvl1pPr>
            <a:lvl2pPr marL="742950" indent="-285750">
              <a:defRPr sz="2400">
                <a:solidFill>
                  <a:schemeClr val="tx1"/>
                </a:solidFill>
                <a:latin typeface="Arial" pitchFamily="34" charset="0"/>
              </a:defRPr>
            </a:lvl2pPr>
            <a:lvl3pPr marL="1143000" indent="-228600">
              <a:defRPr sz="2400">
                <a:solidFill>
                  <a:schemeClr val="tx1"/>
                </a:solidFill>
                <a:latin typeface="Arial" pitchFamily="34" charset="0"/>
              </a:defRPr>
            </a:lvl3pPr>
            <a:lvl4pPr marL="1600200" indent="-228600">
              <a:defRPr sz="2400">
                <a:solidFill>
                  <a:schemeClr val="tx1"/>
                </a:solidFill>
                <a:latin typeface="Arial" pitchFamily="34" charset="0"/>
              </a:defRPr>
            </a:lvl4pPr>
            <a:lvl5pPr marL="2057400" indent="-228600">
              <a:defRPr sz="2400">
                <a:solidFill>
                  <a:schemeClr val="tx1"/>
                </a:solidFill>
                <a:latin typeface="Arial" pitchFamily="34" charset="0"/>
              </a:defRPr>
            </a:lvl5pPr>
            <a:lvl6pPr marL="2514600" indent="-228600" algn="ctr" eaLnBrk="0" fontAlgn="base" hangingPunct="0">
              <a:spcBef>
                <a:spcPct val="0"/>
              </a:spcBef>
              <a:spcAft>
                <a:spcPct val="0"/>
              </a:spcAft>
              <a:defRPr sz="2400">
                <a:solidFill>
                  <a:schemeClr val="tx1"/>
                </a:solidFill>
                <a:latin typeface="Arial" pitchFamily="34" charset="0"/>
              </a:defRPr>
            </a:lvl6pPr>
            <a:lvl7pPr marL="2971800" indent="-228600" algn="ctr" eaLnBrk="0" fontAlgn="base" hangingPunct="0">
              <a:spcBef>
                <a:spcPct val="0"/>
              </a:spcBef>
              <a:spcAft>
                <a:spcPct val="0"/>
              </a:spcAft>
              <a:defRPr sz="2400">
                <a:solidFill>
                  <a:schemeClr val="tx1"/>
                </a:solidFill>
                <a:latin typeface="Arial" pitchFamily="34" charset="0"/>
              </a:defRPr>
            </a:lvl7pPr>
            <a:lvl8pPr marL="3429000" indent="-228600" algn="ctr" eaLnBrk="0" fontAlgn="base" hangingPunct="0">
              <a:spcBef>
                <a:spcPct val="0"/>
              </a:spcBef>
              <a:spcAft>
                <a:spcPct val="0"/>
              </a:spcAft>
              <a:defRPr sz="2400">
                <a:solidFill>
                  <a:schemeClr val="tx1"/>
                </a:solidFill>
                <a:latin typeface="Arial" pitchFamily="34" charset="0"/>
              </a:defRPr>
            </a:lvl8pPr>
            <a:lvl9pPr marL="3886200" indent="-228600" algn="ctr" eaLnBrk="0" fontAlgn="base" hangingPunct="0">
              <a:spcBef>
                <a:spcPct val="0"/>
              </a:spcBef>
              <a:spcAft>
                <a:spcPct val="0"/>
              </a:spcAft>
              <a:defRPr sz="2400">
                <a:solidFill>
                  <a:schemeClr val="tx1"/>
                </a:solidFill>
                <a:latin typeface="Arial" pitchFamily="34" charset="0"/>
              </a:defRPr>
            </a:lvl9pPr>
          </a:lstStyle>
          <a:p>
            <a:fld id="{E989B47D-49D6-4A59-93A0-D5D1F14F7AE1}" type="slidenum">
              <a:rPr lang="en-CA" sz="1200" smtClean="0">
                <a:solidFill>
                  <a:srgbClr val="003D6B"/>
                </a:solidFill>
              </a:rPr>
              <a:pPr/>
              <a:t>6</a:t>
            </a:fld>
            <a:endParaRPr lang="en-CA" sz="1200">
              <a:solidFill>
                <a:srgbClr val="003D6B"/>
              </a:solidFill>
            </a:endParaRPr>
          </a:p>
        </p:txBody>
      </p:sp>
      <p:sp>
        <p:nvSpPr>
          <p:cNvPr id="10243" name="Rectangle 2"/>
          <p:cNvSpPr>
            <a:spLocks noGrp="1" noChangeArrowheads="1"/>
          </p:cNvSpPr>
          <p:nvPr>
            <p:ph type="title"/>
          </p:nvPr>
        </p:nvSpPr>
        <p:spPr/>
        <p:txBody>
          <a:bodyPr/>
          <a:lstStyle/>
          <a:p>
            <a:pPr eaLnBrk="1" hangingPunct="1"/>
            <a:r>
              <a:rPr lang="en-US"/>
              <a:t>The “Inventive Step”</a:t>
            </a:r>
          </a:p>
        </p:txBody>
      </p:sp>
      <p:pic>
        <p:nvPicPr>
          <p:cNvPr id="10244" name="Picture 3"/>
          <p:cNvPicPr>
            <a:picLocks noGrp="1" noChangeAspect="1" noChangeArrowheads="1"/>
          </p:cNvPicPr>
          <p:nvPr>
            <p:ph type="body" idx="1"/>
          </p:nvPr>
        </p:nvPicPr>
        <p:blipFill>
          <a:blip r:embed="rId2">
            <a:extLst>
              <a:ext uri="{28A0092B-C50C-407E-A947-70E740481C1C}">
                <a14:useLocalDpi xmlns:a14="http://schemas.microsoft.com/office/drawing/2010/main" val="0"/>
              </a:ext>
            </a:extLst>
          </a:blip>
          <a:srcRect t="10924"/>
          <a:stretch>
            <a:fillRect/>
          </a:stretch>
        </p:blipFill>
        <p:spPr>
          <a:xfrm>
            <a:off x="971600" y="1556218"/>
            <a:ext cx="7524700" cy="4484219"/>
          </a:xfrm>
          <a:noFill/>
        </p:spPr>
      </p:pic>
    </p:spTree>
    <p:extLst>
      <p:ext uri="{BB962C8B-B14F-4D97-AF65-F5344CB8AC3E}">
        <p14:creationId xmlns:p14="http://schemas.microsoft.com/office/powerpoint/2010/main" val="32520806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4"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itchFamily="34" charset="0"/>
              </a:defRPr>
            </a:lvl1pPr>
            <a:lvl2pPr marL="742950" indent="-285750">
              <a:defRPr sz="2400">
                <a:solidFill>
                  <a:schemeClr val="tx1"/>
                </a:solidFill>
                <a:latin typeface="Arial" pitchFamily="34" charset="0"/>
              </a:defRPr>
            </a:lvl2pPr>
            <a:lvl3pPr marL="1143000" indent="-228600">
              <a:defRPr sz="2400">
                <a:solidFill>
                  <a:schemeClr val="tx1"/>
                </a:solidFill>
                <a:latin typeface="Arial" pitchFamily="34" charset="0"/>
              </a:defRPr>
            </a:lvl3pPr>
            <a:lvl4pPr marL="1600200" indent="-228600">
              <a:defRPr sz="2400">
                <a:solidFill>
                  <a:schemeClr val="tx1"/>
                </a:solidFill>
                <a:latin typeface="Arial" pitchFamily="34" charset="0"/>
              </a:defRPr>
            </a:lvl4pPr>
            <a:lvl5pPr marL="2057400" indent="-228600">
              <a:defRPr sz="2400">
                <a:solidFill>
                  <a:schemeClr val="tx1"/>
                </a:solidFill>
                <a:latin typeface="Arial" pitchFamily="34" charset="0"/>
              </a:defRPr>
            </a:lvl5pPr>
            <a:lvl6pPr marL="2514600" indent="-228600" algn="ctr" eaLnBrk="0" fontAlgn="base" hangingPunct="0">
              <a:spcBef>
                <a:spcPct val="0"/>
              </a:spcBef>
              <a:spcAft>
                <a:spcPct val="0"/>
              </a:spcAft>
              <a:defRPr sz="2400">
                <a:solidFill>
                  <a:schemeClr val="tx1"/>
                </a:solidFill>
                <a:latin typeface="Arial" pitchFamily="34" charset="0"/>
              </a:defRPr>
            </a:lvl6pPr>
            <a:lvl7pPr marL="2971800" indent="-228600" algn="ctr" eaLnBrk="0" fontAlgn="base" hangingPunct="0">
              <a:spcBef>
                <a:spcPct val="0"/>
              </a:spcBef>
              <a:spcAft>
                <a:spcPct val="0"/>
              </a:spcAft>
              <a:defRPr sz="2400">
                <a:solidFill>
                  <a:schemeClr val="tx1"/>
                </a:solidFill>
                <a:latin typeface="Arial" pitchFamily="34" charset="0"/>
              </a:defRPr>
            </a:lvl7pPr>
            <a:lvl8pPr marL="3429000" indent="-228600" algn="ctr" eaLnBrk="0" fontAlgn="base" hangingPunct="0">
              <a:spcBef>
                <a:spcPct val="0"/>
              </a:spcBef>
              <a:spcAft>
                <a:spcPct val="0"/>
              </a:spcAft>
              <a:defRPr sz="2400">
                <a:solidFill>
                  <a:schemeClr val="tx1"/>
                </a:solidFill>
                <a:latin typeface="Arial" pitchFamily="34" charset="0"/>
              </a:defRPr>
            </a:lvl8pPr>
            <a:lvl9pPr marL="3886200" indent="-228600" algn="ctr" eaLnBrk="0" fontAlgn="base" hangingPunct="0">
              <a:spcBef>
                <a:spcPct val="0"/>
              </a:spcBef>
              <a:spcAft>
                <a:spcPct val="0"/>
              </a:spcAft>
              <a:defRPr sz="2400">
                <a:solidFill>
                  <a:schemeClr val="tx1"/>
                </a:solidFill>
                <a:latin typeface="Arial" pitchFamily="34" charset="0"/>
              </a:defRPr>
            </a:lvl9pPr>
          </a:lstStyle>
          <a:p>
            <a:fld id="{22D51168-564D-4E0F-A7DC-42095CE78315}" type="slidenum">
              <a:rPr lang="en-CA" sz="1200" smtClean="0">
                <a:solidFill>
                  <a:srgbClr val="003D6B"/>
                </a:solidFill>
              </a:rPr>
              <a:pPr/>
              <a:t>7</a:t>
            </a:fld>
            <a:endParaRPr lang="en-CA" sz="1200">
              <a:solidFill>
                <a:srgbClr val="003D6B"/>
              </a:solidFill>
            </a:endParaRPr>
          </a:p>
        </p:txBody>
      </p:sp>
      <p:sp>
        <p:nvSpPr>
          <p:cNvPr id="15362" name="Title 1"/>
          <p:cNvSpPr>
            <a:spLocks noGrp="1"/>
          </p:cNvSpPr>
          <p:nvPr>
            <p:ph type="title" idx="4294967295"/>
          </p:nvPr>
        </p:nvSpPr>
        <p:spPr>
          <a:xfrm>
            <a:off x="0" y="274638"/>
            <a:ext cx="9144000" cy="1143000"/>
          </a:xfrm>
        </p:spPr>
        <p:txBody>
          <a:bodyPr/>
          <a:lstStyle/>
          <a:p>
            <a:r>
              <a:rPr lang="en-US" dirty="0"/>
              <a:t>Obviousness</a:t>
            </a:r>
          </a:p>
        </p:txBody>
      </p:sp>
      <p:pic>
        <p:nvPicPr>
          <p:cNvPr id="15363" name="Content Placeholder 4" descr="CM_obviousness_chart.jpg"/>
          <p:cNvPicPr>
            <a:picLocks noGrp="1" noChangeAspect="1"/>
          </p:cNvPicPr>
          <p:nvPr>
            <p:ph idx="4294967295"/>
          </p:nvPr>
        </p:nvPicPr>
        <p:blipFill>
          <a:blip r:embed="rId2">
            <a:extLst>
              <a:ext uri="{28A0092B-C50C-407E-A947-70E740481C1C}">
                <a14:useLocalDpi xmlns:a14="http://schemas.microsoft.com/office/drawing/2010/main" val="0"/>
              </a:ext>
            </a:extLst>
          </a:blip>
          <a:srcRect t="10046"/>
          <a:stretch>
            <a:fillRect/>
          </a:stretch>
        </p:blipFill>
        <p:spPr>
          <a:xfrm>
            <a:off x="611560" y="1124744"/>
            <a:ext cx="7596187" cy="4905375"/>
          </a:xfrm>
        </p:spPr>
      </p:pic>
    </p:spTree>
    <p:extLst>
      <p:ext uri="{BB962C8B-B14F-4D97-AF65-F5344CB8AC3E}">
        <p14:creationId xmlns:p14="http://schemas.microsoft.com/office/powerpoint/2010/main" val="22725092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a:t>At least Two Species </a:t>
            </a:r>
            <a:br>
              <a:rPr lang="en-CA" dirty="0"/>
            </a:br>
            <a:r>
              <a:rPr lang="en-CA" dirty="0"/>
              <a:t>of the Genus “Obvious”</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pPr marL="514350" indent="-514350">
                  <a:buFont typeface="+mj-lt"/>
                  <a:buAutoNum type="arabicPeriod"/>
                </a:pPr>
                <a:r>
                  <a:rPr lang="en-CA" dirty="0"/>
                  <a:t>Adjacent Obviousness</a:t>
                </a:r>
              </a:p>
              <a:p>
                <a:pPr lvl="1"/>
                <a:r>
                  <a:rPr lang="en-CA" dirty="0"/>
                  <a:t>Invention must be</a:t>
                </a:r>
                <a14:m>
                  <m:oMath xmlns:m="http://schemas.openxmlformats.org/officeDocument/2006/math">
                    <m:r>
                      <a:rPr lang="en-CA" b="0" i="0" smtClean="0">
                        <a:latin typeface="Cambria Math"/>
                      </a:rPr>
                      <m:t> </m:t>
                    </m:r>
                    <m:r>
                      <a:rPr lang="en-CA">
                        <a:latin typeface="Cambria Math" panose="02040503050406030204" pitchFamily="18" charset="0"/>
                      </a:rPr>
                      <m:t>≥</m:t>
                    </m:r>
                  </m:oMath>
                </a14:m>
                <a:r>
                  <a:rPr lang="en-CA" dirty="0"/>
                  <a:t> Prior art + Common General Knowledge Solutions</a:t>
                </a:r>
              </a:p>
              <a:p>
                <a:pPr marL="971550" lvl="1" indent="-514350">
                  <a:buFont typeface="+mj-lt"/>
                  <a:buAutoNum type="arabicPeriod"/>
                </a:pPr>
                <a:endParaRPr lang="en-CA" dirty="0"/>
              </a:p>
              <a:p>
                <a:pPr marL="514350" indent="-514350">
                  <a:buFont typeface="+mj-lt"/>
                  <a:buAutoNum type="arabicPeriod"/>
                </a:pPr>
                <a:r>
                  <a:rPr lang="en-CA" dirty="0"/>
                  <a:t>Combinatorial Obviousness</a:t>
                </a:r>
              </a:p>
              <a:p>
                <a:pPr lvl="1"/>
                <a:r>
                  <a:rPr lang="en-CA" dirty="0"/>
                  <a:t>Why combine those?</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l="-1926" t="-2022" r="-74"/>
                </a:stretch>
              </a:blipFill>
            </p:spPr>
            <p:txBody>
              <a:bodyPr/>
              <a:lstStyle/>
              <a:p>
                <a:r>
                  <a:rPr lang="en-CA">
                    <a:noFill/>
                  </a:rPr>
                  <a:t> </a:t>
                </a:r>
              </a:p>
            </p:txBody>
          </p:sp>
        </mc:Fallback>
      </mc:AlternateContent>
    </p:spTree>
    <p:extLst>
      <p:ext uri="{BB962C8B-B14F-4D97-AF65-F5344CB8AC3E}">
        <p14:creationId xmlns:p14="http://schemas.microsoft.com/office/powerpoint/2010/main" val="14117629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Combinatorial Obviousness</a:t>
            </a:r>
          </a:p>
        </p:txBody>
      </p:sp>
      <p:sp>
        <p:nvSpPr>
          <p:cNvPr id="4" name="Slide Number Placeholder 3"/>
          <p:cNvSpPr>
            <a:spLocks noGrp="1"/>
          </p:cNvSpPr>
          <p:nvPr>
            <p:ph type="sldNum" sz="quarter" idx="4294967295"/>
          </p:nvPr>
        </p:nvSpPr>
        <p:spPr>
          <a:xfrm>
            <a:off x="573155" y="5943601"/>
            <a:ext cx="417445" cy="457200"/>
          </a:xfrm>
          <a:prstGeom prst="rect">
            <a:avLst/>
          </a:prstGeom>
        </p:spPr>
        <p:txBody>
          <a:bodyPr/>
          <a:lstStyle/>
          <a:p>
            <a:pPr>
              <a:defRPr/>
            </a:pPr>
            <a:fld id="{202A5A07-8775-41F6-A814-A1AF7527A768}" type="slidenum">
              <a:rPr lang="en-CA" smtClean="0"/>
              <a:pPr>
                <a:defRPr/>
              </a:pPr>
              <a:t>9</a:t>
            </a:fld>
            <a:endParaRPr lang="en-CA" dirty="0"/>
          </a:p>
        </p:txBody>
      </p:sp>
      <p:pic>
        <p:nvPicPr>
          <p:cNvPr id="7" name="Content Placeholder 6"/>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683568" y="1744927"/>
            <a:ext cx="4081914" cy="4792903"/>
          </a:xfrm>
        </p:spPr>
      </p:pic>
      <p:sp>
        <p:nvSpPr>
          <p:cNvPr id="8" name="TextBox 7"/>
          <p:cNvSpPr txBox="1"/>
          <p:nvPr/>
        </p:nvSpPr>
        <p:spPr>
          <a:xfrm>
            <a:off x="5562600" y="1524000"/>
            <a:ext cx="3124200" cy="3785652"/>
          </a:xfrm>
          <a:prstGeom prst="rect">
            <a:avLst/>
          </a:prstGeom>
          <a:noFill/>
        </p:spPr>
        <p:txBody>
          <a:bodyPr wrap="square" rtlCol="0">
            <a:spAutoFit/>
          </a:bodyPr>
          <a:lstStyle/>
          <a:p>
            <a:pPr marL="285750" indent="-285750">
              <a:buFont typeface="Arial" panose="020B0604020202020204" pitchFamily="34" charset="0"/>
              <a:buChar char="•"/>
            </a:pPr>
            <a:r>
              <a:rPr lang="en-US" sz="2400" dirty="0">
                <a:solidFill>
                  <a:schemeClr val="tx1">
                    <a:lumMod val="65000"/>
                    <a:lumOff val="35000"/>
                  </a:schemeClr>
                </a:solidFill>
                <a:latin typeface="Arial" panose="020B0604020202020204" pitchFamily="34" charset="0"/>
                <a:cs typeface="Arial" panose="020B0604020202020204" pitchFamily="34" charset="0"/>
              </a:rPr>
              <a:t>Many elements </a:t>
            </a:r>
          </a:p>
          <a:p>
            <a:pPr marL="285750" indent="-285750">
              <a:buFont typeface="Arial" panose="020B0604020202020204" pitchFamily="34" charset="0"/>
              <a:buChar char="•"/>
            </a:pPr>
            <a:r>
              <a:rPr lang="en-US" sz="2400" b="0" i="0" dirty="0">
                <a:solidFill>
                  <a:srgbClr val="333333"/>
                </a:solidFill>
                <a:effectLst/>
                <a:latin typeface="Arial" panose="020B0604020202020204" pitchFamily="34" charset="0"/>
              </a:rPr>
              <a:t>S. 28.3 of the </a:t>
            </a:r>
            <a:r>
              <a:rPr lang="en-US" sz="2400" b="0" i="1" dirty="0">
                <a:solidFill>
                  <a:srgbClr val="333333"/>
                </a:solidFill>
                <a:effectLst/>
                <a:latin typeface="Arial" panose="020B0604020202020204" pitchFamily="34" charset="0"/>
              </a:rPr>
              <a:t>Patent Act</a:t>
            </a:r>
            <a:r>
              <a:rPr lang="en-US" sz="2400" b="0" i="0" dirty="0">
                <a:solidFill>
                  <a:srgbClr val="333333"/>
                </a:solidFill>
                <a:effectLst/>
                <a:latin typeface="Arial" panose="020B0604020202020204" pitchFamily="34" charset="0"/>
              </a:rPr>
              <a:t> contemplates “information disclosed…in such a manner that the information became available to the public”.</a:t>
            </a:r>
            <a:endParaRPr lang="en-US" sz="2400" dirty="0">
              <a:solidFill>
                <a:schemeClr val="tx1">
                  <a:lumMod val="65000"/>
                  <a:lumOff val="3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264995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Combinatorial Obviousness</a:t>
            </a:r>
          </a:p>
        </p:txBody>
      </p:sp>
      <p:sp>
        <p:nvSpPr>
          <p:cNvPr id="4" name="Slide Number Placeholder 3"/>
          <p:cNvSpPr>
            <a:spLocks noGrp="1"/>
          </p:cNvSpPr>
          <p:nvPr>
            <p:ph type="sldNum" sz="quarter" idx="4294967295"/>
          </p:nvPr>
        </p:nvSpPr>
        <p:spPr>
          <a:xfrm>
            <a:off x="573155" y="5943601"/>
            <a:ext cx="417445" cy="457200"/>
          </a:xfrm>
          <a:prstGeom prst="rect">
            <a:avLst/>
          </a:prstGeom>
        </p:spPr>
        <p:txBody>
          <a:bodyPr/>
          <a:lstStyle/>
          <a:p>
            <a:pPr>
              <a:defRPr/>
            </a:pPr>
            <a:fld id="{202A5A07-8775-41F6-A814-A1AF7527A768}" type="slidenum">
              <a:rPr lang="en-CA" smtClean="0"/>
              <a:pPr>
                <a:defRPr/>
              </a:pPr>
              <a:t>10</a:t>
            </a:fld>
            <a:endParaRPr lang="en-CA" dirty="0"/>
          </a:p>
        </p:txBody>
      </p:sp>
      <p:pic>
        <p:nvPicPr>
          <p:cNvPr id="7" name="Content Placeholder 6"/>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683568" y="1754832"/>
            <a:ext cx="4077791" cy="4788062"/>
          </a:xfrm>
        </p:spPr>
      </p:pic>
      <p:sp>
        <p:nvSpPr>
          <p:cNvPr id="5" name="Rectangle 4"/>
          <p:cNvSpPr/>
          <p:nvPr/>
        </p:nvSpPr>
        <p:spPr>
          <a:xfrm>
            <a:off x="304800" y="2438400"/>
            <a:ext cx="1219200" cy="1066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7700" y="2708920"/>
            <a:ext cx="914400" cy="914400"/>
          </a:xfrm>
          <a:prstGeom prst="rect">
            <a:avLst/>
          </a:prstGeom>
        </p:spPr>
      </p:pic>
      <p:sp>
        <p:nvSpPr>
          <p:cNvPr id="8" name="Rectangle 7"/>
          <p:cNvSpPr/>
          <p:nvPr/>
        </p:nvSpPr>
        <p:spPr>
          <a:xfrm>
            <a:off x="3810000" y="3505200"/>
            <a:ext cx="1143000" cy="103360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873024" y="3675150"/>
            <a:ext cx="914400" cy="914400"/>
          </a:xfrm>
          <a:prstGeom prst="rect">
            <a:avLst/>
          </a:prstGeom>
        </p:spPr>
      </p:pic>
      <p:sp>
        <p:nvSpPr>
          <p:cNvPr id="10" name="Rectangle 9"/>
          <p:cNvSpPr/>
          <p:nvPr/>
        </p:nvSpPr>
        <p:spPr>
          <a:xfrm>
            <a:off x="1562100" y="5562600"/>
            <a:ext cx="1143000" cy="103360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676400" y="5630145"/>
            <a:ext cx="914400" cy="914400"/>
          </a:xfrm>
          <a:prstGeom prst="rect">
            <a:avLst/>
          </a:prstGeom>
        </p:spPr>
      </p:pic>
      <p:sp>
        <p:nvSpPr>
          <p:cNvPr id="11" name="TextBox 10"/>
          <p:cNvSpPr txBox="1"/>
          <p:nvPr/>
        </p:nvSpPr>
        <p:spPr>
          <a:xfrm>
            <a:off x="5562600" y="1524000"/>
            <a:ext cx="3124200" cy="461665"/>
          </a:xfrm>
          <a:prstGeom prst="rect">
            <a:avLst/>
          </a:prstGeom>
          <a:noFill/>
        </p:spPr>
        <p:txBody>
          <a:bodyPr wrap="square" rtlCol="0">
            <a:spAutoFit/>
          </a:bodyPr>
          <a:lstStyle/>
          <a:p>
            <a:pPr marL="285750" indent="-285750">
              <a:buFont typeface="Arial" panose="020B0604020202020204" pitchFamily="34" charset="0"/>
              <a:buChar char="•"/>
            </a:pPr>
            <a:r>
              <a:rPr lang="en-US" sz="2400" dirty="0">
                <a:solidFill>
                  <a:schemeClr val="tx1">
                    <a:lumMod val="65000"/>
                    <a:lumOff val="35000"/>
                  </a:schemeClr>
                </a:solidFill>
                <a:latin typeface="Arial" panose="020B0604020202020204" pitchFamily="34" charset="0"/>
                <a:cs typeface="Arial" panose="020B0604020202020204" pitchFamily="34" charset="0"/>
              </a:rPr>
              <a:t>Selected elements</a:t>
            </a:r>
          </a:p>
        </p:txBody>
      </p:sp>
    </p:spTree>
    <p:extLst>
      <p:ext uri="{BB962C8B-B14F-4D97-AF65-F5344CB8AC3E}">
        <p14:creationId xmlns:p14="http://schemas.microsoft.com/office/powerpoint/2010/main" val="13724040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animBg="1"/>
      <p:bldP spid="10"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11834" y="2458462"/>
            <a:ext cx="4376025" cy="4086083"/>
          </a:xfrm>
          <a:prstGeom prst="rect">
            <a:avLst/>
          </a:prstGeom>
        </p:spPr>
      </p:pic>
      <p:sp>
        <p:nvSpPr>
          <p:cNvPr id="2" name="Title 1"/>
          <p:cNvSpPr>
            <a:spLocks noGrp="1"/>
          </p:cNvSpPr>
          <p:nvPr>
            <p:ph type="title"/>
          </p:nvPr>
        </p:nvSpPr>
        <p:spPr/>
        <p:txBody>
          <a:bodyPr/>
          <a:lstStyle/>
          <a:p>
            <a:r>
              <a:rPr lang="en-US" dirty="0"/>
              <a:t>Combinatorial Obviousness</a:t>
            </a:r>
          </a:p>
        </p:txBody>
      </p:sp>
      <p:sp>
        <p:nvSpPr>
          <p:cNvPr id="4" name="Slide Number Placeholder 3"/>
          <p:cNvSpPr>
            <a:spLocks noGrp="1"/>
          </p:cNvSpPr>
          <p:nvPr>
            <p:ph type="sldNum" sz="quarter" idx="4294967295"/>
          </p:nvPr>
        </p:nvSpPr>
        <p:spPr>
          <a:xfrm>
            <a:off x="573155" y="5943601"/>
            <a:ext cx="417445" cy="457200"/>
          </a:xfrm>
          <a:prstGeom prst="rect">
            <a:avLst/>
          </a:prstGeom>
        </p:spPr>
        <p:txBody>
          <a:bodyPr/>
          <a:lstStyle/>
          <a:p>
            <a:pPr>
              <a:defRPr/>
            </a:pPr>
            <a:fld id="{202A5A07-8775-41F6-A814-A1AF7527A768}" type="slidenum">
              <a:rPr lang="en-CA" smtClean="0"/>
              <a:pPr>
                <a:defRPr/>
              </a:pPr>
              <a:t>11</a:t>
            </a:fld>
            <a:endParaRPr lang="en-CA" dirty="0"/>
          </a:p>
        </p:txBody>
      </p:sp>
      <p:sp>
        <p:nvSpPr>
          <p:cNvPr id="11" name="TextBox 10"/>
          <p:cNvSpPr txBox="1"/>
          <p:nvPr/>
        </p:nvSpPr>
        <p:spPr>
          <a:xfrm>
            <a:off x="5562600" y="1524000"/>
            <a:ext cx="3124200" cy="1200329"/>
          </a:xfrm>
          <a:prstGeom prst="rect">
            <a:avLst/>
          </a:prstGeom>
          <a:noFill/>
        </p:spPr>
        <p:txBody>
          <a:bodyPr wrap="square" rtlCol="0">
            <a:spAutoFit/>
          </a:bodyPr>
          <a:lstStyle/>
          <a:p>
            <a:pPr marL="285750" indent="-285750">
              <a:buFont typeface="Arial" panose="020B0604020202020204" pitchFamily="34" charset="0"/>
              <a:buChar char="•"/>
            </a:pPr>
            <a:r>
              <a:rPr lang="en-US" sz="2400" dirty="0">
                <a:solidFill>
                  <a:schemeClr val="tx1">
                    <a:lumMod val="65000"/>
                    <a:lumOff val="35000"/>
                  </a:schemeClr>
                </a:solidFill>
                <a:latin typeface="Arial" panose="020B0604020202020204" pitchFamily="34" charset="0"/>
                <a:cs typeface="Arial" panose="020B0604020202020204" pitchFamily="34" charset="0"/>
              </a:rPr>
              <a:t>Choose those elements</a:t>
            </a:r>
          </a:p>
          <a:p>
            <a:pPr marL="285750" indent="-285750">
              <a:buFont typeface="Arial" panose="020B0604020202020204" pitchFamily="34" charset="0"/>
              <a:buChar char="•"/>
            </a:pPr>
            <a:r>
              <a:rPr lang="en-US" sz="2400" dirty="0">
                <a:solidFill>
                  <a:schemeClr val="tx1">
                    <a:lumMod val="65000"/>
                    <a:lumOff val="35000"/>
                  </a:schemeClr>
                </a:solidFill>
                <a:latin typeface="Arial" panose="020B0604020202020204" pitchFamily="34" charset="0"/>
                <a:cs typeface="Arial" panose="020B0604020202020204" pitchFamily="34" charset="0"/>
              </a:rPr>
              <a:t>But why THEM?</a:t>
            </a:r>
          </a:p>
        </p:txBody>
      </p:sp>
    </p:spTree>
    <p:extLst>
      <p:ext uri="{BB962C8B-B14F-4D97-AF65-F5344CB8AC3E}">
        <p14:creationId xmlns:p14="http://schemas.microsoft.com/office/powerpoint/2010/main" val="28403324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i="1" dirty="0"/>
              <a:t>Pollard Bank Note</a:t>
            </a:r>
          </a:p>
        </p:txBody>
      </p:sp>
      <p:sp>
        <p:nvSpPr>
          <p:cNvPr id="3" name="Content Placeholder 2"/>
          <p:cNvSpPr>
            <a:spLocks noGrp="1"/>
          </p:cNvSpPr>
          <p:nvPr>
            <p:ph idx="1"/>
          </p:nvPr>
        </p:nvSpPr>
        <p:spPr/>
        <p:txBody>
          <a:bodyPr>
            <a:normAutofit fontScale="62500" lnSpcReduction="20000"/>
          </a:bodyPr>
          <a:lstStyle/>
          <a:p>
            <a:r>
              <a:rPr lang="en-CA" dirty="0"/>
              <a:t>[194]       A related consideration is that monopolies are associated in the public mind with higher prices, and a patent monopoly should be purchased with the hard coinage of new, ingenious, useful and unobvious disclosures: </a:t>
            </a:r>
            <a:r>
              <a:rPr lang="en-CA" i="1" dirty="0" err="1"/>
              <a:t>Apotex</a:t>
            </a:r>
            <a:r>
              <a:rPr lang="en-CA" i="1" dirty="0"/>
              <a:t> Inc v </a:t>
            </a:r>
            <a:r>
              <a:rPr lang="en-CA" i="1" dirty="0" err="1"/>
              <a:t>Wellcome</a:t>
            </a:r>
            <a:r>
              <a:rPr lang="en-CA" i="1" dirty="0"/>
              <a:t> Foundation Ltd</a:t>
            </a:r>
            <a:r>
              <a:rPr lang="en-CA" dirty="0"/>
              <a:t>, 2002 SCC 77 at para 37. Accordingly, in order to obtain a valid patent, </a:t>
            </a:r>
            <a:r>
              <a:rPr lang="en-CA" b="1" dirty="0">
                <a:solidFill>
                  <a:srgbClr val="FF0000"/>
                </a:solidFill>
              </a:rPr>
              <a:t>it is not enough for a skilled person simply to make an obvious change to what is known in the art. </a:t>
            </a:r>
            <a:r>
              <a:rPr lang="en-CA" dirty="0"/>
              <a:t>This principle should apply to any information that was available to the public, even if it would not have been located in a diligent search. For example, should a skilled person be able to obtain a valid patent by simply searching a dusty corner of a public library for a document that describes a forgotten invention and making an obvious change to it? </a:t>
            </a:r>
            <a:r>
              <a:rPr lang="en-CA" b="1" dirty="0">
                <a:solidFill>
                  <a:srgbClr val="FF0000"/>
                </a:solidFill>
              </a:rPr>
              <a:t>The fact that a prior art reference would not have been located in a diligent search may be more relevant where the obviousness allegation combines two references, neither of which is part of the common general knowledge</a:t>
            </a:r>
            <a:r>
              <a:rPr lang="en-CA" dirty="0"/>
              <a:t>. In that event, it would be necessary for the party alleging obviousness to </a:t>
            </a:r>
            <a:r>
              <a:rPr lang="en-CA" b="1" dirty="0">
                <a:solidFill>
                  <a:srgbClr val="FF0000"/>
                </a:solidFill>
              </a:rPr>
              <a:t>explain how a skilled person having one of the references would have been led directly and without difficulty to combine it with the other </a:t>
            </a:r>
            <a:r>
              <a:rPr lang="en-CA" dirty="0"/>
              <a:t>to arrive at the impugned invention.</a:t>
            </a:r>
          </a:p>
        </p:txBody>
      </p:sp>
    </p:spTree>
    <p:extLst>
      <p:ext uri="{BB962C8B-B14F-4D97-AF65-F5344CB8AC3E}">
        <p14:creationId xmlns:p14="http://schemas.microsoft.com/office/powerpoint/2010/main" val="15064903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22E53C-3413-4C68-BF88-5387AFBE6BF0}"/>
              </a:ext>
            </a:extLst>
          </p:cNvPr>
          <p:cNvSpPr>
            <a:spLocks noGrp="1"/>
          </p:cNvSpPr>
          <p:nvPr>
            <p:ph type="title"/>
          </p:nvPr>
        </p:nvSpPr>
        <p:spPr/>
        <p:txBody>
          <a:bodyPr/>
          <a:lstStyle/>
          <a:p>
            <a:r>
              <a:rPr lang="en-CA" dirty="0"/>
              <a:t>All Prior Art is Available</a:t>
            </a:r>
          </a:p>
        </p:txBody>
      </p:sp>
      <p:sp>
        <p:nvSpPr>
          <p:cNvPr id="3" name="Content Placeholder 2">
            <a:extLst>
              <a:ext uri="{FF2B5EF4-FFF2-40B4-BE49-F238E27FC236}">
                <a16:creationId xmlns:a16="http://schemas.microsoft.com/office/drawing/2014/main" id="{6BE34BA3-7066-4A99-93F0-156C79942569}"/>
              </a:ext>
            </a:extLst>
          </p:cNvPr>
          <p:cNvSpPr>
            <a:spLocks noGrp="1"/>
          </p:cNvSpPr>
          <p:nvPr>
            <p:ph idx="1"/>
          </p:nvPr>
        </p:nvSpPr>
        <p:spPr/>
        <p:txBody>
          <a:bodyPr>
            <a:normAutofit/>
          </a:bodyPr>
          <a:lstStyle/>
          <a:p>
            <a:r>
              <a:rPr lang="en-US" sz="2000" b="0" i="0" dirty="0">
                <a:solidFill>
                  <a:srgbClr val="333333"/>
                </a:solidFill>
                <a:effectLst/>
                <a:latin typeface="Arial" panose="020B0604020202020204" pitchFamily="34" charset="0"/>
              </a:rPr>
              <a:t>Some old law:</a:t>
            </a:r>
          </a:p>
          <a:p>
            <a:pPr lvl="1"/>
            <a:r>
              <a:rPr lang="en-US" sz="1600" dirty="0">
                <a:solidFill>
                  <a:srgbClr val="333333"/>
                </a:solidFill>
                <a:latin typeface="Arial" panose="020B0604020202020204" pitchFamily="34" charset="0"/>
              </a:rPr>
              <a:t>Can only use what would have been found as the result of a “diligent search”</a:t>
            </a:r>
            <a:endParaRPr lang="en-US" sz="1600" b="0" i="0" dirty="0">
              <a:solidFill>
                <a:srgbClr val="333333"/>
              </a:solidFill>
              <a:effectLst/>
              <a:latin typeface="Arial" panose="020B0604020202020204" pitchFamily="34" charset="0"/>
            </a:endParaRPr>
          </a:p>
          <a:p>
            <a:endParaRPr lang="en-CA" sz="1200" i="1" dirty="0">
              <a:solidFill>
                <a:srgbClr val="333333"/>
              </a:solidFill>
              <a:latin typeface="Arial" panose="020B0604020202020204" pitchFamily="34" charset="0"/>
            </a:endParaRPr>
          </a:p>
          <a:p>
            <a:r>
              <a:rPr lang="en-CA" sz="2000" b="0" dirty="0">
                <a:solidFill>
                  <a:srgbClr val="333333"/>
                </a:solidFill>
                <a:effectLst/>
                <a:latin typeface="Arial" panose="020B0604020202020204" pitchFamily="34" charset="0"/>
              </a:rPr>
              <a:t>New law (finally):</a:t>
            </a:r>
          </a:p>
          <a:p>
            <a:pPr lvl="1"/>
            <a:r>
              <a:rPr lang="en-CA" sz="1600" b="0" i="1" dirty="0">
                <a:solidFill>
                  <a:srgbClr val="333333"/>
                </a:solidFill>
                <a:effectLst/>
                <a:latin typeface="Arial" panose="020B0604020202020204" pitchFamily="34" charset="0"/>
              </a:rPr>
              <a:t>Hospira Healthcare Corporation v. Kennedy Trust for Rheumatology Research</a:t>
            </a:r>
            <a:r>
              <a:rPr lang="en-CA" sz="1600" b="0" i="0" dirty="0">
                <a:solidFill>
                  <a:srgbClr val="333333"/>
                </a:solidFill>
                <a:effectLst/>
                <a:latin typeface="Arial" panose="020B0604020202020204" pitchFamily="34" charset="0"/>
              </a:rPr>
              <a:t>, 2020 FCA 30 (</a:t>
            </a:r>
            <a:r>
              <a:rPr lang="en-CA" sz="1600" b="0" i="0" dirty="0" err="1">
                <a:solidFill>
                  <a:srgbClr val="333333"/>
                </a:solidFill>
                <a:effectLst/>
                <a:latin typeface="Arial" panose="020B0604020202020204" pitchFamily="34" charset="0"/>
              </a:rPr>
              <a:t>Nadon</a:t>
            </a:r>
            <a:r>
              <a:rPr lang="en-CA" sz="1600" b="0" i="0" dirty="0">
                <a:solidFill>
                  <a:srgbClr val="333333"/>
                </a:solidFill>
                <a:effectLst/>
                <a:latin typeface="Arial" panose="020B0604020202020204" pitchFamily="34" charset="0"/>
              </a:rPr>
              <a:t>, </a:t>
            </a:r>
            <a:r>
              <a:rPr lang="en-CA" sz="1600" b="0" i="0" dirty="0" err="1">
                <a:solidFill>
                  <a:srgbClr val="333333"/>
                </a:solidFill>
                <a:effectLst/>
                <a:latin typeface="Arial" panose="020B0604020202020204" pitchFamily="34" charset="0"/>
              </a:rPr>
              <a:t>Rivoalen</a:t>
            </a:r>
            <a:r>
              <a:rPr lang="en-CA" sz="1600" b="0" i="0" dirty="0">
                <a:solidFill>
                  <a:srgbClr val="333333"/>
                </a:solidFill>
                <a:effectLst/>
                <a:latin typeface="Arial" panose="020B0604020202020204" pitchFamily="34" charset="0"/>
              </a:rPr>
              <a:t>, Locke JJA.).</a:t>
            </a:r>
            <a:r>
              <a:rPr lang="en-US" sz="1600" dirty="0">
                <a:solidFill>
                  <a:srgbClr val="333333"/>
                </a:solidFill>
                <a:latin typeface="Arial" panose="020B0604020202020204" pitchFamily="34" charset="0"/>
              </a:rPr>
              <a:t> </a:t>
            </a:r>
          </a:p>
          <a:p>
            <a:pPr lvl="2"/>
            <a:r>
              <a:rPr lang="en-US" sz="1600" dirty="0">
                <a:solidFill>
                  <a:srgbClr val="333333"/>
                </a:solidFill>
                <a:latin typeface="Arial" panose="020B0604020202020204" pitchFamily="34" charset="0"/>
              </a:rPr>
              <a:t>the state of the art for the purpose of an obviousness attack can include </a:t>
            </a:r>
            <a:r>
              <a:rPr lang="en-US" sz="1600" b="1" dirty="0">
                <a:solidFill>
                  <a:srgbClr val="FF0000"/>
                </a:solidFill>
                <a:latin typeface="Arial" panose="020B0604020202020204" pitchFamily="34" charset="0"/>
              </a:rPr>
              <a:t>all relevant prior art</a:t>
            </a:r>
            <a:r>
              <a:rPr lang="en-US" sz="1600" dirty="0">
                <a:solidFill>
                  <a:srgbClr val="333333"/>
                </a:solidFill>
                <a:latin typeface="Arial" panose="020B0604020202020204" pitchFamily="34" charset="0"/>
              </a:rPr>
              <a:t>, not just that which would be reasonably discoverable</a:t>
            </a:r>
          </a:p>
          <a:p>
            <a:pPr lvl="2"/>
            <a:endParaRPr lang="en-US" sz="1600" i="1" dirty="0">
              <a:solidFill>
                <a:srgbClr val="333333"/>
              </a:solidFill>
              <a:latin typeface="Arial" panose="020B0604020202020204" pitchFamily="34" charset="0"/>
            </a:endParaRPr>
          </a:p>
          <a:p>
            <a:r>
              <a:rPr lang="en-US" sz="2400" dirty="0">
                <a:solidFill>
                  <a:srgbClr val="333333"/>
                </a:solidFill>
                <a:latin typeface="Arial" panose="020B0604020202020204" pitchFamily="34" charset="0"/>
              </a:rPr>
              <a:t>I ask: But why THAT prior art?  Any motivation to use them out of all the others?</a:t>
            </a:r>
            <a:endParaRPr lang="en-CA" sz="2400" dirty="0">
              <a:solidFill>
                <a:srgbClr val="333333"/>
              </a:solidFill>
              <a:latin typeface="Arial" panose="020B0604020202020204" pitchFamily="34" charset="0"/>
            </a:endParaRPr>
          </a:p>
          <a:p>
            <a:endParaRPr lang="en-CA" sz="1200" dirty="0"/>
          </a:p>
        </p:txBody>
      </p:sp>
    </p:spTree>
    <p:extLst>
      <p:ext uri="{BB962C8B-B14F-4D97-AF65-F5344CB8AC3E}">
        <p14:creationId xmlns:p14="http://schemas.microsoft.com/office/powerpoint/2010/main" val="39688029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FE5E51-9B60-4330-926C-39A430B34C44}"/>
              </a:ext>
            </a:extLst>
          </p:cNvPr>
          <p:cNvSpPr>
            <a:spLocks noGrp="1"/>
          </p:cNvSpPr>
          <p:nvPr>
            <p:ph type="title"/>
          </p:nvPr>
        </p:nvSpPr>
        <p:spPr/>
        <p:txBody>
          <a:bodyPr/>
          <a:lstStyle/>
          <a:p>
            <a:r>
              <a:rPr lang="en-CA" dirty="0"/>
              <a:t>“Worth a Try”</a:t>
            </a:r>
          </a:p>
        </p:txBody>
      </p:sp>
      <p:sp>
        <p:nvSpPr>
          <p:cNvPr id="3" name="Content Placeholder 2">
            <a:extLst>
              <a:ext uri="{FF2B5EF4-FFF2-40B4-BE49-F238E27FC236}">
                <a16:creationId xmlns:a16="http://schemas.microsoft.com/office/drawing/2014/main" id="{28DE944E-EA34-4579-9181-106056B1AD9D}"/>
              </a:ext>
            </a:extLst>
          </p:cNvPr>
          <p:cNvSpPr>
            <a:spLocks noGrp="1"/>
          </p:cNvSpPr>
          <p:nvPr>
            <p:ph idx="1"/>
          </p:nvPr>
        </p:nvSpPr>
        <p:spPr/>
        <p:txBody>
          <a:bodyPr/>
          <a:lstStyle/>
          <a:p>
            <a:r>
              <a:rPr lang="en-CA" dirty="0"/>
              <a:t>Old UK law:</a:t>
            </a:r>
          </a:p>
          <a:p>
            <a:pPr lvl="1"/>
            <a:r>
              <a:rPr lang="en-CA" dirty="0"/>
              <a:t>If something was merely worth a try (investing in research to do it) then it was obvious.</a:t>
            </a:r>
          </a:p>
          <a:p>
            <a:pPr lvl="1"/>
            <a:r>
              <a:rPr lang="en-CA" dirty="0"/>
              <a:t>A very low threshold</a:t>
            </a:r>
          </a:p>
          <a:p>
            <a:pPr lvl="1"/>
            <a:r>
              <a:rPr lang="en-CA" dirty="0"/>
              <a:t>All UK inventions were obvious</a:t>
            </a:r>
          </a:p>
          <a:p>
            <a:r>
              <a:rPr lang="en-CA" dirty="0"/>
              <a:t>Generics kept trying in Canada</a:t>
            </a:r>
          </a:p>
          <a:p>
            <a:r>
              <a:rPr lang="en-CA" i="1" dirty="0" err="1"/>
              <a:t>Hoescht</a:t>
            </a:r>
            <a:r>
              <a:rPr lang="en-CA" i="1" dirty="0"/>
              <a:t> v. Halocarbon</a:t>
            </a:r>
          </a:p>
        </p:txBody>
      </p:sp>
    </p:spTree>
    <p:extLst>
      <p:ext uri="{BB962C8B-B14F-4D97-AF65-F5344CB8AC3E}">
        <p14:creationId xmlns:p14="http://schemas.microsoft.com/office/powerpoint/2010/main" val="29869002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F6F8D5-62C5-4960-0104-CDA5F31FDDC1}"/>
              </a:ext>
            </a:extLst>
          </p:cNvPr>
          <p:cNvSpPr>
            <a:spLocks noGrp="1"/>
          </p:cNvSpPr>
          <p:nvPr>
            <p:ph type="title"/>
          </p:nvPr>
        </p:nvSpPr>
        <p:spPr/>
        <p:txBody>
          <a:bodyPr>
            <a:normAutofit fontScale="90000"/>
          </a:bodyPr>
          <a:lstStyle/>
          <a:p>
            <a:r>
              <a:rPr lang="en-CA" i="1" dirty="0" err="1"/>
              <a:t>Hoescht</a:t>
            </a:r>
            <a:r>
              <a:rPr lang="en-CA" i="1" dirty="0"/>
              <a:t> v. Halocarbon</a:t>
            </a:r>
            <a:br>
              <a:rPr lang="en-CA" i="1" dirty="0"/>
            </a:br>
            <a:endParaRPr lang="en-CA" dirty="0"/>
          </a:p>
        </p:txBody>
      </p:sp>
      <p:sp>
        <p:nvSpPr>
          <p:cNvPr id="3" name="Content Placeholder 2">
            <a:extLst>
              <a:ext uri="{FF2B5EF4-FFF2-40B4-BE49-F238E27FC236}">
                <a16:creationId xmlns:a16="http://schemas.microsoft.com/office/drawing/2014/main" id="{A953F83D-84DF-3233-66A1-3A7125C6ACC2}"/>
              </a:ext>
            </a:extLst>
          </p:cNvPr>
          <p:cNvSpPr>
            <a:spLocks noGrp="1"/>
          </p:cNvSpPr>
          <p:nvPr>
            <p:ph idx="1"/>
          </p:nvPr>
        </p:nvSpPr>
        <p:spPr/>
        <p:txBody>
          <a:bodyPr>
            <a:normAutofit fontScale="62500" lnSpcReduction="20000"/>
          </a:bodyPr>
          <a:lstStyle/>
          <a:p>
            <a:pPr marL="114300" marR="0" indent="0" algn="just">
              <a:spcBef>
                <a:spcPts val="1200"/>
              </a:spcBef>
              <a:spcAft>
                <a:spcPts val="1200"/>
              </a:spcAft>
              <a:buNone/>
            </a:pPr>
            <a:r>
              <a:rPr lang="en-CA" sz="1900" dirty="0">
                <a:effectLst/>
                <a:latin typeface="Arial" panose="020B0604020202020204" pitchFamily="34" charset="0"/>
                <a:ea typeface="Times New Roman" panose="02020603050405020304" pitchFamily="18" charset="0"/>
                <a:cs typeface="Times New Roman" panose="02020603050405020304" pitchFamily="18" charset="0"/>
              </a:rPr>
              <a:t>“On </a:t>
            </a:r>
            <a:r>
              <a:rPr lang="en-CA" sz="1900" dirty="0">
                <a:effectLst/>
                <a:latin typeface="Arial" panose="020B0604020202020204" pitchFamily="34" charset="0"/>
                <a:ea typeface="Times New Roman" panose="02020603050405020304" pitchFamily="18" charset="0"/>
                <a:cs typeface="Arial" panose="020B0604020202020204" pitchFamily="34" charset="0"/>
              </a:rPr>
              <a:t>this</a:t>
            </a:r>
            <a:r>
              <a:rPr lang="en-CA" sz="1900" dirty="0">
                <a:effectLst/>
                <a:latin typeface="Arial" panose="020B0604020202020204" pitchFamily="34" charset="0"/>
                <a:ea typeface="Times New Roman" panose="02020603050405020304" pitchFamily="18" charset="0"/>
                <a:cs typeface="Times New Roman" panose="02020603050405020304" pitchFamily="18" charset="0"/>
              </a:rPr>
              <a:t> point, the Federal Court of Appeal reached a different conclusion [from the trial judge], Jackett C.J. saying (at p. 471):</a:t>
            </a:r>
          </a:p>
          <a:p>
            <a:pPr marL="571500" marR="914400" indent="0" algn="just">
              <a:spcBef>
                <a:spcPts val="1200"/>
              </a:spcBef>
              <a:spcAft>
                <a:spcPts val="1200"/>
              </a:spcAft>
              <a:buNone/>
            </a:pPr>
            <a:r>
              <a:rPr lang="en-CA" sz="1900" dirty="0">
                <a:effectLst/>
                <a:latin typeface="Arial" panose="020B0604020202020204" pitchFamily="34" charset="0"/>
                <a:ea typeface="Times New Roman" panose="02020603050405020304" pitchFamily="18" charset="0"/>
                <a:cs typeface="Times New Roman" panose="02020603050405020304" pitchFamily="18" charset="0"/>
              </a:rPr>
              <a:t>“The learned trial judge appears to have proceeded upon the assumption that the requirement of “inventive </a:t>
            </a:r>
            <a:r>
              <a:rPr lang="en-CA" sz="1900" dirty="0">
                <a:effectLst/>
                <a:latin typeface="Arial" panose="020B0604020202020204" pitchFamily="34" charset="0"/>
                <a:ea typeface="Times New Roman" panose="02020603050405020304" pitchFamily="18" charset="0"/>
                <a:cs typeface="Arial" panose="020B0604020202020204" pitchFamily="34" charset="0"/>
              </a:rPr>
              <a:t>ingenuity</a:t>
            </a:r>
            <a:r>
              <a:rPr lang="en-CA" sz="1900" dirty="0">
                <a:effectLst/>
                <a:latin typeface="Arial" panose="020B0604020202020204" pitchFamily="34" charset="0"/>
                <a:ea typeface="Times New Roman" panose="02020603050405020304" pitchFamily="18" charset="0"/>
                <a:cs typeface="Times New Roman" panose="02020603050405020304" pitchFamily="18" charset="0"/>
              </a:rPr>
              <a:t>”, is satisfied unless the “state of the art” at the time of the alleged invention was such that it would have been obvious to any skilled chemist “that he would </a:t>
            </a:r>
            <a:r>
              <a:rPr lang="en-CA" sz="1900" i="1" dirty="0">
                <a:effectLst/>
                <a:latin typeface="Arial" panose="020B0604020202020204" pitchFamily="34" charset="0"/>
                <a:ea typeface="Times New Roman" panose="02020603050405020304" pitchFamily="18" charset="0"/>
                <a:cs typeface="Times New Roman" panose="02020603050405020304" pitchFamily="18" charset="0"/>
              </a:rPr>
              <a:t>successfully</a:t>
            </a:r>
            <a:r>
              <a:rPr lang="en-CA" sz="1900" dirty="0">
                <a:effectLst/>
                <a:latin typeface="Arial" panose="020B0604020202020204" pitchFamily="34" charset="0"/>
                <a:ea typeface="Times New Roman" panose="02020603050405020304" pitchFamily="18" charset="0"/>
                <a:cs typeface="Times New Roman" panose="02020603050405020304" pitchFamily="18" charset="0"/>
              </a:rPr>
              <a:t> produce </a:t>
            </a:r>
            <a:r>
              <a:rPr lang="en-CA" sz="1900" dirty="0" err="1">
                <a:effectLst/>
                <a:latin typeface="Arial" panose="020B0604020202020204" pitchFamily="34" charset="0"/>
                <a:ea typeface="Times New Roman" panose="02020603050405020304" pitchFamily="18" charset="0"/>
                <a:cs typeface="Times New Roman" panose="02020603050405020304" pitchFamily="18" charset="0"/>
              </a:rPr>
              <a:t>isohalothane</a:t>
            </a:r>
            <a:r>
              <a:rPr lang="en-CA" sz="1900" dirty="0">
                <a:effectLst/>
                <a:latin typeface="Arial" panose="020B0604020202020204" pitchFamily="34" charset="0"/>
                <a:ea typeface="Times New Roman" panose="02020603050405020304" pitchFamily="18" charset="0"/>
                <a:cs typeface="Times New Roman" panose="02020603050405020304" pitchFamily="18" charset="0"/>
              </a:rPr>
              <a:t> (assuming the monomer used here and hydrogen bromide) in the ‘liquid phase’.” (The italics are mine.)  I do not think that the learned trial judge’s assumption is correct as a universal rule.  I would not hazard a definition of what is involved in the requirement of “inventive ingenuity: but, as it seems to me, the requirement of “inventive ingenuity”, is not met in the circumstances of the claim in question where the “state of the art” points to a process and all the alleged inventor has done is ascertain whether or not the process will work successfully.”</a:t>
            </a:r>
          </a:p>
          <a:p>
            <a:pPr marL="114300" marR="457200" indent="0" algn="just">
              <a:spcBef>
                <a:spcPts val="1200"/>
              </a:spcBef>
              <a:spcAft>
                <a:spcPts val="1200"/>
              </a:spcAft>
              <a:buNone/>
            </a:pPr>
            <a:r>
              <a:rPr lang="en-CA" sz="1900" dirty="0">
                <a:effectLst/>
                <a:latin typeface="Arial" panose="020B0604020202020204" pitchFamily="34" charset="0"/>
                <a:ea typeface="Times New Roman" panose="02020603050405020304" pitchFamily="18" charset="0"/>
                <a:cs typeface="Times New Roman" panose="02020603050405020304" pitchFamily="18" charset="0"/>
              </a:rPr>
              <a:t>In my view this statement of the requirement of inventive ingenuity puts it much too high.  Very few inventions are unexpected discoveries.  Practically all research work is done by looking in directions where the “state of the art” points.  On that basis and with hindsight, it could be said in most cases that there was no inventive ingenuity in the new development because everyone would then see how the previous accomplishments pointed the way.  The discovery of penicillin was, of course, a major development, a great invention.  After that, a number of workers went looking for other antibiotics methodically testing whole families of various microorganisms other than </a:t>
            </a:r>
            <a:r>
              <a:rPr lang="en-CA" sz="1900" i="1" dirty="0" err="1">
                <a:effectLst/>
                <a:latin typeface="Arial" panose="020B0604020202020204" pitchFamily="34" charset="0"/>
                <a:ea typeface="Times New Roman" panose="02020603050405020304" pitchFamily="18" charset="0"/>
                <a:cs typeface="Times New Roman" panose="02020603050405020304" pitchFamily="18" charset="0"/>
              </a:rPr>
              <a:t>penicillum</a:t>
            </a:r>
            <a:r>
              <a:rPr lang="en-CA" sz="1900" i="1" dirty="0">
                <a:effectLst/>
                <a:latin typeface="Arial" panose="020B0604020202020204" pitchFamily="34" charset="0"/>
                <a:ea typeface="Times New Roman" panose="02020603050405020304" pitchFamily="18" charset="0"/>
                <a:cs typeface="Times New Roman" panose="02020603050405020304" pitchFamily="18" charset="0"/>
              </a:rPr>
              <a:t> </a:t>
            </a:r>
            <a:r>
              <a:rPr lang="en-CA" sz="1900" i="1" dirty="0" err="1">
                <a:effectLst/>
                <a:latin typeface="Arial" panose="020B0604020202020204" pitchFamily="34" charset="0"/>
                <a:ea typeface="Times New Roman" panose="02020603050405020304" pitchFamily="18" charset="0"/>
                <a:cs typeface="Times New Roman" panose="02020603050405020304" pitchFamily="18" charset="0"/>
              </a:rPr>
              <a:t>noatum</a:t>
            </a:r>
            <a:r>
              <a:rPr lang="en-CA" sz="1900" dirty="0">
                <a:effectLst/>
                <a:latin typeface="Arial" panose="020B0604020202020204" pitchFamily="34" charset="0"/>
                <a:ea typeface="Times New Roman" panose="02020603050405020304" pitchFamily="18" charset="0"/>
                <a:cs typeface="Times New Roman" panose="02020603050405020304" pitchFamily="18" charset="0"/>
              </a:rPr>
              <a:t>.  This research work was rewarded by the discoveries a number of antibiotics such as chloromycetin obtained from </a:t>
            </a:r>
            <a:r>
              <a:rPr lang="en-CA" sz="1900" i="1" dirty="0">
                <a:effectLst/>
                <a:latin typeface="Arial" panose="020B0604020202020204" pitchFamily="34" charset="0"/>
                <a:ea typeface="Times New Roman" panose="02020603050405020304" pitchFamily="18" charset="0"/>
                <a:cs typeface="Times New Roman" panose="02020603050405020304" pitchFamily="18" charset="0"/>
              </a:rPr>
              <a:t>streptomyces </a:t>
            </a:r>
            <a:r>
              <a:rPr lang="en-CA" sz="1900" i="1" dirty="0" err="1">
                <a:effectLst/>
                <a:latin typeface="Arial" panose="020B0604020202020204" pitchFamily="34" charset="0"/>
                <a:ea typeface="Times New Roman" panose="02020603050405020304" pitchFamily="18" charset="0"/>
                <a:cs typeface="Times New Roman" panose="02020603050405020304" pitchFamily="18" charset="0"/>
              </a:rPr>
              <a:t>venezuelae</a:t>
            </a:r>
            <a:r>
              <a:rPr lang="en-CA" sz="1900" dirty="0">
                <a:effectLst/>
                <a:latin typeface="Arial" panose="020B0604020202020204" pitchFamily="34" charset="0"/>
                <a:ea typeface="Times New Roman" panose="02020603050405020304" pitchFamily="18" charset="0"/>
                <a:cs typeface="Times New Roman" panose="02020603050405020304" pitchFamily="18" charset="0"/>
              </a:rPr>
              <a:t> as mentioned in </a:t>
            </a:r>
            <a:r>
              <a:rPr lang="en-CA" sz="1900" i="1" dirty="0" err="1">
                <a:effectLst/>
                <a:latin typeface="Arial" panose="020B0604020202020204" pitchFamily="34" charset="0"/>
                <a:ea typeface="Times New Roman" panose="02020603050405020304" pitchFamily="18" charset="0"/>
                <a:cs typeface="Times New Roman" panose="02020603050405020304" pitchFamily="18" charset="0"/>
              </a:rPr>
              <a:t>Laboratoire</a:t>
            </a:r>
            <a:r>
              <a:rPr lang="en-CA" sz="1900" i="1" dirty="0">
                <a:effectLst/>
                <a:latin typeface="Arial" panose="020B0604020202020204" pitchFamily="34" charset="0"/>
                <a:ea typeface="Times New Roman" panose="02020603050405020304" pitchFamily="18" charset="0"/>
                <a:cs typeface="Times New Roman" panose="02020603050405020304" pitchFamily="18" charset="0"/>
              </a:rPr>
              <a:t> </a:t>
            </a:r>
            <a:r>
              <a:rPr lang="en-CA" sz="1900" i="1" dirty="0" err="1">
                <a:effectLst/>
                <a:latin typeface="Arial" panose="020B0604020202020204" pitchFamily="34" charset="0"/>
                <a:ea typeface="Times New Roman" panose="02020603050405020304" pitchFamily="18" charset="0"/>
                <a:cs typeface="Times New Roman" panose="02020603050405020304" pitchFamily="18" charset="0"/>
              </a:rPr>
              <a:t>Pentagone</a:t>
            </a:r>
            <a:r>
              <a:rPr lang="en-CA" sz="1900" dirty="0">
                <a:effectLst/>
                <a:latin typeface="Arial" panose="020B0604020202020204" pitchFamily="34" charset="0"/>
                <a:ea typeface="Times New Roman" panose="02020603050405020304" pitchFamily="18" charset="0"/>
                <a:cs typeface="Times New Roman" panose="02020603050405020304" pitchFamily="18" charset="0"/>
              </a:rPr>
              <a:t> v. </a:t>
            </a:r>
            <a:r>
              <a:rPr lang="en-CA" sz="1900" i="1" dirty="0">
                <a:effectLst/>
                <a:latin typeface="Arial" panose="020B0604020202020204" pitchFamily="34" charset="0"/>
                <a:ea typeface="Times New Roman" panose="02020603050405020304" pitchFamily="18" charset="0"/>
                <a:cs typeface="Times New Roman" panose="02020603050405020304" pitchFamily="18" charset="0"/>
              </a:rPr>
              <a:t>Parke, Davis &amp; Co.</a:t>
            </a:r>
            <a:r>
              <a:rPr lang="en-CA" sz="1900" dirty="0">
                <a:effectLst/>
                <a:latin typeface="Arial" panose="020B0604020202020204" pitchFamily="34" charset="0"/>
                <a:ea typeface="Times New Roman" panose="02020603050405020304" pitchFamily="18" charset="0"/>
                <a:cs typeface="Times New Roman" panose="02020603050405020304" pitchFamily="18" charset="0"/>
              </a:rPr>
              <a:t> [1968] R.C.S. 307, tetracycline as mentioned in </a:t>
            </a:r>
            <a:r>
              <a:rPr lang="en-CA" sz="1900" i="1" dirty="0">
                <a:effectLst/>
                <a:latin typeface="Arial" panose="020B0604020202020204" pitchFamily="34" charset="0"/>
                <a:ea typeface="Times New Roman" panose="02020603050405020304" pitchFamily="18" charset="0"/>
                <a:cs typeface="Times New Roman" panose="02020603050405020304" pitchFamily="18" charset="0"/>
              </a:rPr>
              <a:t>American Cyanamid Co.</a:t>
            </a:r>
            <a:r>
              <a:rPr lang="en-CA" sz="1900" dirty="0">
                <a:effectLst/>
                <a:latin typeface="Arial" panose="020B0604020202020204" pitchFamily="34" charset="0"/>
                <a:ea typeface="Times New Roman" panose="02020603050405020304" pitchFamily="18" charset="0"/>
                <a:cs typeface="Times New Roman" panose="02020603050405020304" pitchFamily="18" charset="0"/>
              </a:rPr>
              <a:t> v. </a:t>
            </a:r>
            <a:r>
              <a:rPr lang="en-CA" sz="1900" i="1" dirty="0">
                <a:effectLst/>
                <a:latin typeface="Arial" panose="020B0604020202020204" pitchFamily="34" charset="0"/>
                <a:ea typeface="Times New Roman" panose="02020603050405020304" pitchFamily="18" charset="0"/>
                <a:cs typeface="Times New Roman" panose="02020603050405020304" pitchFamily="18" charset="0"/>
              </a:rPr>
              <a:t>Berk Pharmaceuticals Ltd</a:t>
            </a:r>
            <a:r>
              <a:rPr lang="en-CA" sz="1900" dirty="0">
                <a:effectLst/>
                <a:latin typeface="Arial" panose="020B0604020202020204" pitchFamily="34" charset="0"/>
                <a:ea typeface="Times New Roman" panose="02020603050405020304" pitchFamily="18" charset="0"/>
                <a:cs typeface="Times New Roman" panose="02020603050405020304" pitchFamily="18" charset="0"/>
              </a:rPr>
              <a:t>. [1976] R.P.C. 231 where </a:t>
            </a:r>
            <a:r>
              <a:rPr lang="en-CA" sz="1900" dirty="0" err="1">
                <a:effectLst/>
                <a:latin typeface="Arial" panose="020B0604020202020204" pitchFamily="34" charset="0"/>
                <a:ea typeface="Times New Roman" panose="02020603050405020304" pitchFamily="18" charset="0"/>
                <a:cs typeface="Times New Roman" panose="02020603050405020304" pitchFamily="18" charset="0"/>
              </a:rPr>
              <a:t>Whitford</a:t>
            </a:r>
            <a:r>
              <a:rPr lang="en-CA" sz="1900" dirty="0">
                <a:effectLst/>
                <a:latin typeface="Arial" panose="020B0604020202020204" pitchFamily="34" charset="0"/>
                <a:ea typeface="Times New Roman" panose="02020603050405020304" pitchFamily="18" charset="0"/>
                <a:cs typeface="Times New Roman" panose="02020603050405020304" pitchFamily="18" charset="0"/>
              </a:rPr>
              <a:t> J. said (at p. 257):</a:t>
            </a:r>
          </a:p>
          <a:p>
            <a:pPr marL="571500" marR="914400" indent="0" algn="just">
              <a:spcBef>
                <a:spcPts val="1200"/>
              </a:spcBef>
              <a:spcAft>
                <a:spcPts val="1200"/>
              </a:spcAft>
              <a:buNone/>
            </a:pPr>
            <a:r>
              <a:rPr lang="en-CA" sz="1900" dirty="0">
                <a:effectLst/>
                <a:latin typeface="Arial" panose="020B0604020202020204" pitchFamily="34" charset="0"/>
                <a:ea typeface="Times New Roman" panose="02020603050405020304" pitchFamily="18" charset="0"/>
                <a:cs typeface="Times New Roman" panose="02020603050405020304" pitchFamily="18" charset="0"/>
              </a:rPr>
              <a:t>“A patient searcher is as much entitled to the benefits of a monopoly as someone who hits upon an invention by some lucky chance o</a:t>
            </a:r>
            <a:r>
              <a:rPr lang="en-CA" sz="1800" dirty="0">
                <a:effectLst/>
                <a:latin typeface="Arial" panose="020B0604020202020204" pitchFamily="34" charset="0"/>
                <a:ea typeface="Times New Roman" panose="02020603050405020304" pitchFamily="18" charset="0"/>
                <a:cs typeface="Times New Roman" panose="02020603050405020304" pitchFamily="18" charset="0"/>
              </a:rPr>
              <a:t>r inspiration.”</a:t>
            </a:r>
          </a:p>
        </p:txBody>
      </p:sp>
    </p:spTree>
    <p:extLst>
      <p:ext uri="{BB962C8B-B14F-4D97-AF65-F5344CB8AC3E}">
        <p14:creationId xmlns:p14="http://schemas.microsoft.com/office/powerpoint/2010/main" val="10062591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81C582-F5EF-44C4-45F6-A9665E3D0C15}"/>
              </a:ext>
            </a:extLst>
          </p:cNvPr>
          <p:cNvSpPr>
            <a:spLocks noGrp="1"/>
          </p:cNvSpPr>
          <p:nvPr>
            <p:ph type="title"/>
          </p:nvPr>
        </p:nvSpPr>
        <p:spPr/>
        <p:txBody>
          <a:bodyPr/>
          <a:lstStyle/>
          <a:p>
            <a:r>
              <a:rPr lang="en-CA" dirty="0" err="1"/>
              <a:t>Hoescht</a:t>
            </a:r>
            <a:r>
              <a:rPr lang="en-CA" dirty="0"/>
              <a:t>, cont’d</a:t>
            </a:r>
          </a:p>
        </p:txBody>
      </p:sp>
      <p:sp>
        <p:nvSpPr>
          <p:cNvPr id="3" name="Content Placeholder 2">
            <a:extLst>
              <a:ext uri="{FF2B5EF4-FFF2-40B4-BE49-F238E27FC236}">
                <a16:creationId xmlns:a16="http://schemas.microsoft.com/office/drawing/2014/main" id="{11707184-0FC0-021D-8676-8C3941D6473E}"/>
              </a:ext>
            </a:extLst>
          </p:cNvPr>
          <p:cNvSpPr>
            <a:spLocks noGrp="1"/>
          </p:cNvSpPr>
          <p:nvPr>
            <p:ph idx="1"/>
          </p:nvPr>
        </p:nvSpPr>
        <p:spPr/>
        <p:txBody>
          <a:bodyPr>
            <a:noAutofit/>
          </a:bodyPr>
          <a:lstStyle/>
          <a:p>
            <a:pPr marL="114300" marR="457200" indent="0" algn="just">
              <a:spcBef>
                <a:spcPts val="1200"/>
              </a:spcBef>
              <a:spcAft>
                <a:spcPts val="1200"/>
              </a:spcAft>
              <a:buNone/>
            </a:pPr>
            <a:r>
              <a:rPr lang="en-CA" sz="1100" dirty="0">
                <a:effectLst/>
                <a:latin typeface="Arial" panose="020B0604020202020204" pitchFamily="34" charset="0"/>
                <a:ea typeface="Times New Roman" panose="02020603050405020304" pitchFamily="18" charset="0"/>
                <a:cs typeface="Times New Roman" panose="02020603050405020304" pitchFamily="18" charset="0"/>
              </a:rPr>
              <a:t>I cannot imagine patents obtained for antibiotics and for various processes for their production being successfully challenged on the basis that the discovery of penicillin pointed the way and there was no inventive ingenuity in the search for other antibiotics and in the testing and the development processes.  In my view the true doctrine was clearly stated in </a:t>
            </a:r>
            <a:r>
              <a:rPr lang="en-CA" sz="1100" i="1" dirty="0">
                <a:effectLst/>
                <a:latin typeface="Arial" panose="020B0604020202020204" pitchFamily="34" charset="0"/>
                <a:ea typeface="Times New Roman" panose="02020603050405020304" pitchFamily="18" charset="0"/>
                <a:cs typeface="Times New Roman" panose="02020603050405020304" pitchFamily="18" charset="0"/>
              </a:rPr>
              <a:t>Pope Appliance Corporation</a:t>
            </a:r>
            <a:r>
              <a:rPr lang="en-CA" sz="1100" dirty="0">
                <a:effectLst/>
                <a:latin typeface="Arial" panose="020B0604020202020204" pitchFamily="34" charset="0"/>
                <a:ea typeface="Times New Roman" panose="02020603050405020304" pitchFamily="18" charset="0"/>
                <a:cs typeface="Times New Roman" panose="02020603050405020304" pitchFamily="18" charset="0"/>
              </a:rPr>
              <a:t> v. </a:t>
            </a:r>
            <a:r>
              <a:rPr lang="en-CA" sz="1100" i="1" dirty="0">
                <a:effectLst/>
                <a:latin typeface="Arial" panose="020B0604020202020204" pitchFamily="34" charset="0"/>
                <a:ea typeface="Times New Roman" panose="02020603050405020304" pitchFamily="18" charset="0"/>
                <a:cs typeface="Times New Roman" panose="02020603050405020304" pitchFamily="18" charset="0"/>
              </a:rPr>
              <a:t>Spanish River Pulp and Paper Mills</a:t>
            </a:r>
            <a:r>
              <a:rPr lang="en-CA" sz="1100" dirty="0">
                <a:effectLst/>
                <a:latin typeface="Arial" panose="020B0604020202020204" pitchFamily="34" charset="0"/>
                <a:ea typeface="Times New Roman" panose="02020603050405020304" pitchFamily="18" charset="0"/>
                <a:cs typeface="Times New Roman" panose="02020603050405020304" pitchFamily="18" charset="0"/>
              </a:rPr>
              <a:t> [1929] A.C. 269, where Viscount Dunedin said (at p. 280-1):</a:t>
            </a:r>
          </a:p>
          <a:p>
            <a:pPr marL="571500" marR="914400" indent="0" algn="just">
              <a:spcBef>
                <a:spcPts val="1200"/>
              </a:spcBef>
              <a:spcAft>
                <a:spcPts val="1200"/>
              </a:spcAft>
              <a:buNone/>
            </a:pPr>
            <a:r>
              <a:rPr lang="en-CA" sz="1100" dirty="0">
                <a:effectLst/>
                <a:latin typeface="Arial" panose="020B0604020202020204" pitchFamily="34" charset="0"/>
                <a:ea typeface="Times New Roman" panose="02020603050405020304" pitchFamily="18" charset="0"/>
                <a:cs typeface="Times New Roman" panose="02020603050405020304" pitchFamily="18" charset="0"/>
              </a:rPr>
              <a:t>“… After all, what is invention?  It is finding out something which has not been found out by other people.  This Pope in the present patent did.  He found out that the paper would so stick, and the practical problem was solved.  The learned judges below say that all this might have been done by anyone who experimented with “doctors” and air blasts already known.  That is that some one else might have hit upon the invention.  There are many instances in various branches of science of independent investigators making the same discovery.  That does not prevent the one who first applies and gets a patent from having a good patent, …”</a:t>
            </a:r>
          </a:p>
          <a:p>
            <a:pPr marL="114300" marR="457200" indent="0" algn="just">
              <a:spcBef>
                <a:spcPts val="1200"/>
              </a:spcBef>
              <a:spcAft>
                <a:spcPts val="1200"/>
              </a:spcAft>
              <a:buNone/>
            </a:pPr>
            <a:r>
              <a:rPr lang="en-CA" sz="1100" dirty="0">
                <a:effectLst/>
                <a:latin typeface="Arial" panose="020B0604020202020204" pitchFamily="34" charset="0"/>
                <a:ea typeface="Times New Roman" panose="02020603050405020304" pitchFamily="18" charset="0"/>
                <a:cs typeface="Times New Roman" panose="02020603050405020304" pitchFamily="18" charset="0"/>
              </a:rPr>
              <a:t>The same result will be obtained by putting, as the trial judge did (at p. 274), the “Cripps question” as to what Viscount Simon said in </a:t>
            </a:r>
            <a:r>
              <a:rPr lang="en-CA" sz="1100" i="1" dirty="0">
                <a:effectLst/>
                <a:latin typeface="Arial" panose="020B0604020202020204" pitchFamily="34" charset="0"/>
                <a:ea typeface="Times New Roman" panose="02020603050405020304" pitchFamily="18" charset="0"/>
                <a:cs typeface="Times New Roman" panose="02020603050405020304" pitchFamily="18" charset="0"/>
              </a:rPr>
              <a:t>Martin and Biro Swan Ld.</a:t>
            </a:r>
            <a:r>
              <a:rPr lang="en-CA" sz="1100" dirty="0">
                <a:effectLst/>
                <a:latin typeface="Arial" panose="020B0604020202020204" pitchFamily="34" charset="0"/>
                <a:ea typeface="Times New Roman" panose="02020603050405020304" pitchFamily="18" charset="0"/>
                <a:cs typeface="Times New Roman" panose="02020603050405020304" pitchFamily="18" charset="0"/>
              </a:rPr>
              <a:t> V. </a:t>
            </a:r>
            <a:r>
              <a:rPr lang="en-CA" sz="1100" i="1" dirty="0">
                <a:effectLst/>
                <a:latin typeface="Arial" panose="020B0604020202020204" pitchFamily="34" charset="0"/>
                <a:ea typeface="Times New Roman" panose="02020603050405020304" pitchFamily="18" charset="0"/>
                <a:cs typeface="Times New Roman" panose="02020603050405020304" pitchFamily="18" charset="0"/>
              </a:rPr>
              <a:t>H. Millwood Ld.</a:t>
            </a:r>
            <a:r>
              <a:rPr lang="en-CA" sz="1100" dirty="0">
                <a:effectLst/>
                <a:latin typeface="Arial" panose="020B0604020202020204" pitchFamily="34" charset="0"/>
                <a:ea typeface="Times New Roman" panose="02020603050405020304" pitchFamily="18" charset="0"/>
                <a:cs typeface="Times New Roman" panose="02020603050405020304" pitchFamily="18" charset="0"/>
              </a:rPr>
              <a:t> [1956] R.P.C. 125, at pp. 133-4:</a:t>
            </a:r>
          </a:p>
          <a:p>
            <a:pPr marL="571500" marR="914400" indent="0" algn="just">
              <a:spcBef>
                <a:spcPts val="1200"/>
              </a:spcBef>
              <a:spcAft>
                <a:spcPts val="1200"/>
              </a:spcAft>
              <a:buNone/>
            </a:pPr>
            <a:r>
              <a:rPr lang="en-CA" sz="1100" dirty="0">
                <a:effectLst/>
                <a:latin typeface="Arial" panose="020B0604020202020204" pitchFamily="34" charset="0"/>
                <a:ea typeface="Times New Roman" panose="02020603050405020304" pitchFamily="18" charset="0"/>
                <a:cs typeface="Times New Roman" panose="02020603050405020304" pitchFamily="18" charset="0"/>
              </a:rPr>
              <a:t>“… Your Lordships at least have the opportunity of affirming that the law on this matter is as stated by Jenkins, L.J. in </a:t>
            </a:r>
            <a:r>
              <a:rPr lang="en-CA" sz="1100" i="1" dirty="0" err="1">
                <a:effectLst/>
                <a:latin typeface="Arial" panose="020B0604020202020204" pitchFamily="34" charset="0"/>
                <a:ea typeface="Times New Roman" panose="02020603050405020304" pitchFamily="18" charset="0"/>
                <a:cs typeface="Times New Roman" panose="02020603050405020304" pitchFamily="18" charset="0"/>
              </a:rPr>
              <a:t>Allmanna</a:t>
            </a:r>
            <a:r>
              <a:rPr lang="en-CA" sz="1100" i="1" dirty="0">
                <a:effectLst/>
                <a:latin typeface="Arial" panose="020B0604020202020204" pitchFamily="34" charset="0"/>
                <a:ea typeface="Times New Roman" panose="02020603050405020304" pitchFamily="18" charset="0"/>
                <a:cs typeface="Times New Roman" panose="02020603050405020304" pitchFamily="18" charset="0"/>
              </a:rPr>
              <a:t> Svenska </a:t>
            </a:r>
            <a:r>
              <a:rPr lang="en-CA" sz="1100" i="1" dirty="0" err="1">
                <a:effectLst/>
                <a:latin typeface="Arial" panose="020B0604020202020204" pitchFamily="34" charset="0"/>
                <a:ea typeface="Times New Roman" panose="02020603050405020304" pitchFamily="18" charset="0"/>
                <a:cs typeface="Times New Roman" panose="02020603050405020304" pitchFamily="18" charset="0"/>
              </a:rPr>
              <a:t>Elektriska</a:t>
            </a:r>
            <a:r>
              <a:rPr lang="en-CA" sz="1100" i="1" dirty="0">
                <a:effectLst/>
                <a:latin typeface="Arial" panose="020B0604020202020204" pitchFamily="34" charset="0"/>
                <a:ea typeface="Times New Roman" panose="02020603050405020304" pitchFamily="18" charset="0"/>
                <a:cs typeface="Times New Roman" panose="02020603050405020304" pitchFamily="18" charset="0"/>
              </a:rPr>
              <a:t> A/B</a:t>
            </a:r>
            <a:r>
              <a:rPr lang="en-CA" sz="1100" dirty="0">
                <a:effectLst/>
                <a:latin typeface="Arial" panose="020B0604020202020204" pitchFamily="34" charset="0"/>
                <a:ea typeface="Times New Roman" panose="02020603050405020304" pitchFamily="18" charset="0"/>
                <a:cs typeface="Times New Roman" panose="02020603050405020304" pitchFamily="18" charset="0"/>
              </a:rPr>
              <a:t> v. </a:t>
            </a:r>
            <a:r>
              <a:rPr lang="en-CA" sz="1100" i="1" dirty="0">
                <a:effectLst/>
                <a:latin typeface="Arial" panose="020B0604020202020204" pitchFamily="34" charset="0"/>
                <a:ea typeface="Times New Roman" panose="02020603050405020304" pitchFamily="18" charset="0"/>
                <a:cs typeface="Times New Roman" panose="02020603050405020304" pitchFamily="18" charset="0"/>
              </a:rPr>
              <a:t>Burntisland Ship Building Coy. Ld.</a:t>
            </a:r>
            <a:r>
              <a:rPr lang="en-CA" sz="1100" dirty="0">
                <a:effectLst/>
                <a:latin typeface="Arial" panose="020B0604020202020204" pitchFamily="34" charset="0"/>
                <a:ea typeface="Times New Roman" panose="02020603050405020304" pitchFamily="18" charset="0"/>
                <a:cs typeface="Times New Roman" panose="02020603050405020304" pitchFamily="18" charset="0"/>
              </a:rPr>
              <a:t> (1952) 69 R.P.C. 63, and that the proper question to ask is that which was formulated by Sir Stafford Cripps as counsel in </a:t>
            </a:r>
            <a:r>
              <a:rPr lang="en-CA" sz="1100" i="1" dirty="0">
                <a:effectLst/>
                <a:latin typeface="Arial" panose="020B0604020202020204" pitchFamily="34" charset="0"/>
                <a:ea typeface="Times New Roman" panose="02020603050405020304" pitchFamily="18" charset="0"/>
                <a:cs typeface="Times New Roman" panose="02020603050405020304" pitchFamily="18" charset="0"/>
              </a:rPr>
              <a:t>Sharp &amp; Dohme Inc.</a:t>
            </a:r>
            <a:r>
              <a:rPr lang="en-CA" sz="1100" dirty="0">
                <a:effectLst/>
                <a:latin typeface="Arial" panose="020B0604020202020204" pitchFamily="34" charset="0"/>
                <a:ea typeface="Times New Roman" panose="02020603050405020304" pitchFamily="18" charset="0"/>
                <a:cs typeface="Times New Roman" panose="02020603050405020304" pitchFamily="18" charset="0"/>
              </a:rPr>
              <a:t> v. </a:t>
            </a:r>
            <a:r>
              <a:rPr lang="en-CA" sz="1100" i="1" dirty="0">
                <a:effectLst/>
                <a:latin typeface="Arial" panose="020B0604020202020204" pitchFamily="34" charset="0"/>
                <a:ea typeface="Times New Roman" panose="02020603050405020304" pitchFamily="18" charset="0"/>
                <a:cs typeface="Times New Roman" panose="02020603050405020304" pitchFamily="18" charset="0"/>
              </a:rPr>
              <a:t>Boots Pure Drug Coy. Ld.</a:t>
            </a:r>
            <a:r>
              <a:rPr lang="en-CA" sz="1100" dirty="0">
                <a:effectLst/>
                <a:latin typeface="Arial" panose="020B0604020202020204" pitchFamily="34" charset="0"/>
                <a:ea typeface="Times New Roman" panose="02020603050405020304" pitchFamily="18" charset="0"/>
                <a:cs typeface="Times New Roman" panose="02020603050405020304" pitchFamily="18" charset="0"/>
              </a:rPr>
              <a:t> (1928) 45 R.P.C. 153 at p. 163:</a:t>
            </a:r>
          </a:p>
          <a:p>
            <a:pPr marL="0" indent="0">
              <a:buNone/>
            </a:pPr>
            <a:r>
              <a:rPr lang="en-CA" sz="1100" dirty="0">
                <a:effectLst/>
                <a:latin typeface="Arial" panose="020B0604020202020204" pitchFamily="34" charset="0"/>
                <a:ea typeface="Times New Roman" panose="02020603050405020304" pitchFamily="18" charset="0"/>
                <a:cs typeface="Times New Roman" panose="02020603050405020304" pitchFamily="18" charset="0"/>
              </a:rPr>
              <a:t>“Was it obvious to any skilled chemist in the state of chemical knowledge existing at the date of the patent that he could manufacture valuable therapeutic agents by making the higher </a:t>
            </a:r>
            <a:r>
              <a:rPr lang="en-CA" sz="1100" dirty="0" err="1">
                <a:effectLst/>
                <a:latin typeface="Arial" panose="020B0604020202020204" pitchFamily="34" charset="0"/>
                <a:ea typeface="Times New Roman" panose="02020603050405020304" pitchFamily="18" charset="0"/>
                <a:cs typeface="Times New Roman" panose="02020603050405020304" pitchFamily="18" charset="0"/>
              </a:rPr>
              <a:t>resorcinols</a:t>
            </a:r>
            <a:r>
              <a:rPr lang="en-CA" sz="1100" dirty="0">
                <a:effectLst/>
                <a:latin typeface="Arial" panose="020B0604020202020204" pitchFamily="34" charset="0"/>
                <a:ea typeface="Times New Roman" panose="02020603050405020304" pitchFamily="18" charset="0"/>
                <a:cs typeface="Times New Roman" panose="02020603050405020304" pitchFamily="18" charset="0"/>
              </a:rPr>
              <a:t> by the use of the condensation and reduction processes described.  If the answer is ‘No’ then the patent is valid, if ‘Yes’ the patent is invalid.</a:t>
            </a:r>
            <a:endParaRPr lang="en-CA" sz="1100" dirty="0"/>
          </a:p>
        </p:txBody>
      </p:sp>
    </p:spTree>
    <p:extLst>
      <p:ext uri="{BB962C8B-B14F-4D97-AF65-F5344CB8AC3E}">
        <p14:creationId xmlns:p14="http://schemas.microsoft.com/office/powerpoint/2010/main" val="9507457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itchFamily="34" charset="0"/>
              </a:defRPr>
            </a:lvl1pPr>
            <a:lvl2pPr marL="742950" indent="-285750">
              <a:defRPr sz="2400">
                <a:solidFill>
                  <a:schemeClr val="tx1"/>
                </a:solidFill>
                <a:latin typeface="Arial" pitchFamily="34" charset="0"/>
              </a:defRPr>
            </a:lvl2pPr>
            <a:lvl3pPr marL="1143000" indent="-228600">
              <a:defRPr sz="2400">
                <a:solidFill>
                  <a:schemeClr val="tx1"/>
                </a:solidFill>
                <a:latin typeface="Arial" pitchFamily="34" charset="0"/>
              </a:defRPr>
            </a:lvl3pPr>
            <a:lvl4pPr marL="1600200" indent="-228600">
              <a:defRPr sz="2400">
                <a:solidFill>
                  <a:schemeClr val="tx1"/>
                </a:solidFill>
                <a:latin typeface="Arial" pitchFamily="34" charset="0"/>
              </a:defRPr>
            </a:lvl4pPr>
            <a:lvl5pPr marL="2057400" indent="-228600">
              <a:defRPr sz="2400">
                <a:solidFill>
                  <a:schemeClr val="tx1"/>
                </a:solidFill>
                <a:latin typeface="Arial" pitchFamily="34" charset="0"/>
              </a:defRPr>
            </a:lvl5pPr>
            <a:lvl6pPr marL="2514600" indent="-228600" algn="ctr" eaLnBrk="0" fontAlgn="base" hangingPunct="0">
              <a:spcBef>
                <a:spcPct val="0"/>
              </a:spcBef>
              <a:spcAft>
                <a:spcPct val="0"/>
              </a:spcAft>
              <a:defRPr sz="2400">
                <a:solidFill>
                  <a:schemeClr val="tx1"/>
                </a:solidFill>
                <a:latin typeface="Arial" pitchFamily="34" charset="0"/>
              </a:defRPr>
            </a:lvl6pPr>
            <a:lvl7pPr marL="2971800" indent="-228600" algn="ctr" eaLnBrk="0" fontAlgn="base" hangingPunct="0">
              <a:spcBef>
                <a:spcPct val="0"/>
              </a:spcBef>
              <a:spcAft>
                <a:spcPct val="0"/>
              </a:spcAft>
              <a:defRPr sz="2400">
                <a:solidFill>
                  <a:schemeClr val="tx1"/>
                </a:solidFill>
                <a:latin typeface="Arial" pitchFamily="34" charset="0"/>
              </a:defRPr>
            </a:lvl7pPr>
            <a:lvl8pPr marL="3429000" indent="-228600" algn="ctr" eaLnBrk="0" fontAlgn="base" hangingPunct="0">
              <a:spcBef>
                <a:spcPct val="0"/>
              </a:spcBef>
              <a:spcAft>
                <a:spcPct val="0"/>
              </a:spcAft>
              <a:defRPr sz="2400">
                <a:solidFill>
                  <a:schemeClr val="tx1"/>
                </a:solidFill>
                <a:latin typeface="Arial" pitchFamily="34" charset="0"/>
              </a:defRPr>
            </a:lvl8pPr>
            <a:lvl9pPr marL="3886200" indent="-228600" algn="ctr" eaLnBrk="0" fontAlgn="base" hangingPunct="0">
              <a:spcBef>
                <a:spcPct val="0"/>
              </a:spcBef>
              <a:spcAft>
                <a:spcPct val="0"/>
              </a:spcAft>
              <a:defRPr sz="2400">
                <a:solidFill>
                  <a:schemeClr val="tx1"/>
                </a:solidFill>
                <a:latin typeface="Arial" pitchFamily="34" charset="0"/>
              </a:defRPr>
            </a:lvl9pPr>
          </a:lstStyle>
          <a:p>
            <a:fld id="{7C712207-E7F4-4134-82D7-AE2356A22F24}" type="slidenum">
              <a:rPr lang="en-CA" sz="1200" smtClean="0">
                <a:solidFill>
                  <a:srgbClr val="003D6B"/>
                </a:solidFill>
              </a:rPr>
              <a:pPr/>
              <a:t>17</a:t>
            </a:fld>
            <a:endParaRPr lang="en-CA" sz="1200">
              <a:solidFill>
                <a:srgbClr val="003D6B"/>
              </a:solidFill>
            </a:endParaRPr>
          </a:p>
        </p:txBody>
      </p:sp>
      <p:sp>
        <p:nvSpPr>
          <p:cNvPr id="59395" name="Rectangle 2"/>
          <p:cNvSpPr>
            <a:spLocks noGrp="1" noChangeArrowheads="1"/>
          </p:cNvSpPr>
          <p:nvPr>
            <p:ph type="title"/>
          </p:nvPr>
        </p:nvSpPr>
        <p:spPr/>
        <p:txBody>
          <a:bodyPr/>
          <a:lstStyle/>
          <a:p>
            <a:r>
              <a:rPr lang="en-US"/>
              <a:t>2007 USA </a:t>
            </a:r>
            <a:r>
              <a:rPr lang="en-US" i="1"/>
              <a:t>KSR</a:t>
            </a:r>
            <a:r>
              <a:rPr lang="en-US"/>
              <a:t> decision</a:t>
            </a:r>
          </a:p>
        </p:txBody>
      </p:sp>
      <p:sp>
        <p:nvSpPr>
          <p:cNvPr id="59396" name="Rectangle 3"/>
          <p:cNvSpPr>
            <a:spLocks noGrp="1" noChangeArrowheads="1"/>
          </p:cNvSpPr>
          <p:nvPr>
            <p:ph type="body" idx="1"/>
          </p:nvPr>
        </p:nvSpPr>
        <p:spPr>
          <a:xfrm>
            <a:off x="179388" y="1557338"/>
            <a:ext cx="8785225" cy="5040312"/>
          </a:xfrm>
        </p:spPr>
        <p:txBody>
          <a:bodyPr/>
          <a:lstStyle/>
          <a:p>
            <a:pPr>
              <a:lnSpc>
                <a:spcPct val="90000"/>
              </a:lnSpc>
            </a:pPr>
            <a:r>
              <a:rPr lang="en-US" sz="2200" dirty="0"/>
              <a:t>Rejected CAFC’s restrictive TSM test</a:t>
            </a:r>
          </a:p>
          <a:p>
            <a:pPr lvl="1">
              <a:lnSpc>
                <a:spcPct val="90000"/>
              </a:lnSpc>
            </a:pPr>
            <a:r>
              <a:rPr lang="en-US" sz="2000" dirty="0"/>
              <a:t>Teaching</a:t>
            </a:r>
          </a:p>
          <a:p>
            <a:pPr lvl="1">
              <a:lnSpc>
                <a:spcPct val="90000"/>
              </a:lnSpc>
            </a:pPr>
            <a:r>
              <a:rPr lang="en-US" sz="2000" dirty="0"/>
              <a:t>Suggestion </a:t>
            </a:r>
          </a:p>
          <a:p>
            <a:pPr lvl="1">
              <a:lnSpc>
                <a:spcPct val="90000"/>
              </a:lnSpc>
            </a:pPr>
            <a:r>
              <a:rPr lang="en-US" sz="2000" dirty="0"/>
              <a:t>Motivation </a:t>
            </a:r>
          </a:p>
          <a:p>
            <a:pPr>
              <a:lnSpc>
                <a:spcPct val="90000"/>
              </a:lnSpc>
            </a:pPr>
            <a:r>
              <a:rPr lang="en-US" sz="2200" dirty="0"/>
              <a:t>“Consider everything” approach, including “obvious to try”:</a:t>
            </a:r>
          </a:p>
          <a:p>
            <a:pPr lvl="1">
              <a:lnSpc>
                <a:spcPct val="90000"/>
              </a:lnSpc>
              <a:buFont typeface="Times" pitchFamily="16" charset="0"/>
              <a:buNone/>
            </a:pPr>
            <a:r>
              <a:rPr lang="en-US" sz="2000" dirty="0"/>
              <a:t>  “The same constricted analysis led the Court of Appeals to conclude, in error, that a patent claim cannot be proved obvious merely by showing that the combination of elements was “obvious to try”. ...  </a:t>
            </a:r>
            <a:r>
              <a:rPr lang="en-US" sz="2000" dirty="0">
                <a:solidFill>
                  <a:srgbClr val="FF0000"/>
                </a:solidFill>
              </a:rPr>
              <a:t>When</a:t>
            </a:r>
            <a:r>
              <a:rPr lang="en-US" sz="2000" dirty="0">
                <a:solidFill>
                  <a:srgbClr val="FFFF00"/>
                </a:solidFill>
              </a:rPr>
              <a:t> </a:t>
            </a:r>
            <a:r>
              <a:rPr lang="en-US" sz="2000" dirty="0"/>
              <a:t>there is a design need or market pressure to solve a problem and </a:t>
            </a:r>
            <a:r>
              <a:rPr lang="en-US" sz="2000" dirty="0">
                <a:solidFill>
                  <a:srgbClr val="FF0000"/>
                </a:solidFill>
              </a:rPr>
              <a:t>there are a finite number of identified, predictable solutions, </a:t>
            </a:r>
            <a:r>
              <a:rPr lang="en-US" sz="2000" dirty="0"/>
              <a:t>a person of ordinary skill has good reason to pursue the known options within his or her technical grasp.  If </a:t>
            </a:r>
            <a:r>
              <a:rPr lang="en-US" sz="2000" dirty="0">
                <a:solidFill>
                  <a:srgbClr val="FF0000"/>
                </a:solidFill>
              </a:rPr>
              <a:t>this leads to the anticipated success, it is likely the product </a:t>
            </a:r>
            <a:r>
              <a:rPr lang="en-US" sz="2000" dirty="0"/>
              <a:t>not of innovation but </a:t>
            </a:r>
            <a:r>
              <a:rPr lang="en-US" sz="2000" dirty="0">
                <a:solidFill>
                  <a:srgbClr val="FF0000"/>
                </a:solidFill>
              </a:rPr>
              <a:t>of ordinary skill and common sense.  In that instance the fact that a combination was obvious to try might show that it was obvious under §103</a:t>
            </a:r>
            <a:r>
              <a:rPr lang="en-US" sz="2000" dirty="0"/>
              <a:t>.”</a:t>
            </a:r>
          </a:p>
        </p:txBody>
      </p:sp>
    </p:spTree>
    <p:extLst>
      <p:ext uri="{BB962C8B-B14F-4D97-AF65-F5344CB8AC3E}">
        <p14:creationId xmlns:p14="http://schemas.microsoft.com/office/powerpoint/2010/main" val="10412719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itle 1"/>
          <p:cNvSpPr>
            <a:spLocks noGrp="1"/>
          </p:cNvSpPr>
          <p:nvPr>
            <p:ph type="title"/>
          </p:nvPr>
        </p:nvSpPr>
        <p:spPr/>
        <p:txBody>
          <a:bodyPr/>
          <a:lstStyle/>
          <a:p>
            <a:r>
              <a:rPr lang="en-US"/>
              <a:t>“Worth a try” test gets buried</a:t>
            </a:r>
          </a:p>
        </p:txBody>
      </p:sp>
      <p:sp>
        <p:nvSpPr>
          <p:cNvPr id="49155" name="Content Placeholder 2"/>
          <p:cNvSpPr>
            <a:spLocks noGrp="1"/>
          </p:cNvSpPr>
          <p:nvPr>
            <p:ph idx="1"/>
          </p:nvPr>
        </p:nvSpPr>
        <p:spPr/>
        <p:txBody>
          <a:bodyPr>
            <a:normAutofit fontScale="85000" lnSpcReduction="10000"/>
          </a:bodyPr>
          <a:lstStyle/>
          <a:p>
            <a:r>
              <a:rPr lang="en-CA" dirty="0"/>
              <a:t>“Mere possible inclusion of something within a research programme on the basis you will find out more and </a:t>
            </a:r>
            <a:r>
              <a:rPr lang="en-CA" dirty="0">
                <a:solidFill>
                  <a:srgbClr val="FF0000"/>
                </a:solidFill>
              </a:rPr>
              <a:t>something might turn up is not enough</a:t>
            </a:r>
            <a:r>
              <a:rPr lang="en-CA" dirty="0"/>
              <a:t>. If it were otherwise there would be few inventions that were patentable. The only research which would be worthwhile (because of the prospect of protection) would be into areas totally devoid of prospect. </a:t>
            </a:r>
            <a:r>
              <a:rPr lang="en-CA" b="1" dirty="0">
                <a:solidFill>
                  <a:srgbClr val="FF0000"/>
                </a:solidFill>
              </a:rPr>
              <a:t>The “obvious to try” test really only works where it is more or less self-evident that what is being tested ought to work</a:t>
            </a:r>
            <a:r>
              <a:rPr lang="en-CA" dirty="0">
                <a:solidFill>
                  <a:srgbClr val="FF0000"/>
                </a:solidFill>
              </a:rPr>
              <a:t>.”</a:t>
            </a:r>
          </a:p>
          <a:p>
            <a:pPr lvl="2">
              <a:buFontTx/>
              <a:buNone/>
            </a:pPr>
            <a:r>
              <a:rPr lang="en-CA" i="1" dirty="0"/>
              <a:t>  Saint-Gobain PAM SA</a:t>
            </a:r>
            <a:r>
              <a:rPr lang="en-CA" dirty="0"/>
              <a:t> </a:t>
            </a:r>
            <a:r>
              <a:rPr lang="en-CA" i="1" dirty="0"/>
              <a:t>v.</a:t>
            </a:r>
            <a:r>
              <a:rPr lang="en-CA" dirty="0"/>
              <a:t> </a:t>
            </a:r>
            <a:r>
              <a:rPr lang="en-CA" i="1" dirty="0"/>
              <a:t>Fusion </a:t>
            </a:r>
            <a:r>
              <a:rPr lang="en-CA" i="1" dirty="0" err="1"/>
              <a:t>Provida</a:t>
            </a:r>
            <a:r>
              <a:rPr lang="en-CA" i="1" dirty="0"/>
              <a:t> Ltd.,</a:t>
            </a:r>
            <a:r>
              <a:rPr lang="en-CA" dirty="0"/>
              <a:t> [2005] EWCA </a:t>
            </a:r>
            <a:r>
              <a:rPr lang="en-CA" dirty="0" err="1"/>
              <a:t>Civ</a:t>
            </a:r>
            <a:r>
              <a:rPr lang="en-CA" dirty="0"/>
              <a:t> 177 at para. 35 (per Lord Jacob).</a:t>
            </a:r>
            <a:endParaRPr lang="en-US" dirty="0"/>
          </a:p>
          <a:p>
            <a:pPr>
              <a:buFont typeface="Times" pitchFamily="16" charset="0"/>
              <a:buNone/>
            </a:pPr>
            <a:endParaRPr lang="en-US" dirty="0">
              <a:solidFill>
                <a:schemeClr val="tx1"/>
              </a:solidFill>
            </a:endParaRPr>
          </a:p>
        </p:txBody>
      </p:sp>
      <p:sp>
        <p:nvSpPr>
          <p:cNvPr id="49156"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itchFamily="34" charset="0"/>
              </a:defRPr>
            </a:lvl1pPr>
            <a:lvl2pPr marL="742950" indent="-285750">
              <a:defRPr sz="2400">
                <a:solidFill>
                  <a:schemeClr val="tx1"/>
                </a:solidFill>
                <a:latin typeface="Arial" pitchFamily="34" charset="0"/>
              </a:defRPr>
            </a:lvl2pPr>
            <a:lvl3pPr marL="1143000" indent="-228600">
              <a:defRPr sz="2400">
                <a:solidFill>
                  <a:schemeClr val="tx1"/>
                </a:solidFill>
                <a:latin typeface="Arial" pitchFamily="34" charset="0"/>
              </a:defRPr>
            </a:lvl3pPr>
            <a:lvl4pPr marL="1600200" indent="-228600">
              <a:defRPr sz="2400">
                <a:solidFill>
                  <a:schemeClr val="tx1"/>
                </a:solidFill>
                <a:latin typeface="Arial" pitchFamily="34" charset="0"/>
              </a:defRPr>
            </a:lvl4pPr>
            <a:lvl5pPr marL="2057400" indent="-228600">
              <a:defRPr sz="2400">
                <a:solidFill>
                  <a:schemeClr val="tx1"/>
                </a:solidFill>
                <a:latin typeface="Arial" pitchFamily="34" charset="0"/>
              </a:defRPr>
            </a:lvl5pPr>
            <a:lvl6pPr marL="2514600" indent="-228600" algn="ctr" eaLnBrk="0" fontAlgn="base" hangingPunct="0">
              <a:spcBef>
                <a:spcPct val="0"/>
              </a:spcBef>
              <a:spcAft>
                <a:spcPct val="0"/>
              </a:spcAft>
              <a:defRPr sz="2400">
                <a:solidFill>
                  <a:schemeClr val="tx1"/>
                </a:solidFill>
                <a:latin typeface="Arial" pitchFamily="34" charset="0"/>
              </a:defRPr>
            </a:lvl6pPr>
            <a:lvl7pPr marL="2971800" indent="-228600" algn="ctr" eaLnBrk="0" fontAlgn="base" hangingPunct="0">
              <a:spcBef>
                <a:spcPct val="0"/>
              </a:spcBef>
              <a:spcAft>
                <a:spcPct val="0"/>
              </a:spcAft>
              <a:defRPr sz="2400">
                <a:solidFill>
                  <a:schemeClr val="tx1"/>
                </a:solidFill>
                <a:latin typeface="Arial" pitchFamily="34" charset="0"/>
              </a:defRPr>
            </a:lvl7pPr>
            <a:lvl8pPr marL="3429000" indent="-228600" algn="ctr" eaLnBrk="0" fontAlgn="base" hangingPunct="0">
              <a:spcBef>
                <a:spcPct val="0"/>
              </a:spcBef>
              <a:spcAft>
                <a:spcPct val="0"/>
              </a:spcAft>
              <a:defRPr sz="2400">
                <a:solidFill>
                  <a:schemeClr val="tx1"/>
                </a:solidFill>
                <a:latin typeface="Arial" pitchFamily="34" charset="0"/>
              </a:defRPr>
            </a:lvl8pPr>
            <a:lvl9pPr marL="3886200" indent="-228600" algn="ctr" eaLnBrk="0" fontAlgn="base" hangingPunct="0">
              <a:spcBef>
                <a:spcPct val="0"/>
              </a:spcBef>
              <a:spcAft>
                <a:spcPct val="0"/>
              </a:spcAft>
              <a:defRPr sz="2400">
                <a:solidFill>
                  <a:schemeClr val="tx1"/>
                </a:solidFill>
                <a:latin typeface="Arial" pitchFamily="34" charset="0"/>
              </a:defRPr>
            </a:lvl9pPr>
          </a:lstStyle>
          <a:p>
            <a:fld id="{F9A504AF-1AC6-4327-98CC-7FAFE4B4A882}" type="slidenum">
              <a:rPr lang="en-CA" sz="1200" smtClean="0">
                <a:solidFill>
                  <a:srgbClr val="003D6B"/>
                </a:solidFill>
              </a:rPr>
              <a:pPr/>
              <a:t>18</a:t>
            </a:fld>
            <a:endParaRPr lang="en-CA" sz="1200">
              <a:solidFill>
                <a:srgbClr val="003D6B"/>
              </a:solidFill>
            </a:endParaRPr>
          </a:p>
        </p:txBody>
      </p:sp>
    </p:spTree>
    <p:extLst>
      <p:ext uri="{BB962C8B-B14F-4D97-AF65-F5344CB8AC3E}">
        <p14:creationId xmlns:p14="http://schemas.microsoft.com/office/powerpoint/2010/main" val="21749543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0364F-35C6-4E5A-98FF-A3BEA0BD536F}"/>
              </a:ext>
            </a:extLst>
          </p:cNvPr>
          <p:cNvSpPr>
            <a:spLocks noGrp="1"/>
          </p:cNvSpPr>
          <p:nvPr>
            <p:ph type="title"/>
          </p:nvPr>
        </p:nvSpPr>
        <p:spPr/>
        <p:txBody>
          <a:bodyPr/>
          <a:lstStyle/>
          <a:p>
            <a:r>
              <a:rPr lang="en-CA" dirty="0"/>
              <a:t>Weird facts make weird law</a:t>
            </a:r>
            <a:br>
              <a:rPr lang="en-CA" dirty="0"/>
            </a:br>
            <a:endParaRPr lang="en-CA" dirty="0"/>
          </a:p>
        </p:txBody>
      </p:sp>
      <p:sp>
        <p:nvSpPr>
          <p:cNvPr id="3" name="Text Placeholder 2">
            <a:extLst>
              <a:ext uri="{FF2B5EF4-FFF2-40B4-BE49-F238E27FC236}">
                <a16:creationId xmlns:a16="http://schemas.microsoft.com/office/drawing/2014/main" id="{5A88EEAF-FFDE-4890-9ECB-AB541FCF79F9}"/>
              </a:ext>
            </a:extLst>
          </p:cNvPr>
          <p:cNvSpPr>
            <a:spLocks noGrp="1"/>
          </p:cNvSpPr>
          <p:nvPr>
            <p:ph type="body" idx="1"/>
          </p:nvPr>
        </p:nvSpPr>
        <p:spPr/>
        <p:txBody>
          <a:bodyPr/>
          <a:lstStyle/>
          <a:p>
            <a:endParaRPr lang="en-CA" dirty="0"/>
          </a:p>
        </p:txBody>
      </p:sp>
    </p:spTree>
    <p:extLst>
      <p:ext uri="{BB962C8B-B14F-4D97-AF65-F5344CB8AC3E}">
        <p14:creationId xmlns:p14="http://schemas.microsoft.com/office/powerpoint/2010/main" val="23482405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itchFamily="34" charset="0"/>
              </a:defRPr>
            </a:lvl1pPr>
            <a:lvl2pPr marL="742950" indent="-285750">
              <a:defRPr sz="2400">
                <a:solidFill>
                  <a:schemeClr val="tx1"/>
                </a:solidFill>
                <a:latin typeface="Arial" pitchFamily="34" charset="0"/>
              </a:defRPr>
            </a:lvl2pPr>
            <a:lvl3pPr marL="1143000" indent="-228600">
              <a:defRPr sz="2400">
                <a:solidFill>
                  <a:schemeClr val="tx1"/>
                </a:solidFill>
                <a:latin typeface="Arial" pitchFamily="34" charset="0"/>
              </a:defRPr>
            </a:lvl3pPr>
            <a:lvl4pPr marL="1600200" indent="-228600">
              <a:defRPr sz="2400">
                <a:solidFill>
                  <a:schemeClr val="tx1"/>
                </a:solidFill>
                <a:latin typeface="Arial" pitchFamily="34" charset="0"/>
              </a:defRPr>
            </a:lvl4pPr>
            <a:lvl5pPr marL="2057400" indent="-228600">
              <a:defRPr sz="2400">
                <a:solidFill>
                  <a:schemeClr val="tx1"/>
                </a:solidFill>
                <a:latin typeface="Arial" pitchFamily="34" charset="0"/>
              </a:defRPr>
            </a:lvl5pPr>
            <a:lvl6pPr marL="2514600" indent="-228600" algn="ctr" eaLnBrk="0" fontAlgn="base" hangingPunct="0">
              <a:spcBef>
                <a:spcPct val="0"/>
              </a:spcBef>
              <a:spcAft>
                <a:spcPct val="0"/>
              </a:spcAft>
              <a:defRPr sz="2400">
                <a:solidFill>
                  <a:schemeClr val="tx1"/>
                </a:solidFill>
                <a:latin typeface="Arial" pitchFamily="34" charset="0"/>
              </a:defRPr>
            </a:lvl6pPr>
            <a:lvl7pPr marL="2971800" indent="-228600" algn="ctr" eaLnBrk="0" fontAlgn="base" hangingPunct="0">
              <a:spcBef>
                <a:spcPct val="0"/>
              </a:spcBef>
              <a:spcAft>
                <a:spcPct val="0"/>
              </a:spcAft>
              <a:defRPr sz="2400">
                <a:solidFill>
                  <a:schemeClr val="tx1"/>
                </a:solidFill>
                <a:latin typeface="Arial" pitchFamily="34" charset="0"/>
              </a:defRPr>
            </a:lvl7pPr>
            <a:lvl8pPr marL="3429000" indent="-228600" algn="ctr" eaLnBrk="0" fontAlgn="base" hangingPunct="0">
              <a:spcBef>
                <a:spcPct val="0"/>
              </a:spcBef>
              <a:spcAft>
                <a:spcPct val="0"/>
              </a:spcAft>
              <a:defRPr sz="2400">
                <a:solidFill>
                  <a:schemeClr val="tx1"/>
                </a:solidFill>
                <a:latin typeface="Arial" pitchFamily="34" charset="0"/>
              </a:defRPr>
            </a:lvl8pPr>
            <a:lvl9pPr marL="3886200" indent="-228600" algn="ctr" eaLnBrk="0" fontAlgn="base" hangingPunct="0">
              <a:spcBef>
                <a:spcPct val="0"/>
              </a:spcBef>
              <a:spcAft>
                <a:spcPct val="0"/>
              </a:spcAft>
              <a:defRPr sz="2400">
                <a:solidFill>
                  <a:schemeClr val="tx1"/>
                </a:solidFill>
                <a:latin typeface="Arial" pitchFamily="34" charset="0"/>
              </a:defRPr>
            </a:lvl9pPr>
          </a:lstStyle>
          <a:p>
            <a:fld id="{D7D9E5BD-1512-4D17-A499-2B47B6CFEE31}" type="slidenum">
              <a:rPr lang="en-CA" sz="1200" smtClean="0">
                <a:solidFill>
                  <a:srgbClr val="003D6B"/>
                </a:solidFill>
              </a:rPr>
              <a:pPr/>
              <a:t>20</a:t>
            </a:fld>
            <a:endParaRPr lang="en-CA" sz="1200">
              <a:solidFill>
                <a:srgbClr val="003D6B"/>
              </a:solidFill>
            </a:endParaRPr>
          </a:p>
        </p:txBody>
      </p:sp>
      <p:sp>
        <p:nvSpPr>
          <p:cNvPr id="61443" name="Rectangle 2"/>
          <p:cNvSpPr>
            <a:spLocks noGrp="1" noChangeArrowheads="1"/>
          </p:cNvSpPr>
          <p:nvPr>
            <p:ph type="title"/>
          </p:nvPr>
        </p:nvSpPr>
        <p:spPr/>
        <p:txBody>
          <a:bodyPr>
            <a:normAutofit fontScale="90000"/>
          </a:bodyPr>
          <a:lstStyle/>
          <a:p>
            <a:r>
              <a:rPr lang="en-US" dirty="0"/>
              <a:t>Obviousness – the </a:t>
            </a:r>
            <a:r>
              <a:rPr lang="en-US" i="1" dirty="0"/>
              <a:t>Sanofi</a:t>
            </a:r>
            <a:r>
              <a:rPr lang="en-US" dirty="0"/>
              <a:t> approach (</a:t>
            </a:r>
            <a:r>
              <a:rPr lang="en-US" i="1" dirty="0"/>
              <a:t>Windsurfing</a:t>
            </a:r>
            <a:r>
              <a:rPr lang="en-US" dirty="0"/>
              <a:t> </a:t>
            </a:r>
            <a:r>
              <a:rPr lang="en-US" dirty="0" err="1"/>
              <a:t>redux</a:t>
            </a:r>
            <a:r>
              <a:rPr lang="en-US" dirty="0"/>
              <a:t>)</a:t>
            </a:r>
          </a:p>
        </p:txBody>
      </p:sp>
      <p:sp>
        <p:nvSpPr>
          <p:cNvPr id="61444" name="Rectangle 3"/>
          <p:cNvSpPr>
            <a:spLocks noGrp="1" noChangeArrowheads="1"/>
          </p:cNvSpPr>
          <p:nvPr>
            <p:ph type="body" idx="1"/>
          </p:nvPr>
        </p:nvSpPr>
        <p:spPr/>
        <p:txBody>
          <a:bodyPr>
            <a:normAutofit fontScale="85000" lnSpcReduction="10000"/>
          </a:bodyPr>
          <a:lstStyle/>
          <a:p>
            <a:pPr marL="600075" lvl="1" indent="-381000">
              <a:buFont typeface="Times" pitchFamily="16" charset="0"/>
              <a:buNone/>
            </a:pPr>
            <a:r>
              <a:rPr lang="en-US" dirty="0"/>
              <a:t>(1)	(a)  Identify the notional “person skilled in the art”;</a:t>
            </a:r>
          </a:p>
          <a:p>
            <a:pPr marL="600075" lvl="1" indent="-381000">
              <a:buFont typeface="Times" pitchFamily="16" charset="0"/>
              <a:buNone/>
            </a:pPr>
            <a:r>
              <a:rPr lang="en-US" dirty="0"/>
              <a:t>	(b)  Identify the relevant common general knowledge of that person;</a:t>
            </a:r>
          </a:p>
          <a:p>
            <a:pPr marL="600075" lvl="1" indent="-381000">
              <a:buFont typeface="Times" pitchFamily="16" charset="0"/>
              <a:buNone/>
            </a:pPr>
            <a:r>
              <a:rPr lang="en-US" dirty="0"/>
              <a:t>(2)	Identify </a:t>
            </a:r>
            <a:r>
              <a:rPr lang="en-US" dirty="0">
                <a:solidFill>
                  <a:srgbClr val="FF0000"/>
                </a:solidFill>
              </a:rPr>
              <a:t>the inventive concept of the claim </a:t>
            </a:r>
            <a:r>
              <a:rPr lang="en-US" dirty="0"/>
              <a:t>in question or, if that cannot readily be done, construe it;</a:t>
            </a:r>
          </a:p>
          <a:p>
            <a:pPr marL="600075" lvl="1" indent="-381000">
              <a:buFont typeface="Times" pitchFamily="16" charset="0"/>
              <a:buNone/>
            </a:pPr>
            <a:r>
              <a:rPr lang="en-US" dirty="0"/>
              <a:t>(3)	Identify what, if any, </a:t>
            </a:r>
            <a:r>
              <a:rPr lang="en-US" dirty="0">
                <a:solidFill>
                  <a:srgbClr val="FF0000"/>
                </a:solidFill>
              </a:rPr>
              <a:t>differences</a:t>
            </a:r>
            <a:r>
              <a:rPr lang="en-US" dirty="0"/>
              <a:t> exist </a:t>
            </a:r>
            <a:r>
              <a:rPr lang="en-US" dirty="0">
                <a:solidFill>
                  <a:srgbClr val="FF0000"/>
                </a:solidFill>
              </a:rPr>
              <a:t>between the matter cited as forming part of the “state of the art” and the inventive concept of the claim</a:t>
            </a:r>
            <a:r>
              <a:rPr lang="en-US" dirty="0"/>
              <a:t> or the claim as construed;</a:t>
            </a:r>
          </a:p>
          <a:p>
            <a:pPr marL="600075" lvl="1" indent="-381000">
              <a:buFont typeface="Times" pitchFamily="16" charset="0"/>
              <a:buAutoNum type="arabicParenBoth" startAt="4"/>
            </a:pPr>
            <a:r>
              <a:rPr lang="en-US" dirty="0"/>
              <a:t>Viewed without any knowledge of the alleged invention as claimed, do those </a:t>
            </a:r>
            <a:r>
              <a:rPr lang="en-US" dirty="0">
                <a:solidFill>
                  <a:srgbClr val="FF0000"/>
                </a:solidFill>
              </a:rPr>
              <a:t>differences constitute steps which would have been obvious </a:t>
            </a:r>
            <a:r>
              <a:rPr lang="en-US" dirty="0"/>
              <a:t>to the person skilled in the art </a:t>
            </a:r>
            <a:r>
              <a:rPr lang="en-US" dirty="0">
                <a:solidFill>
                  <a:srgbClr val="FF0000"/>
                </a:solidFill>
              </a:rPr>
              <a:t>or do they require any degree of invention?</a:t>
            </a:r>
          </a:p>
        </p:txBody>
      </p:sp>
    </p:spTree>
    <p:extLst>
      <p:ext uri="{BB962C8B-B14F-4D97-AF65-F5344CB8AC3E}">
        <p14:creationId xmlns:p14="http://schemas.microsoft.com/office/powerpoint/2010/main" val="12672300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itchFamily="34" charset="0"/>
              </a:defRPr>
            </a:lvl1pPr>
            <a:lvl2pPr marL="742950" indent="-285750">
              <a:defRPr sz="2400">
                <a:solidFill>
                  <a:schemeClr val="tx1"/>
                </a:solidFill>
                <a:latin typeface="Arial" pitchFamily="34" charset="0"/>
              </a:defRPr>
            </a:lvl2pPr>
            <a:lvl3pPr marL="1143000" indent="-228600">
              <a:defRPr sz="2400">
                <a:solidFill>
                  <a:schemeClr val="tx1"/>
                </a:solidFill>
                <a:latin typeface="Arial" pitchFamily="34" charset="0"/>
              </a:defRPr>
            </a:lvl3pPr>
            <a:lvl4pPr marL="1600200" indent="-228600">
              <a:defRPr sz="2400">
                <a:solidFill>
                  <a:schemeClr val="tx1"/>
                </a:solidFill>
                <a:latin typeface="Arial" pitchFamily="34" charset="0"/>
              </a:defRPr>
            </a:lvl4pPr>
            <a:lvl5pPr marL="2057400" indent="-228600">
              <a:defRPr sz="2400">
                <a:solidFill>
                  <a:schemeClr val="tx1"/>
                </a:solidFill>
                <a:latin typeface="Arial" pitchFamily="34" charset="0"/>
              </a:defRPr>
            </a:lvl5pPr>
            <a:lvl6pPr marL="2514600" indent="-228600" algn="ctr" eaLnBrk="0" fontAlgn="base" hangingPunct="0">
              <a:spcBef>
                <a:spcPct val="0"/>
              </a:spcBef>
              <a:spcAft>
                <a:spcPct val="0"/>
              </a:spcAft>
              <a:defRPr sz="2400">
                <a:solidFill>
                  <a:schemeClr val="tx1"/>
                </a:solidFill>
                <a:latin typeface="Arial" pitchFamily="34" charset="0"/>
              </a:defRPr>
            </a:lvl6pPr>
            <a:lvl7pPr marL="2971800" indent="-228600" algn="ctr" eaLnBrk="0" fontAlgn="base" hangingPunct="0">
              <a:spcBef>
                <a:spcPct val="0"/>
              </a:spcBef>
              <a:spcAft>
                <a:spcPct val="0"/>
              </a:spcAft>
              <a:defRPr sz="2400">
                <a:solidFill>
                  <a:schemeClr val="tx1"/>
                </a:solidFill>
                <a:latin typeface="Arial" pitchFamily="34" charset="0"/>
              </a:defRPr>
            </a:lvl7pPr>
            <a:lvl8pPr marL="3429000" indent="-228600" algn="ctr" eaLnBrk="0" fontAlgn="base" hangingPunct="0">
              <a:spcBef>
                <a:spcPct val="0"/>
              </a:spcBef>
              <a:spcAft>
                <a:spcPct val="0"/>
              </a:spcAft>
              <a:defRPr sz="2400">
                <a:solidFill>
                  <a:schemeClr val="tx1"/>
                </a:solidFill>
                <a:latin typeface="Arial" pitchFamily="34" charset="0"/>
              </a:defRPr>
            </a:lvl8pPr>
            <a:lvl9pPr marL="3886200" indent="-228600" algn="ctr" eaLnBrk="0" fontAlgn="base" hangingPunct="0">
              <a:spcBef>
                <a:spcPct val="0"/>
              </a:spcBef>
              <a:spcAft>
                <a:spcPct val="0"/>
              </a:spcAft>
              <a:defRPr sz="2400">
                <a:solidFill>
                  <a:schemeClr val="tx1"/>
                </a:solidFill>
                <a:latin typeface="Arial" pitchFamily="34" charset="0"/>
              </a:defRPr>
            </a:lvl9pPr>
          </a:lstStyle>
          <a:p>
            <a:fld id="{8EBFE89E-ADC7-4E73-9979-4AA8A9670DBF}" type="slidenum">
              <a:rPr lang="en-CA" sz="1200" smtClean="0">
                <a:solidFill>
                  <a:srgbClr val="003D6B"/>
                </a:solidFill>
              </a:rPr>
              <a:pPr/>
              <a:t>21</a:t>
            </a:fld>
            <a:endParaRPr lang="en-CA" sz="1200">
              <a:solidFill>
                <a:srgbClr val="003D6B"/>
              </a:solidFill>
            </a:endParaRPr>
          </a:p>
        </p:txBody>
      </p:sp>
      <p:sp>
        <p:nvSpPr>
          <p:cNvPr id="62467" name="Rectangle 2"/>
          <p:cNvSpPr>
            <a:spLocks noGrp="1" noChangeArrowheads="1"/>
          </p:cNvSpPr>
          <p:nvPr>
            <p:ph type="title"/>
          </p:nvPr>
        </p:nvSpPr>
        <p:spPr/>
        <p:txBody>
          <a:bodyPr>
            <a:normAutofit fontScale="90000"/>
          </a:bodyPr>
          <a:lstStyle/>
          <a:p>
            <a:r>
              <a:rPr lang="en-US" dirty="0"/>
              <a:t>“Obvious to try” test </a:t>
            </a:r>
            <a:br>
              <a:rPr lang="en-US" dirty="0"/>
            </a:br>
            <a:r>
              <a:rPr lang="en-US" dirty="0"/>
              <a:t>– for cases involving experimentation	</a:t>
            </a:r>
          </a:p>
        </p:txBody>
      </p:sp>
      <p:sp>
        <p:nvSpPr>
          <p:cNvPr id="62468" name="Rectangle 3"/>
          <p:cNvSpPr>
            <a:spLocks noGrp="1" noChangeArrowheads="1"/>
          </p:cNvSpPr>
          <p:nvPr>
            <p:ph type="body" idx="1"/>
          </p:nvPr>
        </p:nvSpPr>
        <p:spPr>
          <a:xfrm>
            <a:off x="179388" y="1557338"/>
            <a:ext cx="8785225" cy="5040312"/>
          </a:xfrm>
        </p:spPr>
        <p:txBody>
          <a:bodyPr/>
          <a:lstStyle/>
          <a:p>
            <a:pPr>
              <a:lnSpc>
                <a:spcPct val="80000"/>
              </a:lnSpc>
            </a:pPr>
            <a:r>
              <a:rPr lang="en-US" sz="2200" dirty="0"/>
              <a:t>“Obvious to try” test</a:t>
            </a:r>
          </a:p>
          <a:p>
            <a:pPr lvl="1">
              <a:lnSpc>
                <a:spcPct val="80000"/>
              </a:lnSpc>
            </a:pPr>
            <a:r>
              <a:rPr lang="en-US" sz="2000" dirty="0"/>
              <a:t>Could be part of step #4 in cases “where advances are won by experimentation”</a:t>
            </a:r>
          </a:p>
          <a:p>
            <a:pPr lvl="1">
              <a:lnSpc>
                <a:spcPct val="80000"/>
              </a:lnSpc>
              <a:buFont typeface="Times" pitchFamily="16" charset="0"/>
              <a:buNone/>
            </a:pPr>
            <a:endParaRPr lang="en-US" sz="2000" dirty="0"/>
          </a:p>
          <a:p>
            <a:pPr>
              <a:lnSpc>
                <a:spcPct val="80000"/>
              </a:lnSpc>
            </a:pPr>
            <a:r>
              <a:rPr lang="en-US" sz="2200" dirty="0"/>
              <a:t>Rothstein’s Questions:</a:t>
            </a:r>
          </a:p>
          <a:p>
            <a:pPr lvl="1">
              <a:lnSpc>
                <a:spcPct val="80000"/>
              </a:lnSpc>
            </a:pPr>
            <a:r>
              <a:rPr lang="en-US" sz="2000" dirty="0"/>
              <a:t>(1) Is it </a:t>
            </a:r>
            <a:r>
              <a:rPr lang="en-US" sz="2000" dirty="0">
                <a:solidFill>
                  <a:srgbClr val="FF0000"/>
                </a:solidFill>
              </a:rPr>
              <a:t>more or less self-evident that what is being tried ought to work</a:t>
            </a:r>
            <a:r>
              <a:rPr lang="en-US" sz="2000" dirty="0"/>
              <a:t>?  Are there a finite number of identified predictable solutions known to persons skilled in the art?</a:t>
            </a:r>
          </a:p>
          <a:p>
            <a:pPr lvl="1">
              <a:lnSpc>
                <a:spcPct val="80000"/>
              </a:lnSpc>
              <a:buFont typeface="Times" pitchFamily="16" charset="0"/>
              <a:buNone/>
            </a:pPr>
            <a:endParaRPr lang="en-US" sz="2000" dirty="0"/>
          </a:p>
          <a:p>
            <a:pPr lvl="1">
              <a:lnSpc>
                <a:spcPct val="80000"/>
              </a:lnSpc>
            </a:pPr>
            <a:r>
              <a:rPr lang="en-US" sz="2000" dirty="0"/>
              <a:t>(2) </a:t>
            </a:r>
            <a:r>
              <a:rPr lang="en-US" sz="2000" dirty="0">
                <a:solidFill>
                  <a:srgbClr val="FF0000"/>
                </a:solidFill>
              </a:rPr>
              <a:t>What is the </a:t>
            </a:r>
            <a:r>
              <a:rPr lang="en-US" sz="2000" dirty="0"/>
              <a:t>extent, nature and amount of </a:t>
            </a:r>
            <a:r>
              <a:rPr lang="en-US" sz="2000" dirty="0">
                <a:solidFill>
                  <a:srgbClr val="FF0000"/>
                </a:solidFill>
              </a:rPr>
              <a:t>effort required to achieve the invention</a:t>
            </a:r>
            <a:r>
              <a:rPr lang="en-US" sz="2000" dirty="0"/>
              <a:t>?  Are routine trials carried out or is the experimentation </a:t>
            </a:r>
            <a:r>
              <a:rPr lang="en-US" sz="2000" dirty="0">
                <a:solidFill>
                  <a:srgbClr val="FF0000"/>
                </a:solidFill>
              </a:rPr>
              <a:t>prolonged and arduous</a:t>
            </a:r>
            <a:r>
              <a:rPr lang="en-US" sz="2000" dirty="0"/>
              <a:t>, such that the trials would not be considered </a:t>
            </a:r>
            <a:r>
              <a:rPr lang="en-US" sz="2000" dirty="0">
                <a:solidFill>
                  <a:srgbClr val="FF0000"/>
                </a:solidFill>
              </a:rPr>
              <a:t>routine</a:t>
            </a:r>
            <a:r>
              <a:rPr lang="en-US" sz="2000" dirty="0"/>
              <a:t>? The path followed by the inventor(s) is worth examining.</a:t>
            </a:r>
          </a:p>
          <a:p>
            <a:pPr lvl="1">
              <a:lnSpc>
                <a:spcPct val="80000"/>
              </a:lnSpc>
              <a:buFont typeface="Times" pitchFamily="16" charset="0"/>
              <a:buNone/>
            </a:pPr>
            <a:endParaRPr lang="en-US" sz="2000" dirty="0"/>
          </a:p>
          <a:p>
            <a:pPr lvl="1">
              <a:lnSpc>
                <a:spcPct val="80000"/>
              </a:lnSpc>
            </a:pPr>
            <a:r>
              <a:rPr lang="en-US" sz="2000" dirty="0"/>
              <a:t>(3) Is there a </a:t>
            </a:r>
            <a:r>
              <a:rPr lang="en-US" sz="2000" dirty="0">
                <a:solidFill>
                  <a:srgbClr val="FF0000"/>
                </a:solidFill>
              </a:rPr>
              <a:t>motive </a:t>
            </a:r>
            <a:r>
              <a:rPr lang="en-US" sz="2000" dirty="0"/>
              <a:t>provided </a:t>
            </a:r>
            <a:r>
              <a:rPr lang="en-US" sz="2000" dirty="0">
                <a:solidFill>
                  <a:srgbClr val="FF0000"/>
                </a:solidFill>
              </a:rPr>
              <a:t>in the prior art to find the solution </a:t>
            </a:r>
            <a:r>
              <a:rPr lang="en-US" sz="2000" dirty="0"/>
              <a:t>the patent addresses?</a:t>
            </a:r>
          </a:p>
          <a:p>
            <a:pPr>
              <a:lnSpc>
                <a:spcPct val="80000"/>
              </a:lnSpc>
            </a:pPr>
            <a:endParaRPr lang="en-US" sz="2200" dirty="0"/>
          </a:p>
        </p:txBody>
      </p:sp>
    </p:spTree>
    <p:extLst>
      <p:ext uri="{BB962C8B-B14F-4D97-AF65-F5344CB8AC3E}">
        <p14:creationId xmlns:p14="http://schemas.microsoft.com/office/powerpoint/2010/main" val="38990954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algn="ctr" eaLnBrk="0" fontAlgn="base" hangingPunct="0">
              <a:spcBef>
                <a:spcPct val="0"/>
              </a:spcBef>
              <a:spcAft>
                <a:spcPct val="0"/>
              </a:spcAft>
              <a:defRPr sz="2400">
                <a:solidFill>
                  <a:schemeClr val="tx1"/>
                </a:solidFill>
                <a:latin typeface="Arial" panose="020B0604020202020204" pitchFamily="34" charset="0"/>
              </a:defRPr>
            </a:lvl6pPr>
            <a:lvl7pPr marL="2971800" indent="-228600" algn="ctr" eaLnBrk="0" fontAlgn="base" hangingPunct="0">
              <a:spcBef>
                <a:spcPct val="0"/>
              </a:spcBef>
              <a:spcAft>
                <a:spcPct val="0"/>
              </a:spcAft>
              <a:defRPr sz="2400">
                <a:solidFill>
                  <a:schemeClr val="tx1"/>
                </a:solidFill>
                <a:latin typeface="Arial" panose="020B0604020202020204" pitchFamily="34" charset="0"/>
              </a:defRPr>
            </a:lvl7pPr>
            <a:lvl8pPr marL="3429000" indent="-228600" algn="ctr" eaLnBrk="0" fontAlgn="base" hangingPunct="0">
              <a:spcBef>
                <a:spcPct val="0"/>
              </a:spcBef>
              <a:spcAft>
                <a:spcPct val="0"/>
              </a:spcAft>
              <a:defRPr sz="2400">
                <a:solidFill>
                  <a:schemeClr val="tx1"/>
                </a:solidFill>
                <a:latin typeface="Arial" panose="020B0604020202020204" pitchFamily="34" charset="0"/>
              </a:defRPr>
            </a:lvl8pPr>
            <a:lvl9pPr marL="3886200" indent="-228600" algn="ctr" eaLnBrk="0" fontAlgn="base" hangingPunct="0">
              <a:spcBef>
                <a:spcPct val="0"/>
              </a:spcBef>
              <a:spcAft>
                <a:spcPct val="0"/>
              </a:spcAft>
              <a:defRPr sz="2400">
                <a:solidFill>
                  <a:schemeClr val="tx1"/>
                </a:solidFill>
                <a:latin typeface="Arial" panose="020B0604020202020204" pitchFamily="34" charset="0"/>
              </a:defRPr>
            </a:lvl9pPr>
          </a:lstStyle>
          <a:p>
            <a:fld id="{24A4F590-8FCC-4EE1-9A62-7DC5F4D8D0B3}" type="slidenum">
              <a:rPr lang="en-CA" altLang="en-US" sz="1200">
                <a:solidFill>
                  <a:srgbClr val="003D6B"/>
                </a:solidFill>
              </a:rPr>
              <a:pPr/>
              <a:t>22</a:t>
            </a:fld>
            <a:endParaRPr lang="en-CA" altLang="en-US" sz="1200">
              <a:solidFill>
                <a:srgbClr val="003D6B"/>
              </a:solidFill>
            </a:endParaRPr>
          </a:p>
        </p:txBody>
      </p:sp>
      <p:sp>
        <p:nvSpPr>
          <p:cNvPr id="6147" name="Rectangle 2"/>
          <p:cNvSpPr>
            <a:spLocks noGrp="1" noChangeArrowheads="1"/>
          </p:cNvSpPr>
          <p:nvPr>
            <p:ph type="title"/>
          </p:nvPr>
        </p:nvSpPr>
        <p:spPr>
          <a:xfrm>
            <a:off x="179388" y="-6350"/>
            <a:ext cx="8785225" cy="1066800"/>
          </a:xfrm>
        </p:spPr>
        <p:txBody>
          <a:bodyPr>
            <a:normAutofit fontScale="90000"/>
          </a:bodyPr>
          <a:lstStyle/>
          <a:p>
            <a:pPr algn="ctr" eaLnBrk="1" hangingPunct="1"/>
            <a:r>
              <a:rPr lang="en-US" altLang="en-US" dirty="0"/>
              <a:t>1. Prior art: the </a:t>
            </a:r>
            <a:r>
              <a:rPr lang="en-US" altLang="en-US" dirty="0" err="1"/>
              <a:t>racemate</a:t>
            </a:r>
            <a:br>
              <a:rPr lang="en-US" altLang="en-US" dirty="0"/>
            </a:br>
            <a:r>
              <a:rPr lang="en-US" altLang="en-US" sz="2700" dirty="0"/>
              <a:t>(isomers: 2 enantiomers)</a:t>
            </a:r>
          </a:p>
        </p:txBody>
      </p:sp>
      <p:sp>
        <p:nvSpPr>
          <p:cNvPr id="6148" name="Rectangle 3"/>
          <p:cNvSpPr>
            <a:spLocks noGrp="1" noChangeArrowheads="1"/>
          </p:cNvSpPr>
          <p:nvPr>
            <p:ph type="body" idx="1"/>
          </p:nvPr>
        </p:nvSpPr>
        <p:spPr/>
        <p:txBody>
          <a:bodyPr/>
          <a:lstStyle/>
          <a:p>
            <a:pPr eaLnBrk="1" hangingPunct="1">
              <a:buFont typeface="Times" panose="02020603050405020304" pitchFamily="18" charset="0"/>
              <a:buNone/>
            </a:pPr>
            <a:r>
              <a:rPr lang="en-US" altLang="en-US" sz="2200" dirty="0"/>
              <a:t>			      left hand (</a:t>
            </a:r>
            <a:r>
              <a:rPr lang="en-US" altLang="en-US" sz="2200" dirty="0" err="1"/>
              <a:t>levo</a:t>
            </a:r>
            <a:r>
              <a:rPr lang="en-US" altLang="en-US" sz="2200" dirty="0"/>
              <a:t>)	right hand (</a:t>
            </a:r>
            <a:r>
              <a:rPr lang="en-US" altLang="en-US" sz="2200" dirty="0" err="1"/>
              <a:t>dextro</a:t>
            </a:r>
            <a:r>
              <a:rPr lang="en-US" altLang="en-US" sz="2200" dirty="0"/>
              <a:t>)</a:t>
            </a:r>
          </a:p>
          <a:p>
            <a:pPr eaLnBrk="1" hangingPunct="1">
              <a:buFont typeface="Times" panose="02020603050405020304" pitchFamily="18" charset="0"/>
              <a:buNone/>
            </a:pPr>
            <a:endParaRPr lang="en-US" altLang="en-US" sz="2200" dirty="0"/>
          </a:p>
          <a:p>
            <a:pPr eaLnBrk="1" hangingPunct="1">
              <a:buFont typeface="Times" panose="02020603050405020304" pitchFamily="18" charset="0"/>
              <a:buNone/>
            </a:pPr>
            <a:r>
              <a:rPr lang="en-US" altLang="en-US" sz="2200" dirty="0"/>
              <a:t>2. separate &amp; </a:t>
            </a:r>
            <a:br>
              <a:rPr lang="en-US" altLang="en-US" sz="2200" dirty="0"/>
            </a:br>
            <a:r>
              <a:rPr lang="en-US" altLang="en-US" sz="2200" dirty="0"/>
              <a:t>analyze:</a:t>
            </a:r>
          </a:p>
          <a:p>
            <a:pPr eaLnBrk="1" hangingPunct="1">
              <a:buFont typeface="Times" panose="02020603050405020304" pitchFamily="18" charset="0"/>
              <a:buNone/>
            </a:pPr>
            <a:r>
              <a:rPr lang="en-US" altLang="en-US" sz="2200" dirty="0"/>
              <a:t>			         </a:t>
            </a:r>
            <a:r>
              <a:rPr lang="en-US" altLang="en-US" sz="2200" b="1" dirty="0">
                <a:solidFill>
                  <a:srgbClr val="FF0000"/>
                </a:solidFill>
              </a:rPr>
              <a:t>side effects                       </a:t>
            </a:r>
            <a:r>
              <a:rPr lang="en-US" altLang="en-US" sz="2200" b="1" dirty="0">
                <a:solidFill>
                  <a:srgbClr val="00B050"/>
                </a:solidFill>
              </a:rPr>
              <a:t>activity</a:t>
            </a:r>
          </a:p>
          <a:p>
            <a:pPr eaLnBrk="1" hangingPunct="1">
              <a:buFont typeface="Times" panose="02020603050405020304" pitchFamily="18" charset="0"/>
              <a:buNone/>
            </a:pPr>
            <a:endParaRPr lang="en-US" altLang="en-US" sz="2200" dirty="0"/>
          </a:p>
          <a:p>
            <a:pPr eaLnBrk="1" hangingPunct="1">
              <a:buFont typeface="Times" panose="02020603050405020304" pitchFamily="18" charset="0"/>
              <a:buNone/>
            </a:pPr>
            <a:endParaRPr lang="en-US" altLang="en-US" sz="2200" dirty="0"/>
          </a:p>
          <a:p>
            <a:pPr eaLnBrk="1" hangingPunct="1">
              <a:buFont typeface="Times" panose="02020603050405020304" pitchFamily="18" charset="0"/>
              <a:buNone/>
            </a:pPr>
            <a:r>
              <a:rPr lang="en-US" altLang="en-US" sz="2200" dirty="0"/>
              <a:t>3. make it a salt			         </a:t>
            </a:r>
            <a:r>
              <a:rPr lang="en-US" altLang="en-US" sz="2200" b="1" dirty="0">
                <a:solidFill>
                  <a:srgbClr val="00B050"/>
                </a:solidFill>
              </a:rPr>
              <a:t>bisulfate salt </a:t>
            </a:r>
            <a:r>
              <a:rPr lang="en-US" altLang="en-US" sz="2200" dirty="0"/>
              <a:t>the best</a:t>
            </a:r>
          </a:p>
          <a:p>
            <a:pPr eaLnBrk="1" hangingPunct="1">
              <a:buFont typeface="Times" panose="02020603050405020304" pitchFamily="18" charset="0"/>
              <a:buNone/>
            </a:pPr>
            <a:r>
              <a:rPr lang="en-US" altLang="en-US" sz="2200" dirty="0"/>
              <a:t>  					     </a:t>
            </a:r>
            <a:r>
              <a:rPr lang="en-US" altLang="en-US" sz="2200" dirty="0" err="1"/>
              <a:t>clopidogrel</a:t>
            </a:r>
            <a:r>
              <a:rPr lang="en-US" altLang="en-US" sz="2200" dirty="0"/>
              <a:t> bisulfate (Plavix)</a:t>
            </a:r>
          </a:p>
        </p:txBody>
      </p:sp>
      <p:pic>
        <p:nvPicPr>
          <p:cNvPr id="6149" name="Picture 4" descr="rig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08104" y="2025650"/>
            <a:ext cx="1106488" cy="1150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0" name="Picture 5" descr="lef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99988" y="1988840"/>
            <a:ext cx="1106487" cy="1150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51" name="Line 6"/>
          <p:cNvSpPr>
            <a:spLocks noChangeShapeType="1"/>
          </p:cNvSpPr>
          <p:nvPr/>
        </p:nvSpPr>
        <p:spPr bwMode="auto">
          <a:xfrm>
            <a:off x="6012160" y="3602039"/>
            <a:ext cx="72008" cy="835074"/>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wrap="none" lIns="90000" tIns="46800" rIns="90000" bIns="46800" anchor="ctr"/>
          <a:lstStyle/>
          <a:p>
            <a:endParaRPr lang="en-US"/>
          </a:p>
        </p:txBody>
      </p:sp>
      <p:sp>
        <p:nvSpPr>
          <p:cNvPr id="6152" name="Line 7"/>
          <p:cNvSpPr>
            <a:spLocks noChangeShapeType="1"/>
          </p:cNvSpPr>
          <p:nvPr/>
        </p:nvSpPr>
        <p:spPr bwMode="auto">
          <a:xfrm flipV="1">
            <a:off x="4121749" y="2585150"/>
            <a:ext cx="1368425" cy="0"/>
          </a:xfrm>
          <a:prstGeom prst="line">
            <a:avLst/>
          </a:prstGeom>
          <a:noFill/>
          <a:ln w="762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lIns="90000" tIns="46800" rIns="90000" bIns="46800" anchor="ctr"/>
          <a:lstStyle/>
          <a:p>
            <a:endParaRPr lang="en-US"/>
          </a:p>
        </p:txBody>
      </p:sp>
      <p:cxnSp>
        <p:nvCxnSpPr>
          <p:cNvPr id="13" name="Straight Arrow Connector 12"/>
          <p:cNvCxnSpPr/>
          <p:nvPr/>
        </p:nvCxnSpPr>
        <p:spPr bwMode="auto">
          <a:xfrm rot="16200000" flipH="1">
            <a:off x="4319935" y="1456532"/>
            <a:ext cx="792163" cy="0"/>
          </a:xfrm>
          <a:prstGeom prst="straightConnector1">
            <a:avLst/>
          </a:prstGeom>
          <a:ln w="57150">
            <a:solidFill>
              <a:schemeClr val="tx1"/>
            </a:solidFill>
            <a:headEnd type="none" w="med" len="med"/>
            <a:tailEnd type="arrow"/>
          </a:ln>
        </p:spPr>
        <p:style>
          <a:lnRef idx="1">
            <a:schemeClr val="dk1"/>
          </a:lnRef>
          <a:fillRef idx="0">
            <a:schemeClr val="dk1"/>
          </a:fillRef>
          <a:effectRef idx="0">
            <a:schemeClr val="dk1"/>
          </a:effectRef>
          <a:fontRef idx="minor">
            <a:schemeClr val="tx1"/>
          </a:fontRef>
        </p:style>
      </p:cxnSp>
      <p:sp>
        <p:nvSpPr>
          <p:cNvPr id="6154" name="TextBox 13"/>
          <p:cNvSpPr txBox="1">
            <a:spLocks noChangeArrowheads="1"/>
          </p:cNvSpPr>
          <p:nvPr/>
        </p:nvSpPr>
        <p:spPr bwMode="auto">
          <a:xfrm>
            <a:off x="168275" y="1006475"/>
            <a:ext cx="224313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algn="ctr" eaLnBrk="0" fontAlgn="base" hangingPunct="0">
              <a:spcBef>
                <a:spcPct val="0"/>
              </a:spcBef>
              <a:spcAft>
                <a:spcPct val="0"/>
              </a:spcAft>
              <a:defRPr sz="2400">
                <a:solidFill>
                  <a:schemeClr val="tx1"/>
                </a:solidFill>
                <a:latin typeface="Arial" panose="020B0604020202020204" pitchFamily="34" charset="0"/>
              </a:defRPr>
            </a:lvl6pPr>
            <a:lvl7pPr marL="2971800" indent="-228600" algn="ctr" eaLnBrk="0" fontAlgn="base" hangingPunct="0">
              <a:spcBef>
                <a:spcPct val="0"/>
              </a:spcBef>
              <a:spcAft>
                <a:spcPct val="0"/>
              </a:spcAft>
              <a:defRPr sz="2400">
                <a:solidFill>
                  <a:schemeClr val="tx1"/>
                </a:solidFill>
                <a:latin typeface="Arial" panose="020B0604020202020204" pitchFamily="34" charset="0"/>
              </a:defRPr>
            </a:lvl7pPr>
            <a:lvl8pPr marL="3429000" indent="-228600" algn="ctr" eaLnBrk="0" fontAlgn="base" hangingPunct="0">
              <a:spcBef>
                <a:spcPct val="0"/>
              </a:spcBef>
              <a:spcAft>
                <a:spcPct val="0"/>
              </a:spcAft>
              <a:defRPr sz="2400">
                <a:solidFill>
                  <a:schemeClr val="tx1"/>
                </a:solidFill>
                <a:latin typeface="Arial" panose="020B0604020202020204" pitchFamily="34" charset="0"/>
              </a:defRPr>
            </a:lvl8pPr>
            <a:lvl9pPr marL="3886200" indent="-228600" algn="ctr" eaLnBrk="0" fontAlgn="base" hangingPunct="0">
              <a:spcBef>
                <a:spcPct val="0"/>
              </a:spcBef>
              <a:spcAft>
                <a:spcPct val="0"/>
              </a:spcAft>
              <a:defRPr sz="2400">
                <a:solidFill>
                  <a:schemeClr val="tx1"/>
                </a:solidFill>
                <a:latin typeface="Arial" panose="020B0604020202020204" pitchFamily="34" charset="0"/>
              </a:defRPr>
            </a:lvl9pPr>
          </a:lstStyle>
          <a:p>
            <a:pPr algn="l"/>
            <a:r>
              <a:rPr lang="en-US" altLang="en-US">
                <a:solidFill>
                  <a:schemeClr val="bg1"/>
                </a:solidFill>
              </a:rPr>
              <a:t>1. separate:</a:t>
            </a:r>
          </a:p>
        </p:txBody>
      </p:sp>
    </p:spTree>
    <p:extLst>
      <p:ext uri="{BB962C8B-B14F-4D97-AF65-F5344CB8AC3E}">
        <p14:creationId xmlns:p14="http://schemas.microsoft.com/office/powerpoint/2010/main" val="40877999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algn="ctr" eaLnBrk="0" fontAlgn="base" hangingPunct="0">
              <a:spcBef>
                <a:spcPct val="0"/>
              </a:spcBef>
              <a:spcAft>
                <a:spcPct val="0"/>
              </a:spcAft>
              <a:defRPr sz="2400">
                <a:solidFill>
                  <a:schemeClr val="tx1"/>
                </a:solidFill>
                <a:latin typeface="Arial" panose="020B0604020202020204" pitchFamily="34" charset="0"/>
              </a:defRPr>
            </a:lvl6pPr>
            <a:lvl7pPr marL="2971800" indent="-228600" algn="ctr" eaLnBrk="0" fontAlgn="base" hangingPunct="0">
              <a:spcBef>
                <a:spcPct val="0"/>
              </a:spcBef>
              <a:spcAft>
                <a:spcPct val="0"/>
              </a:spcAft>
              <a:defRPr sz="2400">
                <a:solidFill>
                  <a:schemeClr val="tx1"/>
                </a:solidFill>
                <a:latin typeface="Arial" panose="020B0604020202020204" pitchFamily="34" charset="0"/>
              </a:defRPr>
            </a:lvl7pPr>
            <a:lvl8pPr marL="3429000" indent="-228600" algn="ctr" eaLnBrk="0" fontAlgn="base" hangingPunct="0">
              <a:spcBef>
                <a:spcPct val="0"/>
              </a:spcBef>
              <a:spcAft>
                <a:spcPct val="0"/>
              </a:spcAft>
              <a:defRPr sz="2400">
                <a:solidFill>
                  <a:schemeClr val="tx1"/>
                </a:solidFill>
                <a:latin typeface="Arial" panose="020B0604020202020204" pitchFamily="34" charset="0"/>
              </a:defRPr>
            </a:lvl8pPr>
            <a:lvl9pPr marL="3886200" indent="-228600" algn="ctr" eaLnBrk="0" fontAlgn="base" hangingPunct="0">
              <a:spcBef>
                <a:spcPct val="0"/>
              </a:spcBef>
              <a:spcAft>
                <a:spcPct val="0"/>
              </a:spcAft>
              <a:defRPr sz="2400">
                <a:solidFill>
                  <a:schemeClr val="tx1"/>
                </a:solidFill>
                <a:latin typeface="Arial" panose="020B0604020202020204" pitchFamily="34" charset="0"/>
              </a:defRPr>
            </a:lvl9pPr>
          </a:lstStyle>
          <a:p>
            <a:fld id="{ABEB1B98-4765-4E18-9DCA-97E057FC6902}" type="slidenum">
              <a:rPr lang="en-CA" altLang="en-US" sz="1200">
                <a:solidFill>
                  <a:srgbClr val="003D6B"/>
                </a:solidFill>
              </a:rPr>
              <a:pPr/>
              <a:t>23</a:t>
            </a:fld>
            <a:endParaRPr lang="en-CA" altLang="en-US" sz="1200">
              <a:solidFill>
                <a:srgbClr val="003D6B"/>
              </a:solidFill>
            </a:endParaRPr>
          </a:p>
        </p:txBody>
      </p:sp>
      <p:sp>
        <p:nvSpPr>
          <p:cNvPr id="8195" name="Rectangle 2"/>
          <p:cNvSpPr>
            <a:spLocks noGrp="1" noChangeArrowheads="1"/>
          </p:cNvSpPr>
          <p:nvPr>
            <p:ph type="title"/>
          </p:nvPr>
        </p:nvSpPr>
        <p:spPr/>
        <p:txBody>
          <a:bodyPr/>
          <a:lstStyle/>
          <a:p>
            <a:pPr eaLnBrk="1" hangingPunct="1"/>
            <a:r>
              <a:rPr lang="en-US" altLang="en-US"/>
              <a:t>Two Monopolies</a:t>
            </a:r>
          </a:p>
        </p:txBody>
      </p:sp>
      <p:sp>
        <p:nvSpPr>
          <p:cNvPr id="8196" name="Rectangle 3"/>
          <p:cNvSpPr>
            <a:spLocks noGrp="1" noChangeArrowheads="1"/>
          </p:cNvSpPr>
          <p:nvPr>
            <p:ph type="body" idx="1"/>
          </p:nvPr>
        </p:nvSpPr>
        <p:spPr/>
        <p:txBody>
          <a:bodyPr>
            <a:normAutofit fontScale="92500" lnSpcReduction="20000"/>
          </a:bodyPr>
          <a:lstStyle/>
          <a:p>
            <a:pPr eaLnBrk="1" hangingPunct="1"/>
            <a:r>
              <a:rPr lang="en-US" altLang="en-US" dirty="0"/>
              <a:t>The genus patent covered &gt;250,000 compounds</a:t>
            </a:r>
          </a:p>
          <a:p>
            <a:r>
              <a:rPr lang="en-US" altLang="en-US" dirty="0"/>
              <a:t>In a selection patent, the inventors choose one of the claimed compounds on the basis of its “special advantage” over the </a:t>
            </a:r>
            <a:r>
              <a:rPr lang="en-US" altLang="en-US" dirty="0" err="1"/>
              <a:t>racemate</a:t>
            </a:r>
            <a:r>
              <a:rPr lang="en-US" altLang="en-US" dirty="0"/>
              <a:t> and the other isomer (the </a:t>
            </a:r>
            <a:r>
              <a:rPr lang="en-US" altLang="en-US" dirty="0" err="1"/>
              <a:t>levo</a:t>
            </a:r>
            <a:r>
              <a:rPr lang="en-US" altLang="en-US" dirty="0"/>
              <a:t>-rotatory isomer)</a:t>
            </a:r>
          </a:p>
          <a:p>
            <a:r>
              <a:rPr lang="en-US" altLang="en-US" dirty="0" err="1"/>
              <a:t>Clopidogrel</a:t>
            </a:r>
            <a:r>
              <a:rPr lang="en-US" altLang="en-US" dirty="0"/>
              <a:t>:</a:t>
            </a:r>
          </a:p>
          <a:p>
            <a:pPr lvl="1"/>
            <a:r>
              <a:rPr lang="en-US" altLang="en-US" dirty="0"/>
              <a:t>better therapeutic index, </a:t>
            </a:r>
          </a:p>
          <a:p>
            <a:pPr lvl="1"/>
            <a:r>
              <a:rPr lang="en-US" altLang="en-US" dirty="0"/>
              <a:t>less toxicity and </a:t>
            </a:r>
          </a:p>
          <a:p>
            <a:pPr lvl="1"/>
            <a:r>
              <a:rPr lang="en-US" altLang="en-US" dirty="0"/>
              <a:t>better tolerance – of the selected compound</a:t>
            </a:r>
          </a:p>
          <a:p>
            <a:r>
              <a:rPr lang="en-US" altLang="en-US" dirty="0"/>
              <a:t>A selection patent is a second monopoly over a compound already claimed in a genus patent.</a:t>
            </a:r>
          </a:p>
        </p:txBody>
      </p:sp>
    </p:spTree>
    <p:extLst>
      <p:ext uri="{BB962C8B-B14F-4D97-AF65-F5344CB8AC3E}">
        <p14:creationId xmlns:p14="http://schemas.microsoft.com/office/powerpoint/2010/main" val="30371847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p:txBody>
          <a:bodyPr/>
          <a:lstStyle/>
          <a:p>
            <a:r>
              <a:rPr lang="en-US"/>
              <a:t>Don’t trip on the “inventive step”</a:t>
            </a:r>
          </a:p>
        </p:txBody>
      </p:sp>
      <p:sp>
        <p:nvSpPr>
          <p:cNvPr id="28675" name="Content Placeholder 2"/>
          <p:cNvSpPr>
            <a:spLocks noGrp="1"/>
          </p:cNvSpPr>
          <p:nvPr>
            <p:ph idx="1"/>
          </p:nvPr>
        </p:nvSpPr>
        <p:spPr/>
        <p:txBody>
          <a:bodyPr/>
          <a:lstStyle/>
          <a:p>
            <a:r>
              <a:rPr lang="en-US"/>
              <a:t>UK “</a:t>
            </a:r>
            <a:r>
              <a:rPr lang="en-US" i="1"/>
              <a:t>Windsurfing/Pozzoli</a:t>
            </a:r>
            <a:r>
              <a:rPr lang="en-US"/>
              <a:t>” approach was based on UK statute</a:t>
            </a:r>
          </a:p>
          <a:p>
            <a:r>
              <a:rPr lang="en-US"/>
              <a:t>Our “</a:t>
            </a:r>
            <a:r>
              <a:rPr lang="en-US" i="1"/>
              <a:t>New Act</a:t>
            </a:r>
            <a:r>
              <a:rPr lang="en-US"/>
              <a:t>” has specific language:</a:t>
            </a:r>
          </a:p>
          <a:p>
            <a:r>
              <a:rPr lang="en-US" sz="1800"/>
              <a:t>“28.3 </a:t>
            </a:r>
            <a:r>
              <a:rPr lang="en-US" sz="1800">
                <a:solidFill>
                  <a:srgbClr val="FF0000"/>
                </a:solidFill>
              </a:rPr>
              <a:t>The subject-matter defined by a claim </a:t>
            </a:r>
            <a:r>
              <a:rPr lang="en-US" sz="1800"/>
              <a:t>in an application for a patent in Canada </a:t>
            </a:r>
            <a:r>
              <a:rPr lang="en-US" sz="1800">
                <a:solidFill>
                  <a:srgbClr val="FF0000"/>
                </a:solidFill>
              </a:rPr>
              <a:t>must be subject-matter that would not have been obvious on the claim date to a person skilled in the art or science to which it pertains</a:t>
            </a:r>
            <a:r>
              <a:rPr lang="en-US" sz="1800"/>
              <a:t>, having regard to</a:t>
            </a:r>
          </a:p>
          <a:p>
            <a:pPr lvl="1"/>
            <a:r>
              <a:rPr lang="en-US" sz="1600"/>
              <a:t>(a) </a:t>
            </a:r>
            <a:r>
              <a:rPr lang="en-US" sz="1600">
                <a:solidFill>
                  <a:srgbClr val="FF0000"/>
                </a:solidFill>
              </a:rPr>
              <a:t>information disclosed more than one year before the filing date by the applicant</a:t>
            </a:r>
            <a:r>
              <a:rPr lang="en-US" sz="1600"/>
              <a:t>, or by a person who obtained knowledge, directly or indirectly, from the applicant in such a manner that the information became available to the public in Canada or elsewhere; and </a:t>
            </a:r>
          </a:p>
          <a:p>
            <a:pPr lvl="1"/>
            <a:r>
              <a:rPr lang="en-US" sz="1600"/>
              <a:t>(b in such a manner that the i</a:t>
            </a:r>
            <a:r>
              <a:rPr lang="en-US" sz="1600">
                <a:solidFill>
                  <a:srgbClr val="FF0000"/>
                </a:solidFill>
              </a:rPr>
              <a:t>) information disclosed before the claim date by a person not mentioned in paragraph (a) </a:t>
            </a:r>
            <a:r>
              <a:rPr lang="en-US" sz="1600"/>
              <a:t>became available to the public in Canada or elsewhere.”</a:t>
            </a:r>
          </a:p>
        </p:txBody>
      </p:sp>
      <p:sp>
        <p:nvSpPr>
          <p:cNvPr id="28676"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itchFamily="34" charset="0"/>
              </a:defRPr>
            </a:lvl1pPr>
            <a:lvl2pPr marL="742950" indent="-285750">
              <a:defRPr sz="2400">
                <a:solidFill>
                  <a:schemeClr val="tx1"/>
                </a:solidFill>
                <a:latin typeface="Arial" pitchFamily="34" charset="0"/>
              </a:defRPr>
            </a:lvl2pPr>
            <a:lvl3pPr marL="1143000" indent="-228600">
              <a:defRPr sz="2400">
                <a:solidFill>
                  <a:schemeClr val="tx1"/>
                </a:solidFill>
                <a:latin typeface="Arial" pitchFamily="34" charset="0"/>
              </a:defRPr>
            </a:lvl3pPr>
            <a:lvl4pPr marL="1600200" indent="-228600">
              <a:defRPr sz="2400">
                <a:solidFill>
                  <a:schemeClr val="tx1"/>
                </a:solidFill>
                <a:latin typeface="Arial" pitchFamily="34" charset="0"/>
              </a:defRPr>
            </a:lvl4pPr>
            <a:lvl5pPr marL="2057400" indent="-228600">
              <a:defRPr sz="2400">
                <a:solidFill>
                  <a:schemeClr val="tx1"/>
                </a:solidFill>
                <a:latin typeface="Arial" pitchFamily="34" charset="0"/>
              </a:defRPr>
            </a:lvl5pPr>
            <a:lvl6pPr marL="2514600" indent="-228600" algn="ctr" eaLnBrk="0" fontAlgn="base" hangingPunct="0">
              <a:spcBef>
                <a:spcPct val="0"/>
              </a:spcBef>
              <a:spcAft>
                <a:spcPct val="0"/>
              </a:spcAft>
              <a:defRPr sz="2400">
                <a:solidFill>
                  <a:schemeClr val="tx1"/>
                </a:solidFill>
                <a:latin typeface="Arial" pitchFamily="34" charset="0"/>
              </a:defRPr>
            </a:lvl6pPr>
            <a:lvl7pPr marL="2971800" indent="-228600" algn="ctr" eaLnBrk="0" fontAlgn="base" hangingPunct="0">
              <a:spcBef>
                <a:spcPct val="0"/>
              </a:spcBef>
              <a:spcAft>
                <a:spcPct val="0"/>
              </a:spcAft>
              <a:defRPr sz="2400">
                <a:solidFill>
                  <a:schemeClr val="tx1"/>
                </a:solidFill>
                <a:latin typeface="Arial" pitchFamily="34" charset="0"/>
              </a:defRPr>
            </a:lvl7pPr>
            <a:lvl8pPr marL="3429000" indent="-228600" algn="ctr" eaLnBrk="0" fontAlgn="base" hangingPunct="0">
              <a:spcBef>
                <a:spcPct val="0"/>
              </a:spcBef>
              <a:spcAft>
                <a:spcPct val="0"/>
              </a:spcAft>
              <a:defRPr sz="2400">
                <a:solidFill>
                  <a:schemeClr val="tx1"/>
                </a:solidFill>
                <a:latin typeface="Arial" pitchFamily="34" charset="0"/>
              </a:defRPr>
            </a:lvl8pPr>
            <a:lvl9pPr marL="3886200" indent="-228600" algn="ctr" eaLnBrk="0" fontAlgn="base" hangingPunct="0">
              <a:spcBef>
                <a:spcPct val="0"/>
              </a:spcBef>
              <a:spcAft>
                <a:spcPct val="0"/>
              </a:spcAft>
              <a:defRPr sz="2400">
                <a:solidFill>
                  <a:schemeClr val="tx1"/>
                </a:solidFill>
                <a:latin typeface="Arial" pitchFamily="34" charset="0"/>
              </a:defRPr>
            </a:lvl9pPr>
          </a:lstStyle>
          <a:p>
            <a:fld id="{BBE5293E-5F1E-4AB5-A3AA-5F3DFB7391E1}" type="slidenum">
              <a:rPr lang="en-CA" sz="1200" smtClean="0">
                <a:solidFill>
                  <a:srgbClr val="003D6B"/>
                </a:solidFill>
              </a:rPr>
              <a:pPr/>
              <a:t>24</a:t>
            </a:fld>
            <a:endParaRPr lang="en-CA" sz="1200">
              <a:solidFill>
                <a:srgbClr val="003D6B"/>
              </a:solidFill>
            </a:endParaRPr>
          </a:p>
        </p:txBody>
      </p:sp>
    </p:spTree>
    <p:extLst>
      <p:ext uri="{BB962C8B-B14F-4D97-AF65-F5344CB8AC3E}">
        <p14:creationId xmlns:p14="http://schemas.microsoft.com/office/powerpoint/2010/main" val="335865817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normAutofit fontScale="90000"/>
          </a:bodyPr>
          <a:lstStyle/>
          <a:p>
            <a:r>
              <a:rPr lang="en-US" i="1"/>
              <a:t>Windsurfing</a:t>
            </a:r>
            <a:r>
              <a:rPr lang="en-US"/>
              <a:t> approach </a:t>
            </a:r>
            <a:r>
              <a:rPr lang="en-US">
                <a:solidFill>
                  <a:srgbClr val="FF0000"/>
                </a:solidFill>
              </a:rPr>
              <a:t>redux</a:t>
            </a:r>
            <a:r>
              <a:rPr lang="en-US"/>
              <a:t> for </a:t>
            </a:r>
            <a:r>
              <a:rPr lang="en-US" i="1"/>
              <a:t>New Act</a:t>
            </a:r>
          </a:p>
        </p:txBody>
      </p:sp>
      <p:sp>
        <p:nvSpPr>
          <p:cNvPr id="29699" name="Content Placeholder 2"/>
          <p:cNvSpPr>
            <a:spLocks noGrp="1"/>
          </p:cNvSpPr>
          <p:nvPr>
            <p:ph idx="1"/>
          </p:nvPr>
        </p:nvSpPr>
        <p:spPr/>
        <p:txBody>
          <a:bodyPr>
            <a:normAutofit fontScale="85000" lnSpcReduction="10000"/>
          </a:bodyPr>
          <a:lstStyle/>
          <a:p>
            <a:pPr indent="174625">
              <a:buFont typeface="Times" pitchFamily="16" charset="0"/>
              <a:buNone/>
            </a:pPr>
            <a:r>
              <a:rPr lang="en-US" dirty="0"/>
              <a:t>1.[Identify the common general knowledge]</a:t>
            </a:r>
          </a:p>
          <a:p>
            <a:pPr indent="174625">
              <a:buFont typeface="Times" pitchFamily="16" charset="0"/>
              <a:buNone/>
            </a:pPr>
            <a:r>
              <a:rPr lang="en-US" dirty="0"/>
              <a:t>2.	</a:t>
            </a:r>
            <a:r>
              <a:rPr lang="en-US" dirty="0">
                <a:solidFill>
                  <a:srgbClr val="FF0000"/>
                </a:solidFill>
              </a:rPr>
              <a:t>Identify the invention of the claim in question </a:t>
            </a:r>
            <a:r>
              <a:rPr lang="en-US" dirty="0"/>
              <a:t>or, if that cannot readily be done, construe it;</a:t>
            </a:r>
          </a:p>
          <a:p>
            <a:pPr indent="174625">
              <a:buFont typeface="Times" pitchFamily="16" charset="0"/>
              <a:buNone/>
            </a:pPr>
            <a:r>
              <a:rPr lang="en-CA" dirty="0"/>
              <a:t>3.	Identify what, if any, differences exist between the matter cited as forming part of the “state of the art” and </a:t>
            </a:r>
            <a:r>
              <a:rPr lang="en-CA" dirty="0">
                <a:solidFill>
                  <a:srgbClr val="FF0000"/>
                </a:solidFill>
              </a:rPr>
              <a:t>the invention of the claim as construed</a:t>
            </a:r>
            <a:r>
              <a:rPr lang="en-CA" dirty="0"/>
              <a:t>;</a:t>
            </a:r>
            <a:endParaRPr lang="en-US" dirty="0"/>
          </a:p>
          <a:p>
            <a:pPr indent="174625">
              <a:buFont typeface="Times" pitchFamily="16" charset="0"/>
              <a:buNone/>
            </a:pPr>
            <a:r>
              <a:rPr lang="en-CA" dirty="0"/>
              <a:t>4.	Viewed without any knowledge of the alleged invention as claimed, </a:t>
            </a:r>
            <a:r>
              <a:rPr lang="en-CA" dirty="0">
                <a:solidFill>
                  <a:srgbClr val="FF0000"/>
                </a:solidFill>
              </a:rPr>
              <a:t>would the invention as claimed have been obvious on the claim date</a:t>
            </a:r>
            <a:r>
              <a:rPr lang="en-CA" dirty="0"/>
              <a:t> to a person skilled in the art or science to which it pertains, </a:t>
            </a:r>
            <a:r>
              <a:rPr lang="en-CA" dirty="0">
                <a:solidFill>
                  <a:srgbClr val="FF0000"/>
                </a:solidFill>
              </a:rPr>
              <a:t>having regard to </a:t>
            </a:r>
            <a:r>
              <a:rPr lang="en-CA" dirty="0"/>
              <a:t>the information referred to in </a:t>
            </a:r>
            <a:r>
              <a:rPr lang="en-CA" dirty="0">
                <a:solidFill>
                  <a:srgbClr val="FF0000"/>
                </a:solidFill>
              </a:rPr>
              <a:t>s. 28.3(a) and (b)</a:t>
            </a:r>
            <a:r>
              <a:rPr lang="en-CA" dirty="0">
                <a:solidFill>
                  <a:srgbClr val="002060"/>
                </a:solidFill>
              </a:rPr>
              <a:t>?</a:t>
            </a:r>
            <a:endParaRPr lang="en-US" dirty="0">
              <a:solidFill>
                <a:srgbClr val="002060"/>
              </a:solidFill>
            </a:endParaRPr>
          </a:p>
        </p:txBody>
      </p:sp>
      <p:sp>
        <p:nvSpPr>
          <p:cNvPr id="29700"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itchFamily="34" charset="0"/>
              </a:defRPr>
            </a:lvl1pPr>
            <a:lvl2pPr marL="742950" indent="-285750">
              <a:defRPr sz="2400">
                <a:solidFill>
                  <a:schemeClr val="tx1"/>
                </a:solidFill>
                <a:latin typeface="Arial" pitchFamily="34" charset="0"/>
              </a:defRPr>
            </a:lvl2pPr>
            <a:lvl3pPr marL="1143000" indent="-228600">
              <a:defRPr sz="2400">
                <a:solidFill>
                  <a:schemeClr val="tx1"/>
                </a:solidFill>
                <a:latin typeface="Arial" pitchFamily="34" charset="0"/>
              </a:defRPr>
            </a:lvl3pPr>
            <a:lvl4pPr marL="1600200" indent="-228600">
              <a:defRPr sz="2400">
                <a:solidFill>
                  <a:schemeClr val="tx1"/>
                </a:solidFill>
                <a:latin typeface="Arial" pitchFamily="34" charset="0"/>
              </a:defRPr>
            </a:lvl4pPr>
            <a:lvl5pPr marL="2057400" indent="-228600">
              <a:defRPr sz="2400">
                <a:solidFill>
                  <a:schemeClr val="tx1"/>
                </a:solidFill>
                <a:latin typeface="Arial" pitchFamily="34" charset="0"/>
              </a:defRPr>
            </a:lvl5pPr>
            <a:lvl6pPr marL="2514600" indent="-228600" algn="ctr" eaLnBrk="0" fontAlgn="base" hangingPunct="0">
              <a:spcBef>
                <a:spcPct val="0"/>
              </a:spcBef>
              <a:spcAft>
                <a:spcPct val="0"/>
              </a:spcAft>
              <a:defRPr sz="2400">
                <a:solidFill>
                  <a:schemeClr val="tx1"/>
                </a:solidFill>
                <a:latin typeface="Arial" pitchFamily="34" charset="0"/>
              </a:defRPr>
            </a:lvl6pPr>
            <a:lvl7pPr marL="2971800" indent="-228600" algn="ctr" eaLnBrk="0" fontAlgn="base" hangingPunct="0">
              <a:spcBef>
                <a:spcPct val="0"/>
              </a:spcBef>
              <a:spcAft>
                <a:spcPct val="0"/>
              </a:spcAft>
              <a:defRPr sz="2400">
                <a:solidFill>
                  <a:schemeClr val="tx1"/>
                </a:solidFill>
                <a:latin typeface="Arial" pitchFamily="34" charset="0"/>
              </a:defRPr>
            </a:lvl7pPr>
            <a:lvl8pPr marL="3429000" indent="-228600" algn="ctr" eaLnBrk="0" fontAlgn="base" hangingPunct="0">
              <a:spcBef>
                <a:spcPct val="0"/>
              </a:spcBef>
              <a:spcAft>
                <a:spcPct val="0"/>
              </a:spcAft>
              <a:defRPr sz="2400">
                <a:solidFill>
                  <a:schemeClr val="tx1"/>
                </a:solidFill>
                <a:latin typeface="Arial" pitchFamily="34" charset="0"/>
              </a:defRPr>
            </a:lvl8pPr>
            <a:lvl9pPr marL="3886200" indent="-228600" algn="ctr" eaLnBrk="0" fontAlgn="base" hangingPunct="0">
              <a:spcBef>
                <a:spcPct val="0"/>
              </a:spcBef>
              <a:spcAft>
                <a:spcPct val="0"/>
              </a:spcAft>
              <a:defRPr sz="2400">
                <a:solidFill>
                  <a:schemeClr val="tx1"/>
                </a:solidFill>
                <a:latin typeface="Arial" pitchFamily="34" charset="0"/>
              </a:defRPr>
            </a:lvl9pPr>
          </a:lstStyle>
          <a:p>
            <a:fld id="{E66A1649-EF08-42C5-B4EB-707F27E7F571}" type="slidenum">
              <a:rPr lang="en-CA" sz="1200" smtClean="0">
                <a:solidFill>
                  <a:srgbClr val="003D6B"/>
                </a:solidFill>
              </a:rPr>
              <a:pPr/>
              <a:t>25</a:t>
            </a:fld>
            <a:endParaRPr lang="en-CA" sz="1200">
              <a:solidFill>
                <a:srgbClr val="003D6B"/>
              </a:solidFill>
            </a:endParaRPr>
          </a:p>
        </p:txBody>
      </p:sp>
    </p:spTree>
    <p:extLst>
      <p:ext uri="{BB962C8B-B14F-4D97-AF65-F5344CB8AC3E}">
        <p14:creationId xmlns:p14="http://schemas.microsoft.com/office/powerpoint/2010/main" val="6972808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p:txBody>
          <a:bodyPr>
            <a:normAutofit fontScale="90000"/>
          </a:bodyPr>
          <a:lstStyle/>
          <a:p>
            <a:r>
              <a:rPr lang="en-US" dirty="0"/>
              <a:t>What’s the invention/inventive concept?</a:t>
            </a:r>
          </a:p>
        </p:txBody>
      </p:sp>
      <p:sp>
        <p:nvSpPr>
          <p:cNvPr id="31747" name="Content Placeholder 2"/>
          <p:cNvSpPr>
            <a:spLocks noGrp="1"/>
          </p:cNvSpPr>
          <p:nvPr>
            <p:ph idx="1"/>
          </p:nvPr>
        </p:nvSpPr>
        <p:spPr/>
        <p:txBody>
          <a:bodyPr/>
          <a:lstStyle/>
          <a:p>
            <a:r>
              <a:rPr lang="en-US" i="1" dirty="0" err="1"/>
              <a:t>Servier</a:t>
            </a:r>
            <a:r>
              <a:rPr lang="en-US" i="1" dirty="0"/>
              <a:t> </a:t>
            </a:r>
            <a:r>
              <a:rPr lang="en-US" dirty="0"/>
              <a:t>(FCA)</a:t>
            </a:r>
          </a:p>
          <a:p>
            <a:pPr lvl="1"/>
            <a:r>
              <a:rPr lang="en-US" dirty="0"/>
              <a:t>Approved what Snider did: look to the claims</a:t>
            </a:r>
          </a:p>
          <a:p>
            <a:pPr lvl="1"/>
            <a:r>
              <a:rPr lang="en-US" dirty="0"/>
              <a:t>Adopted </a:t>
            </a:r>
            <a:r>
              <a:rPr lang="en-US" i="1" dirty="0" err="1"/>
              <a:t>Angiotech</a:t>
            </a:r>
            <a:r>
              <a:rPr lang="en-US" i="1" dirty="0"/>
              <a:t> v. Conor</a:t>
            </a:r>
            <a:r>
              <a:rPr lang="en-US" dirty="0"/>
              <a:t>:</a:t>
            </a:r>
          </a:p>
          <a:p>
            <a:pPr lvl="2"/>
            <a:r>
              <a:rPr lang="en-US" dirty="0"/>
              <a:t>“… </a:t>
            </a:r>
            <a:r>
              <a:rPr lang="en-US" dirty="0">
                <a:solidFill>
                  <a:srgbClr val="FF0000"/>
                </a:solidFill>
              </a:rPr>
              <a:t>the invention is the product specified in a claim </a:t>
            </a:r>
            <a:r>
              <a:rPr lang="en-US" dirty="0"/>
              <a:t>and the patentee is entitled to </a:t>
            </a:r>
            <a:r>
              <a:rPr lang="en-US" dirty="0">
                <a:solidFill>
                  <a:srgbClr val="FF0000"/>
                </a:solidFill>
              </a:rPr>
              <a:t>have the question of obviousness determined by reference to his claim </a:t>
            </a:r>
            <a:r>
              <a:rPr lang="en-US" dirty="0"/>
              <a:t>and not to some vague paraphrase based upon the extent of his disclosure in the description.”</a:t>
            </a:r>
          </a:p>
        </p:txBody>
      </p:sp>
      <p:sp>
        <p:nvSpPr>
          <p:cNvPr id="31748"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itchFamily="34" charset="0"/>
              </a:defRPr>
            </a:lvl1pPr>
            <a:lvl2pPr marL="742950" indent="-285750">
              <a:defRPr sz="2400">
                <a:solidFill>
                  <a:schemeClr val="tx1"/>
                </a:solidFill>
                <a:latin typeface="Arial" pitchFamily="34" charset="0"/>
              </a:defRPr>
            </a:lvl2pPr>
            <a:lvl3pPr marL="1143000" indent="-228600">
              <a:defRPr sz="2400">
                <a:solidFill>
                  <a:schemeClr val="tx1"/>
                </a:solidFill>
                <a:latin typeface="Arial" pitchFamily="34" charset="0"/>
              </a:defRPr>
            </a:lvl3pPr>
            <a:lvl4pPr marL="1600200" indent="-228600">
              <a:defRPr sz="2400">
                <a:solidFill>
                  <a:schemeClr val="tx1"/>
                </a:solidFill>
                <a:latin typeface="Arial" pitchFamily="34" charset="0"/>
              </a:defRPr>
            </a:lvl4pPr>
            <a:lvl5pPr marL="2057400" indent="-228600">
              <a:defRPr sz="2400">
                <a:solidFill>
                  <a:schemeClr val="tx1"/>
                </a:solidFill>
                <a:latin typeface="Arial" pitchFamily="34" charset="0"/>
              </a:defRPr>
            </a:lvl5pPr>
            <a:lvl6pPr marL="2514600" indent="-228600" algn="ctr" eaLnBrk="0" fontAlgn="base" hangingPunct="0">
              <a:spcBef>
                <a:spcPct val="0"/>
              </a:spcBef>
              <a:spcAft>
                <a:spcPct val="0"/>
              </a:spcAft>
              <a:defRPr sz="2400">
                <a:solidFill>
                  <a:schemeClr val="tx1"/>
                </a:solidFill>
                <a:latin typeface="Arial" pitchFamily="34" charset="0"/>
              </a:defRPr>
            </a:lvl6pPr>
            <a:lvl7pPr marL="2971800" indent="-228600" algn="ctr" eaLnBrk="0" fontAlgn="base" hangingPunct="0">
              <a:spcBef>
                <a:spcPct val="0"/>
              </a:spcBef>
              <a:spcAft>
                <a:spcPct val="0"/>
              </a:spcAft>
              <a:defRPr sz="2400">
                <a:solidFill>
                  <a:schemeClr val="tx1"/>
                </a:solidFill>
                <a:latin typeface="Arial" pitchFamily="34" charset="0"/>
              </a:defRPr>
            </a:lvl7pPr>
            <a:lvl8pPr marL="3429000" indent="-228600" algn="ctr" eaLnBrk="0" fontAlgn="base" hangingPunct="0">
              <a:spcBef>
                <a:spcPct val="0"/>
              </a:spcBef>
              <a:spcAft>
                <a:spcPct val="0"/>
              </a:spcAft>
              <a:defRPr sz="2400">
                <a:solidFill>
                  <a:schemeClr val="tx1"/>
                </a:solidFill>
                <a:latin typeface="Arial" pitchFamily="34" charset="0"/>
              </a:defRPr>
            </a:lvl8pPr>
            <a:lvl9pPr marL="3886200" indent="-228600" algn="ctr" eaLnBrk="0" fontAlgn="base" hangingPunct="0">
              <a:spcBef>
                <a:spcPct val="0"/>
              </a:spcBef>
              <a:spcAft>
                <a:spcPct val="0"/>
              </a:spcAft>
              <a:defRPr sz="2400">
                <a:solidFill>
                  <a:schemeClr val="tx1"/>
                </a:solidFill>
                <a:latin typeface="Arial" pitchFamily="34" charset="0"/>
              </a:defRPr>
            </a:lvl9pPr>
          </a:lstStyle>
          <a:p>
            <a:fld id="{FE8D4D1E-F95E-4539-8FBF-F95F34414BD6}" type="slidenum">
              <a:rPr lang="en-CA" sz="1200" smtClean="0">
                <a:solidFill>
                  <a:srgbClr val="003D6B"/>
                </a:solidFill>
              </a:rPr>
              <a:pPr/>
              <a:t>26</a:t>
            </a:fld>
            <a:endParaRPr lang="en-CA" sz="1200">
              <a:solidFill>
                <a:srgbClr val="003D6B"/>
              </a:solidFill>
            </a:endParaRPr>
          </a:p>
        </p:txBody>
      </p:sp>
    </p:spTree>
    <p:extLst>
      <p:ext uri="{BB962C8B-B14F-4D97-AF65-F5344CB8AC3E}">
        <p14:creationId xmlns:p14="http://schemas.microsoft.com/office/powerpoint/2010/main" val="317252871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4F8FA1-079E-430D-8DAA-DDE1FFEAA5F0}"/>
              </a:ext>
            </a:extLst>
          </p:cNvPr>
          <p:cNvSpPr>
            <a:spLocks noGrp="1"/>
          </p:cNvSpPr>
          <p:nvPr>
            <p:ph type="title"/>
          </p:nvPr>
        </p:nvSpPr>
        <p:spPr/>
        <p:txBody>
          <a:bodyPr/>
          <a:lstStyle/>
          <a:p>
            <a:r>
              <a:rPr lang="en-CA" dirty="0"/>
              <a:t>2020 “Obvious to Try” Update</a:t>
            </a:r>
          </a:p>
        </p:txBody>
      </p:sp>
      <p:sp>
        <p:nvSpPr>
          <p:cNvPr id="3" name="Content Placeholder 2">
            <a:extLst>
              <a:ext uri="{FF2B5EF4-FFF2-40B4-BE49-F238E27FC236}">
                <a16:creationId xmlns:a16="http://schemas.microsoft.com/office/drawing/2014/main" id="{6CA0FC77-4C24-445B-9B8E-51322EADFAFD}"/>
              </a:ext>
            </a:extLst>
          </p:cNvPr>
          <p:cNvSpPr>
            <a:spLocks noGrp="1"/>
          </p:cNvSpPr>
          <p:nvPr>
            <p:ph idx="1"/>
          </p:nvPr>
        </p:nvSpPr>
        <p:spPr/>
        <p:txBody>
          <a:bodyPr>
            <a:normAutofit fontScale="85000" lnSpcReduction="10000"/>
          </a:bodyPr>
          <a:lstStyle/>
          <a:p>
            <a:r>
              <a:rPr lang="en-US" b="0" i="1" dirty="0">
                <a:solidFill>
                  <a:srgbClr val="333333"/>
                </a:solidFill>
                <a:effectLst/>
                <a:latin typeface="Arial" panose="020B0604020202020204" pitchFamily="34" charset="0"/>
              </a:rPr>
              <a:t>Amgen Inc. v. Pfizer Canada ULC</a:t>
            </a:r>
            <a:r>
              <a:rPr lang="en-US" b="0" i="0" dirty="0">
                <a:solidFill>
                  <a:srgbClr val="333333"/>
                </a:solidFill>
                <a:effectLst/>
                <a:latin typeface="Arial" panose="020B0604020202020204" pitchFamily="34" charset="0"/>
              </a:rPr>
              <a:t>,</a:t>
            </a:r>
          </a:p>
          <a:p>
            <a:pPr lvl="1"/>
            <a:r>
              <a:rPr lang="en-CA" b="0" i="0" dirty="0">
                <a:solidFill>
                  <a:srgbClr val="333333"/>
                </a:solidFill>
                <a:effectLst/>
                <a:latin typeface="Arial" panose="020B0604020202020204" pitchFamily="34" charset="0"/>
              </a:rPr>
              <a:t>2020 FC 522 (Justice Southcott), </a:t>
            </a:r>
          </a:p>
          <a:p>
            <a:pPr lvl="1"/>
            <a:r>
              <a:rPr lang="en-CA" b="0" i="0" dirty="0">
                <a:solidFill>
                  <a:srgbClr val="333333"/>
                </a:solidFill>
                <a:effectLst/>
                <a:latin typeface="Arial" panose="020B0604020202020204" pitchFamily="34" charset="0"/>
              </a:rPr>
              <a:t>aff’d 2020 FCA 188 (</a:t>
            </a:r>
            <a:r>
              <a:rPr lang="en-CA" b="0" i="0" dirty="0" err="1">
                <a:solidFill>
                  <a:srgbClr val="333333"/>
                </a:solidFill>
                <a:effectLst/>
                <a:latin typeface="Arial" panose="020B0604020202020204" pitchFamily="34" charset="0"/>
              </a:rPr>
              <a:t>Stratas</a:t>
            </a:r>
            <a:r>
              <a:rPr lang="en-CA" b="0" i="0" dirty="0">
                <a:solidFill>
                  <a:srgbClr val="333333"/>
                </a:solidFill>
                <a:effectLst/>
                <a:latin typeface="Arial" panose="020B0604020202020204" pitchFamily="34" charset="0"/>
              </a:rPr>
              <a:t>, Gleason, </a:t>
            </a:r>
            <a:r>
              <a:rPr lang="en-CA" b="0" i="0" dirty="0" err="1">
                <a:solidFill>
                  <a:srgbClr val="333333"/>
                </a:solidFill>
                <a:effectLst/>
                <a:latin typeface="Arial" panose="020B0604020202020204" pitchFamily="34" charset="0"/>
              </a:rPr>
              <a:t>Laskin</a:t>
            </a:r>
            <a:r>
              <a:rPr lang="en-CA" b="0" i="0" dirty="0">
                <a:solidFill>
                  <a:srgbClr val="333333"/>
                </a:solidFill>
                <a:effectLst/>
                <a:latin typeface="Arial" panose="020B0604020202020204" pitchFamily="34" charset="0"/>
              </a:rPr>
              <a:t> JJA.).</a:t>
            </a:r>
          </a:p>
          <a:p>
            <a:r>
              <a:rPr lang="en-US" b="0" i="0" dirty="0">
                <a:solidFill>
                  <a:srgbClr val="333333"/>
                </a:solidFill>
                <a:effectLst/>
                <a:latin typeface="Arial" panose="020B0604020202020204" pitchFamily="34" charset="0"/>
              </a:rPr>
              <a:t>Was there a motive to try such that the decision to try would have been obvious?  If yes, then:</a:t>
            </a:r>
          </a:p>
          <a:p>
            <a:pPr lvl="1"/>
            <a:r>
              <a:rPr lang="en-US" b="0" i="0" dirty="0">
                <a:solidFill>
                  <a:srgbClr val="333333"/>
                </a:solidFill>
                <a:effectLst/>
                <a:latin typeface="Arial" panose="020B0604020202020204" pitchFamily="34" charset="0"/>
              </a:rPr>
              <a:t>Was it more or less self-evident that what was being tried ought to work?</a:t>
            </a:r>
          </a:p>
          <a:p>
            <a:pPr lvl="1"/>
            <a:r>
              <a:rPr lang="en-US" b="0" i="0" dirty="0">
                <a:solidFill>
                  <a:srgbClr val="333333"/>
                </a:solidFill>
                <a:effectLst/>
                <a:latin typeface="Arial" panose="020B0604020202020204" pitchFamily="34" charset="0"/>
              </a:rPr>
              <a:t>without undue effort. </a:t>
            </a:r>
          </a:p>
          <a:p>
            <a:r>
              <a:rPr lang="en-US" b="0" i="0" dirty="0">
                <a:solidFill>
                  <a:srgbClr val="333333"/>
                </a:solidFill>
                <a:effectLst/>
                <a:latin typeface="Arial" panose="020B0604020202020204" pitchFamily="34" charset="0"/>
              </a:rPr>
              <a:t>If “No” to both questions, it may be non-obvious.</a:t>
            </a:r>
            <a:endParaRPr lang="en-CA" dirty="0"/>
          </a:p>
        </p:txBody>
      </p:sp>
    </p:spTree>
    <p:extLst>
      <p:ext uri="{BB962C8B-B14F-4D97-AF65-F5344CB8AC3E}">
        <p14:creationId xmlns:p14="http://schemas.microsoft.com/office/powerpoint/2010/main" val="244435110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p:txBody>
          <a:bodyPr/>
          <a:lstStyle/>
          <a:p>
            <a:r>
              <a:rPr lang="en-US"/>
              <a:t>Old considerations still apply</a:t>
            </a:r>
          </a:p>
        </p:txBody>
      </p:sp>
      <p:sp>
        <p:nvSpPr>
          <p:cNvPr id="3" name="Content Placeholder 2"/>
          <p:cNvSpPr>
            <a:spLocks noGrp="1"/>
          </p:cNvSpPr>
          <p:nvPr>
            <p:ph idx="1"/>
          </p:nvPr>
        </p:nvSpPr>
        <p:spPr/>
        <p:txBody>
          <a:bodyPr/>
          <a:lstStyle/>
          <a:p>
            <a:pPr marL="514350" indent="-514350">
              <a:buFont typeface="Times" pitchFamily="16" charset="0"/>
              <a:buNone/>
              <a:defRPr/>
            </a:pPr>
            <a:r>
              <a:rPr lang="en-CA" sz="2000" b="1" dirty="0" err="1"/>
              <a:t>Sharlow</a:t>
            </a:r>
            <a:r>
              <a:rPr lang="en-CA" sz="2000" b="1" dirty="0"/>
              <a:t> </a:t>
            </a:r>
            <a:r>
              <a:rPr lang="en-CA" sz="2000" b="1" dirty="0" err="1"/>
              <a:t>J.A.</a:t>
            </a:r>
            <a:r>
              <a:rPr lang="en-CA" sz="2000" b="1" dirty="0"/>
              <a:t> in </a:t>
            </a:r>
            <a:r>
              <a:rPr lang="en-CA" sz="2000" b="1" dirty="0" err="1"/>
              <a:t>levofloxacin</a:t>
            </a:r>
            <a:r>
              <a:rPr lang="en-CA" sz="2000" b="1" dirty="0"/>
              <a:t> infringement case:</a:t>
            </a:r>
          </a:p>
          <a:p>
            <a:pPr marL="514350" indent="-514350">
              <a:buFont typeface="+mj-lt"/>
              <a:buAutoNum type="arabicPeriod"/>
              <a:defRPr/>
            </a:pPr>
            <a:r>
              <a:rPr lang="en-CA" sz="2000" dirty="0"/>
              <a:t>The invention</a:t>
            </a:r>
            <a:endParaRPr lang="en-US" sz="2000" dirty="0"/>
          </a:p>
          <a:p>
            <a:pPr marL="514350" indent="-514350">
              <a:buFont typeface="+mj-lt"/>
              <a:buAutoNum type="arabicPeriod"/>
              <a:defRPr/>
            </a:pPr>
            <a:r>
              <a:rPr lang="en-CA" sz="2000" dirty="0"/>
              <a:t>The hypothetical skilled person referred to in the </a:t>
            </a:r>
            <a:r>
              <a:rPr lang="en-CA" sz="2000" i="1" dirty="0"/>
              <a:t>Beloit</a:t>
            </a:r>
            <a:r>
              <a:rPr lang="en-CA" sz="2000" dirty="0"/>
              <a:t> quotation</a:t>
            </a:r>
            <a:endParaRPr lang="en-US" sz="2000" dirty="0"/>
          </a:p>
          <a:p>
            <a:pPr marL="514350" indent="-514350">
              <a:buFont typeface="+mj-lt"/>
              <a:buAutoNum type="arabicPeriod"/>
              <a:defRPr/>
            </a:pPr>
            <a:r>
              <a:rPr lang="en-CA" sz="2000" dirty="0"/>
              <a:t>The body of knowledge of the person of ordinary skill in the art</a:t>
            </a:r>
            <a:endParaRPr lang="en-US" sz="2000" dirty="0"/>
          </a:p>
          <a:p>
            <a:pPr marL="514350" indent="-514350">
              <a:buFont typeface="+mj-lt"/>
              <a:buAutoNum type="arabicPeriod"/>
              <a:defRPr/>
            </a:pPr>
            <a:r>
              <a:rPr lang="en-CA" sz="2000" dirty="0"/>
              <a:t>The climate in the relevant field at the time the alleged invention was made</a:t>
            </a:r>
            <a:endParaRPr lang="en-US" sz="2000" dirty="0"/>
          </a:p>
          <a:p>
            <a:pPr marL="514350" indent="-514350">
              <a:buFont typeface="+mj-lt"/>
              <a:buAutoNum type="arabicPeriod"/>
              <a:defRPr/>
            </a:pPr>
            <a:r>
              <a:rPr lang="en-CA" sz="2000" dirty="0"/>
              <a:t>The motivation in existence at the time the alleged invention to solve a recognized problem</a:t>
            </a:r>
            <a:endParaRPr lang="en-US" sz="2000" dirty="0"/>
          </a:p>
          <a:p>
            <a:pPr marL="514350" indent="-514350">
              <a:buFont typeface="+mj-lt"/>
              <a:buAutoNum type="arabicPeriod"/>
              <a:defRPr/>
            </a:pPr>
            <a:r>
              <a:rPr lang="en-CA" sz="2000" dirty="0"/>
              <a:t>The time and effort involved in the invention</a:t>
            </a:r>
            <a:endParaRPr lang="en-US" sz="2000" dirty="0"/>
          </a:p>
          <a:p>
            <a:pPr marL="514350" indent="-514350">
              <a:buFont typeface="Times" pitchFamily="16" charset="0"/>
              <a:buNone/>
              <a:defRPr/>
            </a:pPr>
            <a:r>
              <a:rPr lang="en-CA" sz="2000" b="1" dirty="0"/>
              <a:t>Secondary factors:</a:t>
            </a:r>
            <a:endParaRPr lang="en-US" sz="2000" b="1" dirty="0"/>
          </a:p>
          <a:p>
            <a:pPr marL="514350" indent="-514350">
              <a:buFont typeface="+mj-lt"/>
              <a:buAutoNum type="arabicPeriod"/>
              <a:defRPr/>
            </a:pPr>
            <a:r>
              <a:rPr lang="en-CA" sz="2000" dirty="0"/>
              <a:t>Commercial success</a:t>
            </a:r>
            <a:endParaRPr lang="en-US" sz="2000" dirty="0"/>
          </a:p>
          <a:p>
            <a:pPr marL="514350" indent="-514350">
              <a:buFont typeface="+mj-lt"/>
              <a:buAutoNum type="arabicPeriod"/>
              <a:defRPr/>
            </a:pPr>
            <a:r>
              <a:rPr lang="en-CA" sz="2000" dirty="0"/>
              <a:t>Meritorious awards</a:t>
            </a:r>
            <a:endParaRPr lang="en-US" sz="2000" dirty="0"/>
          </a:p>
          <a:p>
            <a:pPr>
              <a:buFont typeface="Times" pitchFamily="16" charset="0"/>
              <a:buNone/>
              <a:defRPr/>
            </a:pPr>
            <a:endParaRPr lang="en-US" dirty="0"/>
          </a:p>
        </p:txBody>
      </p:sp>
      <p:sp>
        <p:nvSpPr>
          <p:cNvPr id="40964"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itchFamily="34" charset="0"/>
              </a:defRPr>
            </a:lvl1pPr>
            <a:lvl2pPr marL="742950" indent="-285750">
              <a:defRPr sz="2400">
                <a:solidFill>
                  <a:schemeClr val="tx1"/>
                </a:solidFill>
                <a:latin typeface="Arial" pitchFamily="34" charset="0"/>
              </a:defRPr>
            </a:lvl2pPr>
            <a:lvl3pPr marL="1143000" indent="-228600">
              <a:defRPr sz="2400">
                <a:solidFill>
                  <a:schemeClr val="tx1"/>
                </a:solidFill>
                <a:latin typeface="Arial" pitchFamily="34" charset="0"/>
              </a:defRPr>
            </a:lvl3pPr>
            <a:lvl4pPr marL="1600200" indent="-228600">
              <a:defRPr sz="2400">
                <a:solidFill>
                  <a:schemeClr val="tx1"/>
                </a:solidFill>
                <a:latin typeface="Arial" pitchFamily="34" charset="0"/>
              </a:defRPr>
            </a:lvl4pPr>
            <a:lvl5pPr marL="2057400" indent="-228600">
              <a:defRPr sz="2400">
                <a:solidFill>
                  <a:schemeClr val="tx1"/>
                </a:solidFill>
                <a:latin typeface="Arial" pitchFamily="34" charset="0"/>
              </a:defRPr>
            </a:lvl5pPr>
            <a:lvl6pPr marL="2514600" indent="-228600" algn="ctr" eaLnBrk="0" fontAlgn="base" hangingPunct="0">
              <a:spcBef>
                <a:spcPct val="0"/>
              </a:spcBef>
              <a:spcAft>
                <a:spcPct val="0"/>
              </a:spcAft>
              <a:defRPr sz="2400">
                <a:solidFill>
                  <a:schemeClr val="tx1"/>
                </a:solidFill>
                <a:latin typeface="Arial" pitchFamily="34" charset="0"/>
              </a:defRPr>
            </a:lvl6pPr>
            <a:lvl7pPr marL="2971800" indent="-228600" algn="ctr" eaLnBrk="0" fontAlgn="base" hangingPunct="0">
              <a:spcBef>
                <a:spcPct val="0"/>
              </a:spcBef>
              <a:spcAft>
                <a:spcPct val="0"/>
              </a:spcAft>
              <a:defRPr sz="2400">
                <a:solidFill>
                  <a:schemeClr val="tx1"/>
                </a:solidFill>
                <a:latin typeface="Arial" pitchFamily="34" charset="0"/>
              </a:defRPr>
            </a:lvl7pPr>
            <a:lvl8pPr marL="3429000" indent="-228600" algn="ctr" eaLnBrk="0" fontAlgn="base" hangingPunct="0">
              <a:spcBef>
                <a:spcPct val="0"/>
              </a:spcBef>
              <a:spcAft>
                <a:spcPct val="0"/>
              </a:spcAft>
              <a:defRPr sz="2400">
                <a:solidFill>
                  <a:schemeClr val="tx1"/>
                </a:solidFill>
                <a:latin typeface="Arial" pitchFamily="34" charset="0"/>
              </a:defRPr>
            </a:lvl8pPr>
            <a:lvl9pPr marL="3886200" indent="-228600" algn="ctr" eaLnBrk="0" fontAlgn="base" hangingPunct="0">
              <a:spcBef>
                <a:spcPct val="0"/>
              </a:spcBef>
              <a:spcAft>
                <a:spcPct val="0"/>
              </a:spcAft>
              <a:defRPr sz="2400">
                <a:solidFill>
                  <a:schemeClr val="tx1"/>
                </a:solidFill>
                <a:latin typeface="Arial" pitchFamily="34" charset="0"/>
              </a:defRPr>
            </a:lvl9pPr>
          </a:lstStyle>
          <a:p>
            <a:fld id="{A9E1B11D-376D-47ED-9E98-FFFB3643A938}" type="slidenum">
              <a:rPr lang="en-CA" sz="1200" smtClean="0">
                <a:solidFill>
                  <a:srgbClr val="003D6B"/>
                </a:solidFill>
              </a:rPr>
              <a:pPr/>
              <a:t>28</a:t>
            </a:fld>
            <a:endParaRPr lang="en-CA" sz="1200">
              <a:solidFill>
                <a:srgbClr val="003D6B"/>
              </a:solidFill>
            </a:endParaRPr>
          </a:p>
        </p:txBody>
      </p:sp>
    </p:spTree>
    <p:extLst>
      <p:ext uri="{BB962C8B-B14F-4D97-AF65-F5344CB8AC3E}">
        <p14:creationId xmlns:p14="http://schemas.microsoft.com/office/powerpoint/2010/main" val="383112612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663D25-1A8B-4E83-8F9A-46817D0EC1FA}"/>
              </a:ext>
            </a:extLst>
          </p:cNvPr>
          <p:cNvSpPr>
            <a:spLocks noGrp="1"/>
          </p:cNvSpPr>
          <p:nvPr>
            <p:ph type="title"/>
          </p:nvPr>
        </p:nvSpPr>
        <p:spPr/>
        <p:txBody>
          <a:bodyPr/>
          <a:lstStyle/>
          <a:p>
            <a:r>
              <a:rPr lang="en-CA" dirty="0"/>
              <a:t>Proving Non-Obviousness</a:t>
            </a:r>
          </a:p>
        </p:txBody>
      </p:sp>
      <p:sp>
        <p:nvSpPr>
          <p:cNvPr id="3" name="Content Placeholder 2">
            <a:extLst>
              <a:ext uri="{FF2B5EF4-FFF2-40B4-BE49-F238E27FC236}">
                <a16:creationId xmlns:a16="http://schemas.microsoft.com/office/drawing/2014/main" id="{B3B9A9F4-0412-4277-BCED-5802D27F806B}"/>
              </a:ext>
            </a:extLst>
          </p:cNvPr>
          <p:cNvSpPr>
            <a:spLocks noGrp="1"/>
          </p:cNvSpPr>
          <p:nvPr>
            <p:ph idx="1"/>
          </p:nvPr>
        </p:nvSpPr>
        <p:spPr/>
        <p:txBody>
          <a:bodyPr/>
          <a:lstStyle/>
          <a:p>
            <a:r>
              <a:rPr lang="en-CA" dirty="0"/>
              <a:t>The expert who didn’t make the invention.</a:t>
            </a:r>
          </a:p>
        </p:txBody>
      </p:sp>
    </p:spTree>
    <p:extLst>
      <p:ext uri="{BB962C8B-B14F-4D97-AF65-F5344CB8AC3E}">
        <p14:creationId xmlns:p14="http://schemas.microsoft.com/office/powerpoint/2010/main" val="24011621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p:cNvSpPr>
            <a:spLocks noGrp="1"/>
          </p:cNvSpPr>
          <p:nvPr>
            <p:ph type="title"/>
          </p:nvPr>
        </p:nvSpPr>
        <p:spPr/>
        <p:txBody>
          <a:bodyPr/>
          <a:lstStyle/>
          <a:p>
            <a:r>
              <a:rPr lang="en-US"/>
              <a:t>Conclusions</a:t>
            </a:r>
          </a:p>
        </p:txBody>
      </p:sp>
      <p:sp>
        <p:nvSpPr>
          <p:cNvPr id="43011" name="Content Placeholder 2"/>
          <p:cNvSpPr>
            <a:spLocks noGrp="1"/>
          </p:cNvSpPr>
          <p:nvPr>
            <p:ph idx="1"/>
          </p:nvPr>
        </p:nvSpPr>
        <p:spPr/>
        <p:txBody>
          <a:bodyPr/>
          <a:lstStyle/>
          <a:p>
            <a:r>
              <a:rPr lang="en-US"/>
              <a:t>An obvious truth:</a:t>
            </a:r>
          </a:p>
          <a:p>
            <a:pPr lvl="1"/>
            <a:r>
              <a:rPr lang="en-US"/>
              <a:t>a predictable solution may be obvious; but </a:t>
            </a:r>
          </a:p>
          <a:p>
            <a:pPr lvl="1"/>
            <a:r>
              <a:rPr lang="en-US"/>
              <a:t>an unpredictable outcome cannot be an obvious solution.</a:t>
            </a:r>
          </a:p>
        </p:txBody>
      </p:sp>
      <p:sp>
        <p:nvSpPr>
          <p:cNvPr id="43012"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itchFamily="34" charset="0"/>
              </a:defRPr>
            </a:lvl1pPr>
            <a:lvl2pPr marL="742950" indent="-285750">
              <a:defRPr sz="2400">
                <a:solidFill>
                  <a:schemeClr val="tx1"/>
                </a:solidFill>
                <a:latin typeface="Arial" pitchFamily="34" charset="0"/>
              </a:defRPr>
            </a:lvl2pPr>
            <a:lvl3pPr marL="1143000" indent="-228600">
              <a:defRPr sz="2400">
                <a:solidFill>
                  <a:schemeClr val="tx1"/>
                </a:solidFill>
                <a:latin typeface="Arial" pitchFamily="34" charset="0"/>
              </a:defRPr>
            </a:lvl3pPr>
            <a:lvl4pPr marL="1600200" indent="-228600">
              <a:defRPr sz="2400">
                <a:solidFill>
                  <a:schemeClr val="tx1"/>
                </a:solidFill>
                <a:latin typeface="Arial" pitchFamily="34" charset="0"/>
              </a:defRPr>
            </a:lvl4pPr>
            <a:lvl5pPr marL="2057400" indent="-228600">
              <a:defRPr sz="2400">
                <a:solidFill>
                  <a:schemeClr val="tx1"/>
                </a:solidFill>
                <a:latin typeface="Arial" pitchFamily="34" charset="0"/>
              </a:defRPr>
            </a:lvl5pPr>
            <a:lvl6pPr marL="2514600" indent="-228600" algn="ctr" eaLnBrk="0" fontAlgn="base" hangingPunct="0">
              <a:spcBef>
                <a:spcPct val="0"/>
              </a:spcBef>
              <a:spcAft>
                <a:spcPct val="0"/>
              </a:spcAft>
              <a:defRPr sz="2400">
                <a:solidFill>
                  <a:schemeClr val="tx1"/>
                </a:solidFill>
                <a:latin typeface="Arial" pitchFamily="34" charset="0"/>
              </a:defRPr>
            </a:lvl6pPr>
            <a:lvl7pPr marL="2971800" indent="-228600" algn="ctr" eaLnBrk="0" fontAlgn="base" hangingPunct="0">
              <a:spcBef>
                <a:spcPct val="0"/>
              </a:spcBef>
              <a:spcAft>
                <a:spcPct val="0"/>
              </a:spcAft>
              <a:defRPr sz="2400">
                <a:solidFill>
                  <a:schemeClr val="tx1"/>
                </a:solidFill>
                <a:latin typeface="Arial" pitchFamily="34" charset="0"/>
              </a:defRPr>
            </a:lvl7pPr>
            <a:lvl8pPr marL="3429000" indent="-228600" algn="ctr" eaLnBrk="0" fontAlgn="base" hangingPunct="0">
              <a:spcBef>
                <a:spcPct val="0"/>
              </a:spcBef>
              <a:spcAft>
                <a:spcPct val="0"/>
              </a:spcAft>
              <a:defRPr sz="2400">
                <a:solidFill>
                  <a:schemeClr val="tx1"/>
                </a:solidFill>
                <a:latin typeface="Arial" pitchFamily="34" charset="0"/>
              </a:defRPr>
            </a:lvl8pPr>
            <a:lvl9pPr marL="3886200" indent="-228600" algn="ctr" eaLnBrk="0" fontAlgn="base" hangingPunct="0">
              <a:spcBef>
                <a:spcPct val="0"/>
              </a:spcBef>
              <a:spcAft>
                <a:spcPct val="0"/>
              </a:spcAft>
              <a:defRPr sz="2400">
                <a:solidFill>
                  <a:schemeClr val="tx1"/>
                </a:solidFill>
                <a:latin typeface="Arial" pitchFamily="34" charset="0"/>
              </a:defRPr>
            </a:lvl9pPr>
          </a:lstStyle>
          <a:p>
            <a:fld id="{3529061B-E092-4660-893B-7396DFB3E6A1}" type="slidenum">
              <a:rPr lang="en-CA" sz="1200" smtClean="0">
                <a:solidFill>
                  <a:srgbClr val="003D6B"/>
                </a:solidFill>
              </a:rPr>
              <a:pPr/>
              <a:t>30</a:t>
            </a:fld>
            <a:endParaRPr lang="en-CA" sz="1200">
              <a:solidFill>
                <a:srgbClr val="003D6B"/>
              </a:solidFill>
            </a:endParaRPr>
          </a:p>
        </p:txBody>
      </p:sp>
    </p:spTree>
    <p:extLst>
      <p:ext uri="{BB962C8B-B14F-4D97-AF65-F5344CB8AC3E}">
        <p14:creationId xmlns:p14="http://schemas.microsoft.com/office/powerpoint/2010/main" val="1829920037"/>
      </p:ext>
    </p:extLst>
  </p:cSld>
  <p:clrMapOvr>
    <a:masterClrMapping/>
  </p:clrMapOvr>
</p:sld>
</file>

<file path=ppt/theme/theme1.xml><?xml version="1.0" encoding="utf-8"?>
<a:theme xmlns:a="http://schemas.openxmlformats.org/drawingml/2006/main" name="PPT_Template">
  <a:themeElements>
    <a:clrScheme name="B&amp;P">
      <a:dk1>
        <a:srgbClr val="000000"/>
      </a:dk1>
      <a:lt1>
        <a:srgbClr val="FFFFFF"/>
      </a:lt1>
      <a:dk2>
        <a:srgbClr val="0C1975"/>
      </a:dk2>
      <a:lt2>
        <a:srgbClr val="FFFFFF"/>
      </a:lt2>
      <a:accent1>
        <a:srgbClr val="0C1975"/>
      </a:accent1>
      <a:accent2>
        <a:srgbClr val="C0504D"/>
      </a:accent2>
      <a:accent3>
        <a:srgbClr val="9BBB59"/>
      </a:accent3>
      <a:accent4>
        <a:srgbClr val="8064A2"/>
      </a:accent4>
      <a:accent5>
        <a:srgbClr val="4BACC6"/>
      </a:accent5>
      <a:accent6>
        <a:srgbClr val="F79646"/>
      </a:accent6>
      <a:hlink>
        <a:srgbClr val="5563A1"/>
      </a:hlink>
      <a:folHlink>
        <a:srgbClr val="5563A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PPT_Template</Template>
  <TotalTime>0</TotalTime>
  <Words>4207</Words>
  <Application>Microsoft Macintosh PowerPoint</Application>
  <PresentationFormat>On-screen Show (4:3)</PresentationFormat>
  <Paragraphs>241</Paragraphs>
  <Slides>30</Slides>
  <Notes>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30</vt:i4>
      </vt:variant>
    </vt:vector>
  </HeadingPairs>
  <TitlesOfParts>
    <vt:vector size="36" baseType="lpstr">
      <vt:lpstr>Arial</vt:lpstr>
      <vt:lpstr>Calibri</vt:lpstr>
      <vt:lpstr>Cambria Math</vt:lpstr>
      <vt:lpstr>Century Gothic</vt:lpstr>
      <vt:lpstr>Times</vt:lpstr>
      <vt:lpstr>PPT_Template</vt:lpstr>
      <vt:lpstr>Obviousness</vt:lpstr>
      <vt:lpstr>Would any idiot have thought of that?</vt:lpstr>
      <vt:lpstr>How to increase production 25%</vt:lpstr>
      <vt:lpstr>Staking a Claim</vt:lpstr>
      <vt:lpstr>PowerPoint Presentation</vt:lpstr>
      <vt:lpstr>The “Inventive Step”</vt:lpstr>
      <vt:lpstr>Obviousness</vt:lpstr>
      <vt:lpstr>At least Two Species  of the Genus “Obvious”</vt:lpstr>
      <vt:lpstr>Combinatorial Obviousness</vt:lpstr>
      <vt:lpstr>Combinatorial Obviousness</vt:lpstr>
      <vt:lpstr>Combinatorial Obviousness</vt:lpstr>
      <vt:lpstr>Pollard Bank Note</vt:lpstr>
      <vt:lpstr>All Prior Art is Available</vt:lpstr>
      <vt:lpstr>“Worth a Try”</vt:lpstr>
      <vt:lpstr>Hoescht v. Halocarbon </vt:lpstr>
      <vt:lpstr>Hoescht, cont’d</vt:lpstr>
      <vt:lpstr>2007 USA KSR decision</vt:lpstr>
      <vt:lpstr>“Worth a try” test gets buried</vt:lpstr>
      <vt:lpstr>Weird facts make weird law </vt:lpstr>
      <vt:lpstr>Obviousness – the Sanofi approach (Windsurfing redux)</vt:lpstr>
      <vt:lpstr>“Obvious to try” test  – for cases involving experimentation </vt:lpstr>
      <vt:lpstr>1. Prior art: the racemate (isomers: 2 enantiomers)</vt:lpstr>
      <vt:lpstr>Two Monopolies</vt:lpstr>
      <vt:lpstr>Don’t trip on the “inventive step”</vt:lpstr>
      <vt:lpstr>Windsurfing approach redux for New Act</vt:lpstr>
      <vt:lpstr>What’s the invention/inventive concept?</vt:lpstr>
      <vt:lpstr>2020 “Obvious to Try” Update</vt:lpstr>
      <vt:lpstr>Old considerations still apply</vt:lpstr>
      <vt:lpstr>Proving Non-Obviousness</vt:lpstr>
      <vt:lpstr>Conclusions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2014-04-01T17:04:25Z</dcterms:created>
  <dcterms:modified xsi:type="dcterms:W3CDTF">2023-07-19T20:21:58Z</dcterms:modified>
</cp:coreProperties>
</file>