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bookmarkIdSeed="2">
  <p:sldMasterIdLst>
    <p:sldMasterId id="2147483648" r:id="rId1"/>
  </p:sldMasterIdLst>
  <p:notesMasterIdLst>
    <p:notesMasterId r:id="rId70"/>
  </p:notesMasterIdLst>
  <p:handoutMasterIdLst>
    <p:handoutMasterId r:id="rId71"/>
  </p:handoutMasterIdLst>
  <p:sldIdLst>
    <p:sldId id="259" r:id="rId2"/>
    <p:sldId id="257" r:id="rId3"/>
    <p:sldId id="262" r:id="rId4"/>
    <p:sldId id="263" r:id="rId5"/>
    <p:sldId id="344" r:id="rId6"/>
    <p:sldId id="282" r:id="rId7"/>
    <p:sldId id="313" r:id="rId8"/>
    <p:sldId id="359" r:id="rId9"/>
    <p:sldId id="314" r:id="rId10"/>
    <p:sldId id="319" r:id="rId11"/>
    <p:sldId id="312" r:id="rId12"/>
    <p:sldId id="317" r:id="rId13"/>
    <p:sldId id="273" r:id="rId14"/>
    <p:sldId id="274" r:id="rId15"/>
    <p:sldId id="275" r:id="rId16"/>
    <p:sldId id="321" r:id="rId17"/>
    <p:sldId id="320" r:id="rId18"/>
    <p:sldId id="276" r:id="rId19"/>
    <p:sldId id="323" r:id="rId20"/>
    <p:sldId id="362" r:id="rId21"/>
    <p:sldId id="361" r:id="rId22"/>
    <p:sldId id="322" r:id="rId23"/>
    <p:sldId id="363" r:id="rId24"/>
    <p:sldId id="277" r:id="rId25"/>
    <p:sldId id="278" r:id="rId26"/>
    <p:sldId id="279" r:id="rId27"/>
    <p:sldId id="283" r:id="rId28"/>
    <p:sldId id="280" r:id="rId29"/>
    <p:sldId id="281" r:id="rId30"/>
    <p:sldId id="284" r:id="rId31"/>
    <p:sldId id="285" r:id="rId32"/>
    <p:sldId id="288" r:id="rId33"/>
    <p:sldId id="289" r:id="rId34"/>
    <p:sldId id="290" r:id="rId35"/>
    <p:sldId id="291" r:id="rId36"/>
    <p:sldId id="292" r:id="rId37"/>
    <p:sldId id="343" r:id="rId38"/>
    <p:sldId id="342" r:id="rId39"/>
    <p:sldId id="293" r:id="rId40"/>
    <p:sldId id="345" r:id="rId41"/>
    <p:sldId id="294" r:id="rId42"/>
    <p:sldId id="364" r:id="rId43"/>
    <p:sldId id="308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40" r:id="rId58"/>
    <p:sldId id="341" r:id="rId59"/>
    <p:sldId id="310" r:id="rId60"/>
    <p:sldId id="309" r:id="rId61"/>
    <p:sldId id="357" r:id="rId62"/>
    <p:sldId id="332" r:id="rId63"/>
    <p:sldId id="333" r:id="rId64"/>
    <p:sldId id="334" r:id="rId65"/>
    <p:sldId id="335" r:id="rId66"/>
    <p:sldId id="336" r:id="rId67"/>
    <p:sldId id="337" r:id="rId68"/>
    <p:sldId id="261" r:id="rId69"/>
  </p:sldIdLst>
  <p:sldSz cx="9144000" cy="6858000" type="screen4x3"/>
  <p:notesSz cx="7010400" cy="92964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C19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121" d="100"/>
          <a:sy n="121" d="100"/>
        </p:scale>
        <p:origin x="190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34E6E85-58E7-44F7-AA11-874B7BE02F90}" type="datetimeFigureOut">
              <a:rPr lang="en-CA"/>
              <a:pPr>
                <a:defRPr/>
              </a:pPr>
              <a:t>2022-03-31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7B377AD-AD22-4633-B5F7-E32BB5A6C90C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911081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9EF4C9A-B59C-4EC1-BDDE-C4297EFC4E62}" type="datetimeFigureOut">
              <a:rPr lang="en-CA"/>
              <a:pPr>
                <a:defRPr/>
              </a:pPr>
              <a:t>2022-03-31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CA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noProof="0"/>
              <a:t>Click to edit Master text styles</a:t>
            </a:r>
          </a:p>
          <a:p>
            <a:pPr lvl="1"/>
            <a:r>
              <a:rPr lang="en-CA" noProof="0"/>
              <a:t>Second level</a:t>
            </a:r>
          </a:p>
          <a:p>
            <a:pPr lvl="2"/>
            <a:r>
              <a:rPr lang="en-CA" noProof="0"/>
              <a:t>Third level</a:t>
            </a:r>
          </a:p>
          <a:p>
            <a:pPr lvl="3"/>
            <a:r>
              <a:rPr lang="en-CA" noProof="0"/>
              <a:t>Fourth level</a:t>
            </a:r>
          </a:p>
          <a:p>
            <a:pPr lvl="4"/>
            <a:r>
              <a:rPr lang="en-CA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20134A0-C26C-497C-87DD-4CA9393CF4C5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80783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36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5791200"/>
            <a:ext cx="33115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914400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1371600" y="4876800"/>
            <a:ext cx="6400800" cy="3810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2349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1447800"/>
            <a:ext cx="914400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6400800"/>
            <a:ext cx="1439863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22F3E-AE3B-4F51-8CCC-95ABB8B84029}" type="datetimeFigureOut">
              <a:rPr lang="en-CA"/>
              <a:pPr>
                <a:defRPr/>
              </a:pPr>
              <a:t>2022-03-31</a:t>
            </a:fld>
            <a:endParaRPr lang="en-CA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0150" y="6356350"/>
            <a:ext cx="26320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4000" y="6356350"/>
            <a:ext cx="15922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C494F-82F2-494E-AE56-8477D8A47CEF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02603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9124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1447800"/>
            <a:ext cx="914400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6400800"/>
            <a:ext cx="1439863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2F3DE-5A01-4080-BADC-0481BB968617}" type="datetimeFigureOut">
              <a:rPr lang="en-CA"/>
              <a:pPr>
                <a:defRPr/>
              </a:pPr>
              <a:t>2022-03-31</a:t>
            </a:fld>
            <a:endParaRPr lang="en-CA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0150" y="6356350"/>
            <a:ext cx="26320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4000" y="6356350"/>
            <a:ext cx="15922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9EEBBC-5E3D-4DEE-81CB-1820F0A534CB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12441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1447800"/>
            <a:ext cx="914400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6400800"/>
            <a:ext cx="1439863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D986A-078F-4108-BD73-674D73063174}" type="datetimeFigureOut">
              <a:rPr lang="en-CA"/>
              <a:pPr>
                <a:defRPr/>
              </a:pPr>
              <a:t>2022-03-31</a:t>
            </a:fld>
            <a:endParaRPr lang="en-CA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0150" y="6356350"/>
            <a:ext cx="26320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4000" y="6356350"/>
            <a:ext cx="15922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69EB6-467A-4F68-B875-C60B22F711F0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45638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0" y="1447800"/>
            <a:ext cx="914400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6400800"/>
            <a:ext cx="1439863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47853-BA4A-4444-A446-7A5BB991E440}" type="datetimeFigureOut">
              <a:rPr lang="en-CA"/>
              <a:pPr>
                <a:defRPr/>
              </a:pPr>
              <a:t>2022-03-31</a:t>
            </a:fld>
            <a:endParaRPr lang="en-CA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0150" y="6356350"/>
            <a:ext cx="26320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4000" y="6356350"/>
            <a:ext cx="15922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DBB8F-D01A-4507-A0F7-35704C029A13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56834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6400800"/>
            <a:ext cx="1439863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4F4854-8652-41D2-88BC-063DFB0E3FFE}" type="datetimeFigureOut">
              <a:rPr lang="en-CA"/>
              <a:pPr>
                <a:defRPr/>
              </a:pPr>
              <a:t>2022-03-31</a:t>
            </a:fld>
            <a:endParaRPr lang="en-CA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0150" y="6356350"/>
            <a:ext cx="26320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4000" y="6356350"/>
            <a:ext cx="15922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911264-B803-4E50-B0B3-BADF5C016119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64668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457200" y="1447800"/>
            <a:ext cx="304800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6400800"/>
            <a:ext cx="1439863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AC6615-AA44-44BB-87E1-02412E567990}" type="datetimeFigureOut">
              <a:rPr lang="en-CA"/>
              <a:pPr>
                <a:defRPr/>
              </a:pPr>
              <a:t>2022-03-31</a:t>
            </a:fld>
            <a:endParaRPr lang="en-CA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0150" y="6356350"/>
            <a:ext cx="26320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4000" y="6356350"/>
            <a:ext cx="15922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DECAD-167B-48F6-B84A-DC063DF93C30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06424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798638" y="5372100"/>
            <a:ext cx="5478462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en-C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158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1447800"/>
            <a:ext cx="914400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6400800"/>
            <a:ext cx="1439863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1ED78-FC36-4F7C-B1CE-C055FA82E2A2}" type="datetimeFigureOut">
              <a:rPr lang="en-CA"/>
              <a:pPr>
                <a:defRPr/>
              </a:pPr>
              <a:t>2022-03-31</a:t>
            </a:fld>
            <a:endParaRPr lang="en-CA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0150" y="6356350"/>
            <a:ext cx="26320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4000" y="6356350"/>
            <a:ext cx="15922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63311-1F00-434C-A31F-151CFF0505A4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62490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6629400" y="279400"/>
            <a:ext cx="0" cy="58674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6400800"/>
            <a:ext cx="1439863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DBCD5A-6E46-408D-9898-70EBDA0A4DEB}" type="datetimeFigureOut">
              <a:rPr lang="en-CA"/>
              <a:pPr>
                <a:defRPr/>
              </a:pPr>
              <a:t>2022-03-31</a:t>
            </a:fld>
            <a:endParaRPr lang="en-CA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0150" y="6356350"/>
            <a:ext cx="26320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4000" y="6356350"/>
            <a:ext cx="15922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E034F-B387-4F3A-ABDC-E673D4893BBA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8468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36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188" y="5791200"/>
            <a:ext cx="33115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609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1371600" y="4521666"/>
            <a:ext cx="6400800" cy="3810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1371600" y="4918745"/>
            <a:ext cx="6400800" cy="3048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3886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AD56C63-8C7C-4FFC-B99B-74A9A6AFECB1}" type="datetimeFigureOut">
              <a:rPr lang="en-CA"/>
              <a:pPr>
                <a:defRPr/>
              </a:pPr>
              <a:t>2022-03-31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C737B6-3BD9-4CB0-89D9-FDBD55D78466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C1975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C1975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C1975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C1975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C1975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C1975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C1975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C1975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C1975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editapps.php" TargetMode="External"/><Relationship Id="rId2" Type="http://schemas.openxmlformats.org/officeDocument/2006/relationships/hyperlink" Target="http://www.facebook.com/privacy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dirty="0"/>
              <a:t>Key Aspects of IP License Agreements</a:t>
            </a:r>
          </a:p>
        </p:txBody>
      </p:sp>
      <p:sp>
        <p:nvSpPr>
          <p:cNvPr id="14339" name="Subtitle 2"/>
          <p:cNvSpPr>
            <a:spLocks noGrp="1"/>
          </p:cNvSpPr>
          <p:nvPr>
            <p:ph type="subTitle" idx="1"/>
          </p:nvPr>
        </p:nvSpPr>
        <p:spPr>
          <a:xfrm>
            <a:off x="683568" y="3645024"/>
            <a:ext cx="7772400" cy="914400"/>
          </a:xfrm>
        </p:spPr>
        <p:txBody>
          <a:bodyPr/>
          <a:lstStyle/>
          <a:p>
            <a:r>
              <a:rPr lang="fr-CA" dirty="0"/>
              <a:t>Donald M. Cameron </a:t>
            </a:r>
          </a:p>
          <a:p>
            <a:pPr eaLnBrk="1" hangingPunct="1"/>
            <a:endParaRPr lang="en-CA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403648" y="4437112"/>
            <a:ext cx="6400800" cy="784448"/>
          </a:xfrm>
        </p:spPr>
        <p:txBody>
          <a:bodyPr>
            <a:noAutofit/>
          </a:bodyPr>
          <a:lstStyle/>
          <a:p>
            <a:r>
              <a:rPr lang="en-CA" sz="3200" dirty="0"/>
              <a:t>Revised by </a:t>
            </a:r>
            <a:r>
              <a:rPr lang="fr-CA" sz="3200" dirty="0"/>
              <a:t>Noel Courage </a:t>
            </a:r>
          </a:p>
          <a:p>
            <a:r>
              <a:rPr lang="en-CA" sz="2400" dirty="0"/>
              <a:t>for UofT Law – March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Agenda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318356" y="1614500"/>
            <a:ext cx="8507288" cy="4694820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Font typeface="Wingdings" pitchFamily="8" charset="2"/>
              <a:buChar char="Ø"/>
            </a:pPr>
            <a:r>
              <a:rPr lang="en-CA" sz="2800" b="1" dirty="0"/>
              <a:t>IP Rights					  	</a:t>
            </a:r>
          </a:p>
          <a:p>
            <a:pPr eaLnBrk="1" hangingPunct="1">
              <a:lnSpc>
                <a:spcPct val="150000"/>
              </a:lnSpc>
              <a:buFont typeface="Wingdings" pitchFamily="8" charset="2"/>
              <a:buChar char="Ø"/>
            </a:pPr>
            <a:r>
              <a:rPr lang="en-CA" sz="2800" b="1" dirty="0"/>
              <a:t>Skeleton of a License Agreement	 	</a:t>
            </a:r>
          </a:p>
          <a:p>
            <a:pPr eaLnBrk="1" hangingPunct="1">
              <a:lnSpc>
                <a:spcPct val="150000"/>
              </a:lnSpc>
              <a:buFont typeface="Wingdings" pitchFamily="8" charset="2"/>
              <a:buChar char="Ø"/>
            </a:pPr>
            <a:r>
              <a:rPr lang="en-CA" sz="2800" b="1" dirty="0"/>
              <a:t>License Grant &amp; Consideration	 		</a:t>
            </a:r>
          </a:p>
          <a:p>
            <a:pPr eaLnBrk="1" hangingPunct="1">
              <a:lnSpc>
                <a:spcPct val="150000"/>
              </a:lnSpc>
              <a:buFont typeface="Wingdings" pitchFamily="8" charset="2"/>
              <a:buChar char="Ø"/>
            </a:pPr>
            <a:r>
              <a:rPr lang="en-CA" sz="2800" b="1" dirty="0"/>
              <a:t>Licensor &amp; Licensee Obligations	 	</a:t>
            </a:r>
          </a:p>
          <a:p>
            <a:pPr eaLnBrk="1" hangingPunct="1">
              <a:lnSpc>
                <a:spcPct val="150000"/>
              </a:lnSpc>
              <a:buFont typeface="Wingdings" pitchFamily="8" charset="2"/>
              <a:buChar char="Ø"/>
            </a:pPr>
            <a:r>
              <a:rPr lang="en-CA" sz="2800" b="1" dirty="0"/>
              <a:t>Common Clauses			  		</a:t>
            </a:r>
          </a:p>
          <a:p>
            <a:pPr eaLnBrk="1" hangingPunct="1">
              <a:lnSpc>
                <a:spcPct val="150000"/>
              </a:lnSpc>
              <a:buFont typeface="Wingdings" pitchFamily="8" charset="2"/>
              <a:buChar char="Ø"/>
            </a:pPr>
            <a:r>
              <a:rPr lang="en-CA" sz="2800" b="1" dirty="0"/>
              <a:t>Questions	</a:t>
            </a:r>
            <a:r>
              <a:rPr lang="en-CA" sz="2800" dirty="0"/>
              <a:t>			</a:t>
            </a:r>
            <a:r>
              <a:rPr lang="en-CA" sz="2800" b="1" dirty="0"/>
              <a:t>    	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What is Intellectual Property?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Font typeface="Wingdings" pitchFamily="8" charset="2"/>
              <a:buChar char="Ø"/>
            </a:pPr>
            <a:r>
              <a:rPr lang="en-CA" b="1" dirty="0"/>
              <a:t>It’s </a:t>
            </a:r>
            <a:r>
              <a:rPr lang="en-CA" b="1" u="sng" dirty="0"/>
              <a:t>not</a:t>
            </a:r>
            <a:r>
              <a:rPr lang="en-CA" b="1" dirty="0"/>
              <a:t> the right to do something</a:t>
            </a:r>
          </a:p>
          <a:p>
            <a:pPr>
              <a:lnSpc>
                <a:spcPct val="150000"/>
              </a:lnSpc>
              <a:buFont typeface="Wingdings" pitchFamily="8" charset="2"/>
              <a:buChar char="Ø"/>
            </a:pPr>
            <a:r>
              <a:rPr lang="en-CA" b="1" dirty="0"/>
              <a:t>It’s the right to </a:t>
            </a:r>
            <a:r>
              <a:rPr lang="en-CA" b="1" u="sng" dirty="0"/>
              <a:t>exclude</a:t>
            </a:r>
            <a:r>
              <a:rPr lang="en-CA" b="1" dirty="0"/>
              <a:t> others</a:t>
            </a:r>
          </a:p>
          <a:p>
            <a:pPr>
              <a:lnSpc>
                <a:spcPct val="150000"/>
              </a:lnSpc>
              <a:buFont typeface="Wingdings" pitchFamily="8" charset="2"/>
              <a:buChar char="Ø"/>
            </a:pPr>
            <a:r>
              <a:rPr lang="en-CA" b="1" dirty="0"/>
              <a:t>Legal monopoly</a:t>
            </a:r>
          </a:p>
          <a:p>
            <a:pPr>
              <a:lnSpc>
                <a:spcPct val="150000"/>
              </a:lnSpc>
              <a:buFont typeface="Wingdings" pitchFamily="8" charset="2"/>
              <a:buChar char="Ø"/>
            </a:pPr>
            <a:r>
              <a:rPr lang="en-CA" b="1" dirty="0"/>
              <a:t>Limited in time</a:t>
            </a:r>
          </a:p>
          <a:p>
            <a:pPr>
              <a:lnSpc>
                <a:spcPct val="150000"/>
              </a:lnSpc>
              <a:buFont typeface="Wingdings" pitchFamily="8" charset="2"/>
              <a:buChar char="Ø"/>
            </a:pPr>
            <a:r>
              <a:rPr lang="en-CA" b="1" dirty="0"/>
              <a:t>Limited in territory</a:t>
            </a:r>
          </a:p>
          <a:p>
            <a:pPr>
              <a:lnSpc>
                <a:spcPct val="150000"/>
              </a:lnSpc>
              <a:buFont typeface="Wingdings" pitchFamily="8" charset="2"/>
              <a:buChar char="Ø"/>
            </a:pPr>
            <a:r>
              <a:rPr lang="en-CA" b="1" dirty="0"/>
              <a:t>“License to litigate”</a:t>
            </a:r>
          </a:p>
        </p:txBody>
      </p:sp>
    </p:spTree>
    <p:extLst>
      <p:ext uri="{BB962C8B-B14F-4D97-AF65-F5344CB8AC3E}">
        <p14:creationId xmlns:p14="http://schemas.microsoft.com/office/powerpoint/2010/main" val="175845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The Legal Cubby-holes</a:t>
            </a:r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77358"/>
            <a:ext cx="8229600" cy="3771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9891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IP Assets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4400" dirty="0"/>
              <a:t>Buy (assignment of ownership)</a:t>
            </a:r>
          </a:p>
          <a:p>
            <a:r>
              <a:rPr lang="en-CA" sz="4400" dirty="0"/>
              <a:t>Sell</a:t>
            </a:r>
          </a:p>
          <a:p>
            <a:r>
              <a:rPr lang="en-CA" sz="4400" dirty="0"/>
              <a:t>License</a:t>
            </a:r>
          </a:p>
          <a:p>
            <a:r>
              <a:rPr lang="en-CA" sz="4400" dirty="0"/>
              <a:t>Use as security for a loan</a:t>
            </a:r>
          </a:p>
        </p:txBody>
      </p:sp>
    </p:spTree>
    <p:extLst>
      <p:ext uri="{BB962C8B-B14F-4D97-AF65-F5344CB8AC3E}">
        <p14:creationId xmlns:p14="http://schemas.microsoft.com/office/powerpoint/2010/main" val="2955316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Overview of Basic Licensing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700807"/>
            <a:ext cx="8229600" cy="1306897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8" charset="2"/>
              <a:buChar char="Ø"/>
            </a:pPr>
            <a:endParaRPr lang="en-CA" sz="2800" dirty="0"/>
          </a:p>
          <a:p>
            <a:pPr>
              <a:buFont typeface="Wingdings" pitchFamily="8" charset="2"/>
              <a:buChar char="Ø"/>
            </a:pPr>
            <a:r>
              <a:rPr lang="en-CA" sz="3500" b="1" dirty="0"/>
              <a:t>Permission to do what you would not </a:t>
            </a:r>
            <a:br>
              <a:rPr lang="en-CA" sz="3500" b="1" dirty="0"/>
            </a:br>
            <a:r>
              <a:rPr lang="en-CA" sz="3500" b="1" dirty="0"/>
              <a:t>otherwise have the right to do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9499006"/>
              </p:ext>
            </p:extLst>
          </p:nvPr>
        </p:nvGraphicFramePr>
        <p:xfrm>
          <a:off x="3035052" y="3193728"/>
          <a:ext cx="3073896" cy="342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7" name="Clip" r:id="rId3" imgW="1241755" imgH="1383487" progId="MS_ClipArt_Gallery.2">
                  <p:embed/>
                </p:oleObj>
              </mc:Choice>
              <mc:Fallback>
                <p:oleObj name="Clip" r:id="rId3" imgW="1241755" imgH="1383487" progId="MS_ClipArt_Gallery.2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5052" y="3193728"/>
                        <a:ext cx="3073896" cy="342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3039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Licensing 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38719"/>
            <a:ext cx="8992998" cy="5058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1181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Licensing Out - Complex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UofT – Schering</a:t>
            </a:r>
          </a:p>
          <a:p>
            <a:r>
              <a:rPr lang="en-CA" dirty="0"/>
              <a:t>Alzheimer’s gene</a:t>
            </a:r>
          </a:p>
          <a:p>
            <a:pPr lvl="1"/>
            <a:r>
              <a:rPr lang="en-CA" dirty="0"/>
              <a:t>Largest Industry – University biotech deal to that date</a:t>
            </a:r>
          </a:p>
        </p:txBody>
      </p:sp>
    </p:spTree>
    <p:extLst>
      <p:ext uri="{BB962C8B-B14F-4D97-AF65-F5344CB8AC3E}">
        <p14:creationId xmlns:p14="http://schemas.microsoft.com/office/powerpoint/2010/main" val="898379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Licensing 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882"/>
            <a:ext cx="9036496" cy="5083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4" y="1484784"/>
            <a:ext cx="9089009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0478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1475656" y="1772816"/>
            <a:ext cx="6624736" cy="3157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CA" sz="4400" dirty="0">
                <a:latin typeface="+mn-lt"/>
                <a:cs typeface="+mn-cs"/>
              </a:rPr>
              <a:t>No license at all 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CA" sz="4400" dirty="0">
              <a:latin typeface="+mn-lt"/>
              <a:cs typeface="+mn-cs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CA" sz="4400" dirty="0">
                <a:latin typeface="+mn-lt"/>
                <a:cs typeface="+mn-cs"/>
              </a:rPr>
              <a:t>IP infringement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CA" sz="4400" dirty="0">
                <a:latin typeface="+mn-lt"/>
                <a:cs typeface="+mn-cs"/>
              </a:rPr>
              <a:t>Counterfeit</a:t>
            </a:r>
          </a:p>
          <a:p>
            <a:endParaRPr lang="en-CA" sz="3200" b="1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Licensed use becomes unlicensed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Visibility Corp. sues for copyright infringement re software. </a:t>
            </a:r>
          </a:p>
          <a:p>
            <a:r>
              <a:rPr lang="en-CA" dirty="0"/>
              <a:t>Visibility had previously granted a software license to the defendants’ parent company </a:t>
            </a:r>
          </a:p>
          <a:p>
            <a:r>
              <a:rPr lang="en-CA" dirty="0"/>
              <a:t>defendants were merged but continued to use the software, now without a license.</a:t>
            </a:r>
          </a:p>
          <a:p>
            <a:r>
              <a:rPr lang="en-CA" dirty="0"/>
              <a:t>License agreements prohibited transfers of the software without Visibility’s consent. </a:t>
            </a:r>
          </a:p>
          <a:p>
            <a:pPr marL="0" indent="0">
              <a:buNone/>
            </a:pPr>
            <a:r>
              <a:rPr lang="en-CA" dirty="0"/>
              <a:t>	Visibility Corp. v. Hudson Prods. Corp., 10-	12279-RGS (D. Mass. Dec. 30, 2010)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19679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You’ve got licenses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CA" b="1" dirty="0"/>
              <a:t>Facebook</a:t>
            </a:r>
          </a:p>
          <a:p>
            <a:r>
              <a:rPr lang="en-CA" b="1" dirty="0"/>
              <a:t>Sharing Your Content and Information</a:t>
            </a:r>
            <a:br>
              <a:rPr lang="en-CA" dirty="0"/>
            </a:br>
            <a:br>
              <a:rPr lang="en-CA" dirty="0"/>
            </a:br>
            <a:r>
              <a:rPr lang="en-CA" dirty="0"/>
              <a:t>You own all of the content and information you post on Facebook, and you can control how it is shared through your </a:t>
            </a:r>
            <a:r>
              <a:rPr lang="en-CA" dirty="0">
                <a:hlinkClick r:id="rId2"/>
              </a:rPr>
              <a:t>privacy</a:t>
            </a:r>
            <a:r>
              <a:rPr lang="en-CA" dirty="0"/>
              <a:t> and </a:t>
            </a:r>
            <a:r>
              <a:rPr lang="en-CA" dirty="0">
                <a:hlinkClick r:id="rId3"/>
              </a:rPr>
              <a:t>application settings</a:t>
            </a:r>
            <a:r>
              <a:rPr lang="en-CA" dirty="0"/>
              <a:t>. In addition: For content that is covered by intellectual property rights, like photos and videos (IP content), you specifically give us the following permission, subject to your </a:t>
            </a:r>
            <a:r>
              <a:rPr lang="en-CA" dirty="0">
                <a:hlinkClick r:id="rId2"/>
              </a:rPr>
              <a:t>privacy</a:t>
            </a:r>
            <a:r>
              <a:rPr lang="en-CA" dirty="0"/>
              <a:t> and </a:t>
            </a:r>
            <a:r>
              <a:rPr lang="en-CA" dirty="0">
                <a:hlinkClick r:id="rId3"/>
              </a:rPr>
              <a:t>application settings</a:t>
            </a:r>
            <a:r>
              <a:rPr lang="en-CA" dirty="0"/>
              <a:t>: you grant us a non-exclusive, transferable, sub-licensable, royalty-free, worldwide </a:t>
            </a:r>
            <a:r>
              <a:rPr lang="en-CA" b="1" u="sng" dirty="0"/>
              <a:t>license</a:t>
            </a:r>
            <a:r>
              <a:rPr lang="en-CA" dirty="0"/>
              <a:t> to use any IP content that you post on or in connection with Facebook (IP License).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06237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Skeleton of a License Agreement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51205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CA" dirty="0"/>
          </a:p>
          <a:p>
            <a:pPr>
              <a:buFont typeface="Wingdings" pitchFamily="8" charset="2"/>
              <a:buChar char="Ø"/>
            </a:pPr>
            <a:r>
              <a:rPr lang="en-CA" sz="4400" b="1" dirty="0"/>
              <a:t>The Big Question:</a:t>
            </a:r>
          </a:p>
          <a:p>
            <a:pPr marL="0" indent="0">
              <a:buNone/>
            </a:pPr>
            <a:endParaRPr lang="en-CA" sz="4400" b="1" dirty="0"/>
          </a:p>
          <a:p>
            <a:pPr algn="ctr">
              <a:buNone/>
            </a:pPr>
            <a:r>
              <a:rPr lang="en-CA" sz="4400" b="1" dirty="0"/>
              <a:t>WHO GETS WHAT?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64872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Skeleton of a License Agreement</a:t>
            </a:r>
            <a:endParaRPr lang="en-CA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Three building blocks 	</a:t>
            </a:r>
            <a:r>
              <a:rPr lang="en-US" b="1" dirty="0"/>
              <a:t>License Skeleton</a:t>
            </a:r>
            <a:endParaRPr lang="en-CA" b="1" dirty="0"/>
          </a:p>
          <a:p>
            <a:pPr lvl="1">
              <a:buFont typeface="Wingdings" pitchFamily="8" charset="2"/>
              <a:buChar char="§"/>
            </a:pPr>
            <a:endParaRPr lang="en-CA" sz="3200" b="1" dirty="0"/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Who:   The Parties</a:t>
            </a:r>
            <a:br>
              <a:rPr lang="en-CA" sz="3200" b="1" dirty="0"/>
            </a:br>
            <a:endParaRPr lang="en-CA" sz="3200" b="1" dirty="0"/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Gets:   The Grant</a:t>
            </a:r>
            <a:br>
              <a:rPr lang="en-CA" sz="3200" b="1" dirty="0"/>
            </a:br>
            <a:endParaRPr lang="en-CA" sz="3200" b="1" dirty="0"/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What:  The Definitions</a:t>
            </a:r>
          </a:p>
          <a:p>
            <a:endParaRPr lang="en-CA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340149" y="2780928"/>
            <a:ext cx="1371600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CA" dirty="0"/>
              <a:t>Licensor</a:t>
            </a:r>
            <a:br>
              <a:rPr lang="en-CA" dirty="0"/>
            </a:br>
            <a:r>
              <a:rPr lang="en-CA" dirty="0"/>
              <a:t>Licensee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187749" y="4113233"/>
            <a:ext cx="16002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CA" dirty="0"/>
              <a:t>Definitions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263949" y="4951433"/>
            <a:ext cx="1447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CA" dirty="0"/>
              <a:t>The Grant</a:t>
            </a: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6949749" y="3611925"/>
            <a:ext cx="0" cy="50130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6949749" y="4570433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4499992" y="3144858"/>
            <a:ext cx="184015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4139952" y="4221088"/>
            <a:ext cx="2123997" cy="80654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 flipV="1">
            <a:off x="5076056" y="4341833"/>
            <a:ext cx="1111693" cy="842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01565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IP License Agreement - WHO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Who has the right to grant the license?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Ownership of the intellectual property?</a:t>
            </a:r>
            <a:br>
              <a:rPr lang="en-CA" sz="3200" b="1" dirty="0"/>
            </a:br>
            <a:endParaRPr lang="en-CA" sz="3200" b="1" dirty="0"/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Licensed to sublicense the intellectual property?</a:t>
            </a:r>
            <a:br>
              <a:rPr lang="en-CA" sz="3200" b="1" dirty="0"/>
            </a:br>
            <a:endParaRPr lang="en-CA" sz="3200" b="1" dirty="0"/>
          </a:p>
          <a:p>
            <a:pPr>
              <a:buFont typeface="Wingdings" pitchFamily="8" charset="2"/>
              <a:buChar char="Ø"/>
            </a:pPr>
            <a:r>
              <a:rPr lang="en-CA" b="1" dirty="0"/>
              <a:t>Warranty of licensor’s ownership?</a:t>
            </a:r>
          </a:p>
        </p:txBody>
      </p:sp>
    </p:spTree>
    <p:extLst>
      <p:ext uri="{BB962C8B-B14F-4D97-AF65-F5344CB8AC3E}">
        <p14:creationId xmlns:p14="http://schemas.microsoft.com/office/powerpoint/2010/main" val="365815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>
              <a:buFont typeface="Wingdings" pitchFamily="8" charset="2"/>
              <a:buChar char="Ø"/>
            </a:pPr>
            <a:r>
              <a:rPr lang="en-CA" sz="8000" b="1" dirty="0"/>
              <a:t>Many different relationships between licensor and licensee</a:t>
            </a:r>
          </a:p>
          <a:p>
            <a:pPr>
              <a:buFont typeface="Wingdings" pitchFamily="8" charset="2"/>
              <a:buChar char="Ø"/>
            </a:pPr>
            <a:endParaRPr lang="en-CA" sz="8000" b="1" dirty="0"/>
          </a:p>
          <a:p>
            <a:pPr lvl="1">
              <a:buFont typeface="Wingdings" pitchFamily="8" charset="2"/>
              <a:buChar char="§"/>
            </a:pPr>
            <a:r>
              <a:rPr lang="en-CA" sz="8000" b="1" dirty="0"/>
              <a:t>Licensee may be ‘customer’ </a:t>
            </a:r>
          </a:p>
          <a:p>
            <a:pPr marL="457200" lvl="1" indent="0">
              <a:buNone/>
            </a:pPr>
            <a:endParaRPr lang="en-CA" sz="8000" b="1" dirty="0"/>
          </a:p>
          <a:p>
            <a:pPr lvl="1">
              <a:buFont typeface="Wingdings" pitchFamily="8" charset="2"/>
              <a:buChar char="§"/>
            </a:pPr>
            <a:r>
              <a:rPr lang="en-CA" sz="8000" b="1" dirty="0"/>
              <a:t>License may be business arrangement between affiliates</a:t>
            </a:r>
          </a:p>
          <a:p>
            <a:pPr marL="457200" lvl="1" indent="0">
              <a:buNone/>
            </a:pPr>
            <a:br>
              <a:rPr lang="en-CA" sz="5100" b="1" dirty="0"/>
            </a:br>
            <a:endParaRPr lang="en-CA" sz="5100" b="1" dirty="0"/>
          </a:p>
          <a:p>
            <a:pPr marL="457200" lvl="1" indent="0">
              <a:buNone/>
            </a:pPr>
            <a:br>
              <a:rPr lang="en-CA" sz="3200" b="1" dirty="0"/>
            </a:br>
            <a:endParaRPr lang="en-CA" sz="3200" b="1" dirty="0"/>
          </a:p>
        </p:txBody>
      </p:sp>
    </p:spTree>
    <p:extLst>
      <p:ext uri="{BB962C8B-B14F-4D97-AF65-F5344CB8AC3E}">
        <p14:creationId xmlns:p14="http://schemas.microsoft.com/office/powerpoint/2010/main" val="2138492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CA" b="1" dirty="0"/>
              <a:t>				Federal Court Docket: A-486-10 </a:t>
            </a: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b="1" dirty="0"/>
              <a:t>BETWEEN:</a:t>
            </a:r>
            <a:endParaRPr lang="en-CA" dirty="0"/>
          </a:p>
          <a:p>
            <a:pPr marL="0" indent="0">
              <a:buNone/>
            </a:pPr>
            <a:r>
              <a:rPr lang="en-CA" b="1" dirty="0"/>
              <a:t> </a:t>
            </a:r>
            <a:endParaRPr lang="en-CA" dirty="0"/>
          </a:p>
          <a:p>
            <a:pPr marL="0" indent="0">
              <a:buNone/>
            </a:pPr>
            <a:r>
              <a:rPr lang="en-CA" b="1" dirty="0"/>
              <a:t>BRISTOL-MYERS SQUIBB COMPANY (</a:t>
            </a:r>
            <a:r>
              <a:rPr lang="en-CA" b="1" i="1" u="sng" dirty="0"/>
              <a:t>Patent Owner</a:t>
            </a:r>
            <a:r>
              <a:rPr lang="en-CA" b="1" dirty="0"/>
              <a:t>) and</a:t>
            </a:r>
            <a:endParaRPr lang="en-CA" dirty="0"/>
          </a:p>
          <a:p>
            <a:pPr marL="0" indent="0">
              <a:buNone/>
            </a:pPr>
            <a:r>
              <a:rPr lang="en-CA" b="1" dirty="0"/>
              <a:t>BRISTOL-MYERS SQUIBB CANADA CO. (</a:t>
            </a:r>
            <a:r>
              <a:rPr lang="en-CA" b="1" i="1" u="sng" dirty="0"/>
              <a:t>Licensee</a:t>
            </a:r>
            <a:r>
              <a:rPr lang="en-CA" b="1" dirty="0"/>
              <a:t>)</a:t>
            </a:r>
            <a:endParaRPr lang="en-CA" dirty="0"/>
          </a:p>
          <a:p>
            <a:pPr marL="0" indent="0">
              <a:buNone/>
            </a:pPr>
            <a:r>
              <a:rPr lang="en-CA" b="1" dirty="0"/>
              <a:t>				Appellants</a:t>
            </a:r>
            <a:endParaRPr lang="en-CA" dirty="0"/>
          </a:p>
          <a:p>
            <a:pPr marL="0" indent="0">
              <a:buNone/>
            </a:pPr>
            <a:r>
              <a:rPr lang="en-CA" b="1" dirty="0"/>
              <a:t>and</a:t>
            </a:r>
            <a:endParaRPr lang="en-CA" dirty="0"/>
          </a:p>
          <a:p>
            <a:pPr marL="0" indent="0">
              <a:buNone/>
            </a:pPr>
            <a:endParaRPr lang="en-CA" b="1" dirty="0"/>
          </a:p>
          <a:p>
            <a:pPr marL="0" indent="0">
              <a:buNone/>
            </a:pPr>
            <a:r>
              <a:rPr lang="en-CA" b="1" dirty="0"/>
              <a:t>APOTEX INC.</a:t>
            </a:r>
            <a:endParaRPr lang="en-CA" dirty="0"/>
          </a:p>
          <a:p>
            <a:pPr marL="3657600" lvl="8" indent="0">
              <a:buNone/>
            </a:pPr>
            <a:r>
              <a:rPr lang="en-CA" sz="3300" b="1" dirty="0"/>
              <a:t>Respondent</a:t>
            </a:r>
            <a:endParaRPr lang="en-CA" sz="3300" dirty="0"/>
          </a:p>
        </p:txBody>
      </p:sp>
    </p:spTree>
    <p:extLst>
      <p:ext uri="{BB962C8B-B14F-4D97-AF65-F5344CB8AC3E}">
        <p14:creationId xmlns:p14="http://schemas.microsoft.com/office/powerpoint/2010/main" val="589586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IP License Agreement - WHO</a:t>
            </a:r>
            <a:endParaRPr lang="en-CA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Who is the Licensee?</a:t>
            </a:r>
          </a:p>
          <a:p>
            <a:pPr marL="0" indent="0">
              <a:buNone/>
            </a:pPr>
            <a:endParaRPr lang="en-CA" sz="3200" b="1" dirty="0"/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The company?</a:t>
            </a:r>
          </a:p>
          <a:p>
            <a:pPr lvl="1">
              <a:buNone/>
            </a:pPr>
            <a:r>
              <a:rPr lang="en-CA" sz="3200" b="1" dirty="0"/>
              <a:t>   &gt;&gt; 1 machine, 1 location</a:t>
            </a:r>
          </a:p>
          <a:p>
            <a:pPr lvl="1">
              <a:buNone/>
            </a:pPr>
            <a:r>
              <a:rPr lang="en-CA" sz="3200" b="1" dirty="0"/>
              <a:t>   &gt;&gt; site license</a:t>
            </a:r>
          </a:p>
          <a:p>
            <a:pPr lvl="1">
              <a:buNone/>
            </a:pPr>
            <a:r>
              <a:rPr lang="en-CA" sz="3200" b="1" dirty="0"/>
              <a:t>   &gt;&gt; corporate wide</a:t>
            </a:r>
            <a:br>
              <a:rPr lang="en-CA" sz="3200" b="1" dirty="0"/>
            </a:br>
            <a:endParaRPr lang="en-CA" sz="3200" b="1" dirty="0"/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Subsidiaries and affiliates?</a:t>
            </a:r>
          </a:p>
        </p:txBody>
      </p:sp>
    </p:spTree>
    <p:extLst>
      <p:ext uri="{BB962C8B-B14F-4D97-AF65-F5344CB8AC3E}">
        <p14:creationId xmlns:p14="http://schemas.microsoft.com/office/powerpoint/2010/main" val="6456604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Main body of license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Recitals</a:t>
            </a:r>
          </a:p>
          <a:p>
            <a:pPr>
              <a:buFont typeface="Wingdings" pitchFamily="8" charset="2"/>
              <a:buChar char="Ø"/>
            </a:pPr>
            <a:endParaRPr lang="en-CA" b="1" dirty="0"/>
          </a:p>
          <a:p>
            <a:pPr>
              <a:buFont typeface="Wingdings" pitchFamily="8" charset="2"/>
              <a:buChar char="Ø"/>
            </a:pPr>
            <a:r>
              <a:rPr lang="en-CA" b="1" dirty="0"/>
              <a:t>Definitions</a:t>
            </a:r>
          </a:p>
          <a:p>
            <a:pPr>
              <a:buFont typeface="Wingdings" pitchFamily="8" charset="2"/>
              <a:buChar char="Ø"/>
            </a:pPr>
            <a:endParaRPr lang="en-CA" b="1" dirty="0"/>
          </a:p>
          <a:p>
            <a:pPr>
              <a:buFont typeface="Wingdings" pitchFamily="8" charset="2"/>
              <a:buChar char="Ø"/>
            </a:pPr>
            <a:r>
              <a:rPr lang="en-CA" b="1" dirty="0"/>
              <a:t>Listing of terms and conditions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675907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en-CA" dirty="0"/>
              <a:t>Clear Drafting is Essential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3478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 case of the million-dollar comma</a:t>
            </a:r>
          </a:p>
        </p:txBody>
      </p:sp>
    </p:spTree>
    <p:extLst>
      <p:ext uri="{BB962C8B-B14F-4D97-AF65-F5344CB8AC3E}">
        <p14:creationId xmlns:p14="http://schemas.microsoft.com/office/powerpoint/2010/main" val="34178689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en-CA" dirty="0"/>
              <a:t>Clear Drafting is Essential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/>
              <a:t>The comma case - 14 page contract: </a:t>
            </a:r>
          </a:p>
          <a:p>
            <a:r>
              <a:rPr lang="en-CA" dirty="0"/>
              <a:t>Rogers’ five-year, renewable agrt to attach cable lines across Bell Aliant utility poles in the Maritimes.  $9.60 access fee per pole.  Bell Aliant terminated.  Price raised.  Approx $1m cost differential at stake.</a:t>
            </a:r>
          </a:p>
          <a:p>
            <a:r>
              <a:rPr lang="en-CA" dirty="0"/>
              <a:t>Agreement “shall continue in force for a period of five years from the date it is made, and thereafter for successive five year terms</a:t>
            </a:r>
            <a:r>
              <a:rPr lang="en-CA" b="1" dirty="0">
                <a:solidFill>
                  <a:srgbClr val="FF0000"/>
                </a:solidFill>
                <a:highlight>
                  <a:srgbClr val="FFFF00"/>
                </a:highlight>
              </a:rPr>
              <a:t>,</a:t>
            </a:r>
            <a:r>
              <a:rPr lang="en-CA" dirty="0">
                <a:highlight>
                  <a:srgbClr val="FFFF00"/>
                </a:highlight>
              </a:rPr>
              <a:t> </a:t>
            </a:r>
            <a:r>
              <a:rPr lang="en-CA" dirty="0"/>
              <a:t>unless and until terminated by one year prior notice in writing by either party.”</a:t>
            </a:r>
          </a:p>
          <a:p>
            <a:r>
              <a:rPr lang="en-CA" dirty="0"/>
              <a:t>Rogers loses initially, wins on appeal b/c of unambiguous French version of contract. (Telecom Decision CRTC 2007-75)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3361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i="1" dirty="0"/>
              <a:t>2156775 Ontario Inc</a:t>
            </a:r>
            <a:r>
              <a:rPr lang="en-CA" dirty="0"/>
              <a:t>. </a:t>
            </a:r>
            <a:r>
              <a:rPr lang="en-CA" i="1" dirty="0"/>
              <a:t>v</a:t>
            </a:r>
            <a:r>
              <a:rPr lang="en-CA" dirty="0"/>
              <a:t>. </a:t>
            </a:r>
            <a:r>
              <a:rPr lang="en-CA" i="1" dirty="0"/>
              <a:t>Just Energy</a:t>
            </a:r>
            <a:r>
              <a:rPr lang="en-CA" dirty="0"/>
              <a:t>, </a:t>
            </a:r>
            <a:r>
              <a:rPr lang="en-CA" i="1" dirty="0"/>
              <a:t>2014 ONSC 3276</a:t>
            </a:r>
            <a:r>
              <a:rPr lang="en-CA" dirty="0"/>
              <a:t> (CanLII)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/>
              <a:t>Enforceability of clause triggering arbitration was in dispute.</a:t>
            </a:r>
          </a:p>
          <a:p>
            <a:r>
              <a:rPr lang="en-CA" dirty="0"/>
              <a:t>Plaintiff alleges agreement void due to lack of signing authority, misrepresentation. Defendant tried to force arbitration.  Clause:</a:t>
            </a:r>
          </a:p>
          <a:p>
            <a:endParaRPr lang="en-CA" dirty="0"/>
          </a:p>
          <a:p>
            <a:pPr marL="0" indent="0">
              <a:buNone/>
            </a:pPr>
            <a:r>
              <a:rPr lang="en-CA" i="1" dirty="0"/>
              <a:t>“Customer may contact Just Energy with regard to a concern or dispute </a:t>
            </a:r>
            <a:r>
              <a:rPr lang="en-CA" b="1" i="1" dirty="0"/>
              <a:t>under</a:t>
            </a:r>
            <a:r>
              <a:rPr lang="en-CA" i="1" dirty="0"/>
              <a:t> this Agreement… such a dispute will be referred to and finally resolved by binding arbitration…”</a:t>
            </a:r>
          </a:p>
          <a:p>
            <a:pPr marL="0" indent="0">
              <a:buNone/>
            </a:pPr>
            <a:endParaRPr lang="en-CA" i="1" dirty="0"/>
          </a:p>
          <a:p>
            <a:r>
              <a:rPr lang="en-CA" dirty="0"/>
              <a:t>Clause only applied to disputes “</a:t>
            </a:r>
            <a:r>
              <a:rPr lang="en-CA" i="1" dirty="0"/>
              <a:t>under</a:t>
            </a:r>
            <a:r>
              <a:rPr lang="en-CA" dirty="0"/>
              <a:t>” the agreement? </a:t>
            </a:r>
          </a:p>
          <a:p>
            <a:r>
              <a:rPr lang="en-CA" dirty="0"/>
              <a:t>Covers disputes pertaining to the </a:t>
            </a:r>
            <a:r>
              <a:rPr lang="en-CA" i="1" dirty="0"/>
              <a:t>validity</a:t>
            </a:r>
            <a:r>
              <a:rPr lang="en-CA" dirty="0"/>
              <a:t> of the agreement? </a:t>
            </a:r>
          </a:p>
          <a:p>
            <a:r>
              <a:rPr lang="en-CA" dirty="0"/>
              <a:t>Narrow wording - defendant could not enforce the clause.</a:t>
            </a:r>
          </a:p>
          <a:p>
            <a:r>
              <a:rPr lang="en-CA" dirty="0"/>
              <a:t>To enforce clause in validity situation, would need to use broader wording, such as, </a:t>
            </a:r>
            <a:r>
              <a:rPr lang="en-CA" i="1" dirty="0"/>
              <a:t>“</a:t>
            </a:r>
            <a:r>
              <a:rPr lang="en-CA" dirty="0"/>
              <a:t>in relation to”</a:t>
            </a:r>
            <a:r>
              <a:rPr lang="en-CA" i="1" dirty="0"/>
              <a:t> </a:t>
            </a:r>
            <a:r>
              <a:rPr lang="en-CA" dirty="0"/>
              <a:t>or</a:t>
            </a:r>
            <a:r>
              <a:rPr lang="en-CA" i="1" dirty="0"/>
              <a:t> “</a:t>
            </a:r>
            <a:r>
              <a:rPr lang="en-CA" dirty="0"/>
              <a:t>in connection with.</a:t>
            </a:r>
            <a:r>
              <a:rPr lang="en-CA" i="1" dirty="0"/>
              <a:t>” 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462273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IP License Agreements - WHAT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WHAT DOES THE </a:t>
            </a:r>
            <a:r>
              <a:rPr lang="en-CA" b="1" i="1" dirty="0"/>
              <a:t>LICENSEE</a:t>
            </a:r>
            <a:r>
              <a:rPr lang="en-CA" b="1" dirty="0"/>
              <a:t> GET?</a:t>
            </a:r>
          </a:p>
          <a:p>
            <a:pPr marL="0" indent="0">
              <a:buNone/>
            </a:pPr>
            <a:endParaRPr lang="en-CA" b="1" dirty="0"/>
          </a:p>
          <a:p>
            <a:pPr>
              <a:buFont typeface="Wingdings" pitchFamily="8" charset="2"/>
              <a:buChar char="Ø"/>
            </a:pPr>
            <a:r>
              <a:rPr lang="en-CA" b="1" dirty="0"/>
              <a:t>What IP rights are being granted?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copyright, trade secrets, patents, know-how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if trade secrets, include confidentiality provisions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97456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IP License Agreements - WHAT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68149"/>
            <a:ext cx="8229600" cy="4525963"/>
          </a:xfrm>
        </p:spPr>
        <p:txBody>
          <a:bodyPr/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WHAT DOES THE </a:t>
            </a:r>
            <a:r>
              <a:rPr lang="en-CA" b="1" i="1" dirty="0"/>
              <a:t>LICENSOR</a:t>
            </a:r>
            <a:r>
              <a:rPr lang="en-CA" b="1" dirty="0"/>
              <a:t> GET?</a:t>
            </a:r>
          </a:p>
          <a:p>
            <a:pPr>
              <a:buFont typeface="Wingdings" pitchFamily="8" charset="2"/>
              <a:buChar char="Ø"/>
            </a:pPr>
            <a:endParaRPr lang="en-CA" b="1" dirty="0"/>
          </a:p>
          <a:p>
            <a:pPr>
              <a:buFont typeface="Wingdings" pitchFamily="8" charset="2"/>
              <a:buChar char="Ø"/>
            </a:pPr>
            <a:r>
              <a:rPr lang="en-CA" b="1" dirty="0"/>
              <a:t>$$$$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License fees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Royalties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Cross-licenses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926036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i="1" dirty="0"/>
              <a:t>License Grant – the Asset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74844"/>
            <a:ext cx="8928992" cy="46371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CA" b="1" dirty="0"/>
              <a:t>What it Protects</a:t>
            </a:r>
          </a:p>
          <a:p>
            <a:pPr>
              <a:lnSpc>
                <a:spcPct val="150000"/>
              </a:lnSpc>
              <a:buFont typeface="Wingdings" pitchFamily="8" charset="2"/>
              <a:buChar char="Ø"/>
            </a:pPr>
            <a:r>
              <a:rPr lang="en-CA" b="1" dirty="0"/>
              <a:t>Patents				Function or Composition</a:t>
            </a:r>
          </a:p>
          <a:p>
            <a:pPr>
              <a:lnSpc>
                <a:spcPct val="150000"/>
              </a:lnSpc>
              <a:buFont typeface="Wingdings" pitchFamily="8" charset="2"/>
              <a:buChar char="Ø"/>
            </a:pPr>
            <a:r>
              <a:rPr lang="en-CA" b="1" dirty="0"/>
              <a:t>Trademarks			Brand Names and Logos</a:t>
            </a:r>
          </a:p>
          <a:p>
            <a:pPr>
              <a:lnSpc>
                <a:spcPct val="150000"/>
              </a:lnSpc>
              <a:buFont typeface="Wingdings" pitchFamily="8" charset="2"/>
              <a:buChar char="Ø"/>
            </a:pPr>
            <a:r>
              <a:rPr lang="en-CA" b="1" dirty="0"/>
              <a:t>Copyright			The Form of Information</a:t>
            </a:r>
          </a:p>
          <a:p>
            <a:pPr>
              <a:lnSpc>
                <a:spcPct val="150000"/>
              </a:lnSpc>
              <a:buFont typeface="Wingdings" pitchFamily="8" charset="2"/>
              <a:buChar char="Ø"/>
            </a:pPr>
            <a:r>
              <a:rPr lang="en-CA" b="1" dirty="0"/>
              <a:t>Trade Secrets / 		The Secrecy of an idea</a:t>
            </a:r>
            <a:br>
              <a:rPr lang="en-CA" b="1" dirty="0"/>
            </a:br>
            <a:r>
              <a:rPr lang="en-CA" b="1" dirty="0"/>
              <a:t>Confidential Info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89910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License Grant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99715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8" charset="2"/>
              <a:buChar char="Ø"/>
            </a:pPr>
            <a:r>
              <a:rPr lang="en-CA" sz="3500" b="1" dirty="0"/>
              <a:t>Licensor hereby grants 		License Skeleton</a:t>
            </a:r>
            <a:br>
              <a:rPr lang="en-CA" sz="3500" b="1" dirty="0"/>
            </a:br>
            <a:r>
              <a:rPr lang="en-CA" sz="3500" b="1" dirty="0"/>
              <a:t>to Licensee</a:t>
            </a:r>
          </a:p>
          <a:p>
            <a:pPr>
              <a:buFont typeface="Wingdings" pitchFamily="8" charset="2"/>
              <a:buChar char="Ø"/>
            </a:pPr>
            <a:r>
              <a:rPr lang="en-CA" sz="3500" b="1" dirty="0"/>
              <a:t>a nontransferable,</a:t>
            </a:r>
            <a:br>
              <a:rPr lang="en-CA" sz="3500" b="1" dirty="0"/>
            </a:br>
            <a:r>
              <a:rPr lang="en-CA" sz="3500" b="1" dirty="0"/>
              <a:t>nonexclusive right and</a:t>
            </a:r>
            <a:br>
              <a:rPr lang="en-CA" sz="3500" b="1" dirty="0"/>
            </a:br>
            <a:r>
              <a:rPr lang="en-CA" sz="3500" b="1" dirty="0"/>
              <a:t>license to use</a:t>
            </a:r>
          </a:p>
          <a:p>
            <a:pPr>
              <a:buFont typeface="Wingdings" pitchFamily="8" charset="2"/>
              <a:buChar char="Ø"/>
            </a:pPr>
            <a:r>
              <a:rPr lang="en-CA" sz="3500" b="1" dirty="0"/>
              <a:t>the Licensed Patents</a:t>
            </a:r>
          </a:p>
          <a:p>
            <a:pPr>
              <a:buFont typeface="Wingdings" pitchFamily="8" charset="2"/>
              <a:buChar char="Ø"/>
            </a:pPr>
            <a:r>
              <a:rPr lang="en-CA" sz="3500" b="1" dirty="0"/>
              <a:t>In the Territory, solely</a:t>
            </a:r>
            <a:br>
              <a:rPr lang="en-CA" sz="3500" b="1" dirty="0"/>
            </a:br>
            <a:r>
              <a:rPr lang="en-CA" sz="3500" b="1" dirty="0"/>
              <a:t>for the purpose of</a:t>
            </a:r>
            <a:br>
              <a:rPr lang="en-CA" sz="3500" b="1" dirty="0"/>
            </a:br>
            <a:r>
              <a:rPr lang="en-CA" sz="3500" b="1" dirty="0"/>
              <a:t>manufacturing and</a:t>
            </a:r>
            <a:br>
              <a:rPr lang="en-CA" sz="3500" b="1" dirty="0"/>
            </a:br>
            <a:r>
              <a:rPr lang="en-CA" sz="3500" b="1" dirty="0"/>
              <a:t>selling the Licensed Products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943600" y="2503708"/>
            <a:ext cx="2743200" cy="132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CA" sz="4000" dirty="0"/>
              <a:t>Licensor</a:t>
            </a:r>
            <a:br>
              <a:rPr lang="en-CA" sz="4000" dirty="0"/>
            </a:br>
            <a:r>
              <a:rPr lang="en-CA" sz="4000" dirty="0"/>
              <a:t>Licensee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5791200" y="4256308"/>
            <a:ext cx="2971800" cy="71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CA" sz="4000" dirty="0"/>
              <a:t>Definitions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867400" y="5323108"/>
            <a:ext cx="2895600" cy="71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CA" sz="4000" dirty="0"/>
              <a:t>The Grant</a:t>
            </a:r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7086600" y="3799108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7086600" y="501830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>
            <a:off x="3962400" y="2132856"/>
            <a:ext cx="1981200" cy="7518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10" name="Line 11"/>
          <p:cNvSpPr>
            <a:spLocks noChangeShapeType="1"/>
          </p:cNvSpPr>
          <p:nvPr/>
        </p:nvSpPr>
        <p:spPr bwMode="auto">
          <a:xfrm>
            <a:off x="4067944" y="3501008"/>
            <a:ext cx="1799456" cy="189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>
            <a:off x="3962400" y="5627908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 flipV="1">
            <a:off x="4343400" y="4633672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519427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License Grant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/>
          </a:bodyPr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What is the Licensee allowed to do?	</a:t>
            </a:r>
          </a:p>
          <a:p>
            <a:pPr lvl="1">
              <a:buFont typeface="Wingdings" pitchFamily="8" charset="2"/>
              <a:buChar char="§"/>
            </a:pPr>
            <a:endParaRPr lang="en-CA" sz="3200" b="1" dirty="0">
              <a:latin typeface="Arial" charset="0"/>
            </a:endParaRPr>
          </a:p>
          <a:p>
            <a:pPr lvl="1">
              <a:buFont typeface="Wingdings" pitchFamily="8" charset="2"/>
              <a:buChar char="§"/>
            </a:pPr>
            <a:r>
              <a:rPr lang="en-CA" sz="3200" b="1" dirty="0">
                <a:latin typeface="Arial" charset="0"/>
              </a:rPr>
              <a:t>Patents:  make, use, sell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>
                <a:latin typeface="Arial" charset="0"/>
              </a:rPr>
              <a:t>Trade-marks: use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>
                <a:latin typeface="Arial" charset="0"/>
              </a:rPr>
              <a:t>Copyright: copy, publish, translate, perform, modify, create derivative works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>
                <a:latin typeface="Arial" charset="0"/>
              </a:rPr>
              <a:t>Trade Secrets: make, use, sell product made with trade secret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665705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i="1" dirty="0"/>
              <a:t>License Grant – all or part of asset?</a:t>
            </a:r>
            <a:endParaRPr lang="en-CA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97352"/>
            <a:ext cx="8229600" cy="3535903"/>
          </a:xfrm>
        </p:spPr>
        <p:txBody>
          <a:bodyPr>
            <a:noAutofit/>
          </a:bodyPr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What is the Licensee allowed to do?	</a:t>
            </a:r>
          </a:p>
          <a:p>
            <a:pPr lvl="1">
              <a:buFont typeface="Wingdings" pitchFamily="8" charset="2"/>
              <a:buChar char="§"/>
            </a:pPr>
            <a:endParaRPr lang="en-CA" sz="3200" b="1" dirty="0">
              <a:latin typeface="Arial" charset="0"/>
            </a:endParaRPr>
          </a:p>
          <a:p>
            <a:pPr lvl="1">
              <a:buFont typeface="Wingdings" pitchFamily="8" charset="2"/>
              <a:buChar char="§"/>
            </a:pPr>
            <a:r>
              <a:rPr lang="en-CA" sz="3200" b="1" dirty="0">
                <a:latin typeface="Arial" charset="0"/>
              </a:rPr>
              <a:t>Exclusive:  </a:t>
            </a:r>
            <a:r>
              <a:rPr lang="en-CA" sz="3200" b="1" u="sng" dirty="0">
                <a:latin typeface="Arial" charset="0"/>
              </a:rPr>
              <a:t>only</a:t>
            </a:r>
            <a:r>
              <a:rPr lang="en-CA" sz="3200" b="1" dirty="0">
                <a:latin typeface="Arial" charset="0"/>
              </a:rPr>
              <a:t> the Licensee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>
                <a:latin typeface="Arial" charset="0"/>
              </a:rPr>
              <a:t>Sole:  </a:t>
            </a:r>
            <a:r>
              <a:rPr lang="en-CA" sz="3200" b="1" u="sng" dirty="0">
                <a:latin typeface="Arial" charset="0"/>
              </a:rPr>
              <a:t>only</a:t>
            </a:r>
            <a:r>
              <a:rPr lang="en-CA" sz="3200" b="1" dirty="0">
                <a:latin typeface="Arial" charset="0"/>
              </a:rPr>
              <a:t> the Licensee </a:t>
            </a:r>
            <a:r>
              <a:rPr lang="en-CA" sz="3200" b="1" u="sng" dirty="0">
                <a:latin typeface="Arial" charset="0"/>
              </a:rPr>
              <a:t>and</a:t>
            </a:r>
            <a:r>
              <a:rPr lang="en-CA" sz="3200" b="1" dirty="0">
                <a:latin typeface="Arial" charset="0"/>
              </a:rPr>
              <a:t> the Licensor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>
                <a:latin typeface="Arial" charset="0"/>
              </a:rPr>
              <a:t>Non-exclusive:  multiple Licensees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501491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License Grant</a:t>
            </a:r>
            <a:endParaRPr lang="en-CA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49309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buFont typeface="Wingdings" pitchFamily="8" charset="2"/>
              <a:buChar char="Ø"/>
            </a:pPr>
            <a:r>
              <a:rPr lang="en-CA" b="1" dirty="0"/>
              <a:t>What is the Licensee allowed to do?	</a:t>
            </a:r>
          </a:p>
          <a:p>
            <a:pPr>
              <a:lnSpc>
                <a:spcPct val="110000"/>
              </a:lnSpc>
              <a:buFont typeface="Wingdings" pitchFamily="8" charset="2"/>
              <a:buChar char="§"/>
            </a:pPr>
            <a:r>
              <a:rPr lang="en-CA" b="1" dirty="0"/>
              <a:t>Territory</a:t>
            </a:r>
            <a:r>
              <a:rPr lang="en-CA" dirty="0"/>
              <a:t>:  </a:t>
            </a:r>
            <a:r>
              <a:rPr lang="en-CA" i="1" dirty="0"/>
              <a:t>use the Licensed Trade-marks to promote, sell and distribute products </a:t>
            </a:r>
            <a:r>
              <a:rPr lang="en-CA" i="1" u="sng" dirty="0"/>
              <a:t>in Canada and the United States</a:t>
            </a:r>
            <a:endParaRPr lang="en-CA" dirty="0"/>
          </a:p>
          <a:p>
            <a:pPr>
              <a:buFont typeface="Wingdings" pitchFamily="8" charset="2"/>
              <a:buChar char="§"/>
            </a:pPr>
            <a:r>
              <a:rPr lang="en-CA" b="1" dirty="0"/>
              <a:t>Field</a:t>
            </a:r>
            <a:r>
              <a:rPr lang="en-CA" dirty="0"/>
              <a:t>:  </a:t>
            </a:r>
            <a:r>
              <a:rPr lang="en-CA" i="1" dirty="0"/>
              <a:t>use the Licensed Patents to develop </a:t>
            </a:r>
            <a:r>
              <a:rPr lang="en-CA" i="1" u="sng" dirty="0"/>
              <a:t>a therapeutic product to treat diabetes</a:t>
            </a:r>
          </a:p>
          <a:p>
            <a:pPr>
              <a:buFont typeface="Wingdings" pitchFamily="8" charset="2"/>
              <a:buChar char="§"/>
            </a:pPr>
            <a:r>
              <a:rPr lang="en-CA" b="1" dirty="0"/>
              <a:t>Sublicense</a:t>
            </a:r>
            <a:r>
              <a:rPr lang="en-CA" dirty="0"/>
              <a:t>:  </a:t>
            </a:r>
            <a:r>
              <a:rPr lang="en-CA" i="1" dirty="0"/>
              <a:t>modify the source code of the Licensed Software to create the Integrated Software and </a:t>
            </a:r>
            <a:r>
              <a:rPr lang="en-CA" i="1" u="sng" dirty="0"/>
              <a:t>sublicense the object code of the Integrated Software to end-users</a:t>
            </a:r>
          </a:p>
        </p:txBody>
      </p:sp>
    </p:spTree>
    <p:extLst>
      <p:ext uri="{BB962C8B-B14F-4D97-AF65-F5344CB8AC3E}">
        <p14:creationId xmlns:p14="http://schemas.microsoft.com/office/powerpoint/2010/main" val="16160431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License Grant</a:t>
            </a:r>
            <a:endParaRPr lang="en-CA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496944" cy="4536504"/>
          </a:xfrm>
        </p:spPr>
        <p:txBody>
          <a:bodyPr>
            <a:noAutofit/>
          </a:bodyPr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What is the Licensee not allowed to do?</a:t>
            </a:r>
          </a:p>
          <a:p>
            <a:pPr marL="409575" lvl="1" indent="0">
              <a:buFont typeface="Wingdings" pitchFamily="8" charset="2"/>
              <a:buChar char="§"/>
            </a:pPr>
            <a:r>
              <a:rPr lang="en-CA" sz="3200" b="1" dirty="0">
                <a:latin typeface="Arial" charset="0"/>
              </a:rPr>
              <a:t>non-competition</a:t>
            </a:r>
          </a:p>
          <a:p>
            <a:pPr marL="409575" lvl="1" indent="0">
              <a:buFont typeface="Wingdings" pitchFamily="8" charset="2"/>
              <a:buChar char="§"/>
            </a:pPr>
            <a:r>
              <a:rPr lang="en-CA" sz="3200" b="1" dirty="0">
                <a:latin typeface="Arial" charset="0"/>
              </a:rPr>
              <a:t>no reverse engineering</a:t>
            </a:r>
          </a:p>
          <a:p>
            <a:pPr marL="409575" lvl="1" indent="0">
              <a:buFont typeface="Wingdings" pitchFamily="8" charset="2"/>
              <a:buChar char="§"/>
            </a:pPr>
            <a:r>
              <a:rPr lang="en-CA" sz="3200" b="1" dirty="0">
                <a:latin typeface="Arial" charset="0"/>
              </a:rPr>
              <a:t>no misuse of confidential information</a:t>
            </a:r>
          </a:p>
          <a:p>
            <a:pPr marL="409575" lvl="1" indent="0">
              <a:buFont typeface="Wingdings" pitchFamily="8" charset="2"/>
              <a:buChar char="§"/>
            </a:pPr>
            <a:r>
              <a:rPr lang="en-CA" sz="3200" b="1" dirty="0">
                <a:latin typeface="Arial" charset="0"/>
              </a:rPr>
              <a:t>sublicense</a:t>
            </a:r>
          </a:p>
          <a:p>
            <a:pPr marL="409575" lvl="1" indent="0">
              <a:buFont typeface="Wingdings" pitchFamily="8" charset="2"/>
              <a:buChar char="§"/>
            </a:pPr>
            <a:r>
              <a:rPr lang="en-CA" sz="3200" b="1" dirty="0">
                <a:latin typeface="Arial" charset="0"/>
              </a:rPr>
              <a:t>use outside scope of grant</a:t>
            </a:r>
          </a:p>
          <a:p>
            <a:pPr marL="409575" lvl="1" indent="0">
              <a:buNone/>
            </a:pPr>
            <a:endParaRPr lang="en-CA" sz="3200" b="1" dirty="0">
              <a:latin typeface="Arial" charset="0"/>
            </a:endParaRPr>
          </a:p>
          <a:p>
            <a:pPr marL="409575" lvl="1" indent="0">
              <a:buNone/>
            </a:pPr>
            <a:r>
              <a:rPr lang="en-CA" sz="1800" b="1" dirty="0">
                <a:latin typeface="Arial" charset="0"/>
              </a:rPr>
              <a:t>Query:  which of the above are also prohibited by common law or IP rts?</a:t>
            </a:r>
            <a:br>
              <a:rPr lang="en-CA" sz="3200" b="1" dirty="0">
                <a:latin typeface="Arial" charset="0"/>
              </a:rPr>
            </a:br>
            <a:endParaRPr lang="en-CA" sz="3200" b="1" dirty="0">
              <a:latin typeface="Arial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677292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Consideration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49488"/>
            <a:ext cx="8229600" cy="4525963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8" charset="2"/>
              <a:buChar char="Ø"/>
            </a:pPr>
            <a:r>
              <a:rPr lang="en-CA" b="1" dirty="0"/>
              <a:t>How much is the license worth?</a:t>
            </a:r>
          </a:p>
          <a:p>
            <a:pPr eaLnBrk="1" hangingPunct="1">
              <a:buFont typeface="Wingdings" pitchFamily="8" charset="2"/>
              <a:buNone/>
            </a:pPr>
            <a:r>
              <a:rPr lang="en-US" b="1" dirty="0"/>
              <a:t>$$ -----------------------------------</a:t>
            </a:r>
            <a:r>
              <a:rPr lang="en-US" b="1" dirty="0">
                <a:sym typeface="Wingdings" pitchFamily="8" charset="2"/>
              </a:rPr>
              <a:t></a:t>
            </a:r>
            <a:r>
              <a:rPr lang="en-US" b="1" dirty="0"/>
              <a:t>$$$$</a:t>
            </a:r>
          </a:p>
          <a:p>
            <a:pPr eaLnBrk="1" hangingPunct="1">
              <a:buFont typeface="Wingdings" pitchFamily="8" charset="2"/>
              <a:buNone/>
            </a:pPr>
            <a:r>
              <a:rPr lang="en-US" b="0" dirty="0"/>
              <a:t>Non-Exclusive ---------------------</a:t>
            </a:r>
            <a:r>
              <a:rPr lang="en-US" b="0" dirty="0">
                <a:sym typeface="Wingdings" pitchFamily="8" charset="2"/>
              </a:rPr>
              <a:t>E</a:t>
            </a:r>
            <a:r>
              <a:rPr lang="en-US" b="0" dirty="0"/>
              <a:t>xclusive</a:t>
            </a:r>
          </a:p>
          <a:p>
            <a:pPr eaLnBrk="1" hangingPunct="1">
              <a:buFont typeface="Wingdings" pitchFamily="8" charset="2"/>
              <a:buNone/>
            </a:pPr>
            <a:r>
              <a:rPr lang="en-US" b="0" dirty="0"/>
              <a:t>Small Territory --------------------</a:t>
            </a:r>
            <a:r>
              <a:rPr lang="en-US" b="0" dirty="0">
                <a:sym typeface="Wingdings" pitchFamily="8" charset="2"/>
              </a:rPr>
              <a:t></a:t>
            </a:r>
            <a:r>
              <a:rPr lang="en-US" b="0" dirty="0"/>
              <a:t>	Large Territory</a:t>
            </a:r>
          </a:p>
          <a:p>
            <a:pPr eaLnBrk="1" hangingPunct="1">
              <a:buFont typeface="Wingdings" pitchFamily="8" charset="2"/>
              <a:buNone/>
            </a:pPr>
            <a:r>
              <a:rPr lang="en-US" b="0" dirty="0"/>
              <a:t>Narrow Field -----------------------</a:t>
            </a:r>
            <a:r>
              <a:rPr lang="en-US" b="0" dirty="0">
                <a:sym typeface="Wingdings" pitchFamily="8" charset="2"/>
              </a:rPr>
              <a:t></a:t>
            </a:r>
            <a:r>
              <a:rPr lang="en-US" b="0" dirty="0"/>
              <a:t>Broad Field</a:t>
            </a:r>
          </a:p>
          <a:p>
            <a:pPr eaLnBrk="1" hangingPunct="1">
              <a:buFont typeface="Wingdings" pitchFamily="8" charset="2"/>
              <a:buNone/>
            </a:pPr>
            <a:r>
              <a:rPr lang="en-US" b="0" dirty="0"/>
              <a:t>“Use” --------------------------------</a:t>
            </a:r>
            <a:r>
              <a:rPr lang="en-US" b="0" dirty="0">
                <a:sym typeface="Wingdings" pitchFamily="8" charset="2"/>
              </a:rPr>
              <a:t> “Exploit”</a:t>
            </a:r>
            <a:endParaRPr lang="en-US" b="0" dirty="0"/>
          </a:p>
          <a:p>
            <a:pPr eaLnBrk="1" hangingPunct="1">
              <a:buFont typeface="Wingdings" pitchFamily="8" charset="2"/>
              <a:buNone/>
            </a:pPr>
            <a:r>
              <a:rPr lang="en-US" b="0" dirty="0"/>
              <a:t>Technological ----------------------</a:t>
            </a:r>
            <a:r>
              <a:rPr lang="en-US" b="0" dirty="0">
                <a:sym typeface="Wingdings" pitchFamily="8" charset="2"/>
              </a:rPr>
              <a:t></a:t>
            </a:r>
            <a:r>
              <a:rPr lang="en-US" b="0" dirty="0"/>
              <a:t>	Technological</a:t>
            </a:r>
            <a:endParaRPr lang="en-US" dirty="0"/>
          </a:p>
          <a:p>
            <a:pPr eaLnBrk="1" hangingPunct="1">
              <a:buFont typeface="Wingdings" pitchFamily="8" charset="2"/>
              <a:buNone/>
            </a:pPr>
            <a:r>
              <a:rPr lang="en-US" b="0" dirty="0"/>
              <a:t>Convenience				 Breakthrough</a:t>
            </a:r>
          </a:p>
          <a:p>
            <a:pPr eaLnBrk="1" hangingPunct="1">
              <a:buFont typeface="Wingdings" pitchFamily="8" charset="2"/>
              <a:buNone/>
            </a:pPr>
            <a:endParaRPr lang="en-US" b="0" dirty="0">
              <a:latin typeface="Verdana" pitchFamily="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4394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Consideration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90658"/>
            <a:ext cx="4546848" cy="2836912"/>
          </a:xfrm>
        </p:spPr>
        <p:txBody>
          <a:bodyPr>
            <a:normAutofit/>
          </a:bodyPr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License Fees (Fixed)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>
                <a:latin typeface="Arial" charset="0"/>
              </a:rPr>
              <a:t>Initial or Upfront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>
                <a:latin typeface="Arial" charset="0"/>
              </a:rPr>
              <a:t>Annual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>
                <a:latin typeface="Arial" charset="0"/>
              </a:rPr>
              <a:t>Milestone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438290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Consideration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6810"/>
            <a:ext cx="8229600" cy="4525963"/>
          </a:xfrm>
        </p:spPr>
        <p:txBody>
          <a:bodyPr/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Royalties (Fixed or Variable)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>
                <a:latin typeface="Arial" charset="0"/>
              </a:rPr>
              <a:t>5$ per widget sold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>
                <a:latin typeface="Arial" charset="0"/>
              </a:rPr>
              <a:t>5% of “Revenue” per widget sold</a:t>
            </a:r>
          </a:p>
          <a:p>
            <a:pPr lvl="2"/>
            <a:r>
              <a:rPr lang="en-CA" sz="3200" b="1" dirty="0">
                <a:latin typeface="Arial" charset="0"/>
              </a:rPr>
              <a:t>“Net Revenue”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645423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Consideration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4781128"/>
          </a:xfrm>
        </p:spPr>
        <p:txBody>
          <a:bodyPr>
            <a:noAutofit/>
          </a:bodyPr>
          <a:lstStyle/>
          <a:p>
            <a:pPr>
              <a:buFont typeface="Wingdings" pitchFamily="8" charset="2"/>
              <a:buChar char="Ø"/>
            </a:pPr>
            <a:r>
              <a:rPr lang="en-CA" sz="2400" b="1" dirty="0"/>
              <a:t>Minimum Sales Commitment</a:t>
            </a:r>
          </a:p>
          <a:p>
            <a:pPr marL="800100" lvl="1">
              <a:buFont typeface="Wingdings" pitchFamily="8" charset="2"/>
              <a:buChar char="§"/>
            </a:pPr>
            <a:r>
              <a:rPr lang="en-CA" sz="2400" b="1" dirty="0">
                <a:latin typeface="Arial" charset="0"/>
              </a:rPr>
              <a:t>Tied to exclusivity</a:t>
            </a:r>
          </a:p>
          <a:p>
            <a:pPr marL="800100" lvl="1">
              <a:buFont typeface="Wingdings" pitchFamily="8" charset="2"/>
              <a:buChar char="§"/>
            </a:pPr>
            <a:r>
              <a:rPr lang="en-CA" sz="2400" b="1" dirty="0">
                <a:latin typeface="Arial" charset="0"/>
              </a:rPr>
              <a:t>Quotas per Territory, Product line or Total</a:t>
            </a:r>
          </a:p>
          <a:p>
            <a:pPr marL="800100" lvl="1">
              <a:buNone/>
            </a:pPr>
            <a:endParaRPr lang="en-CA" sz="2400" b="1" dirty="0">
              <a:latin typeface="Arial" charset="0"/>
              <a:cs typeface="Arial" charset="0"/>
            </a:endParaRPr>
          </a:p>
          <a:p>
            <a:pPr>
              <a:buFont typeface="Wingdings" pitchFamily="8" charset="2"/>
              <a:buChar char="Ø"/>
            </a:pPr>
            <a:r>
              <a:rPr lang="en-CA" sz="2400" b="1" dirty="0"/>
              <a:t>Maximum Royalties Payable</a:t>
            </a:r>
          </a:p>
          <a:p>
            <a:pPr marL="800100" lvl="1">
              <a:buFont typeface="Wingdings" pitchFamily="8" charset="2"/>
              <a:buChar char="§"/>
            </a:pPr>
            <a:r>
              <a:rPr lang="en-CA" sz="2400" b="1" dirty="0">
                <a:latin typeface="Arial" charset="0"/>
              </a:rPr>
              <a:t>Cap on Amount (aggregate of royalty payments)</a:t>
            </a:r>
          </a:p>
          <a:p>
            <a:pPr marL="800100" lvl="1">
              <a:buFont typeface="Wingdings" pitchFamily="8" charset="2"/>
              <a:buChar char="§"/>
            </a:pPr>
            <a:r>
              <a:rPr lang="en-CA" sz="2400" b="1" dirty="0">
                <a:latin typeface="Arial" charset="0"/>
              </a:rPr>
              <a:t>Cap on Time (duration of royalty payments)</a:t>
            </a:r>
          </a:p>
          <a:p>
            <a:pPr marL="800100" lvl="1">
              <a:buFont typeface="Wingdings" pitchFamily="8" charset="2"/>
              <a:buChar char="§"/>
            </a:pPr>
            <a:r>
              <a:rPr lang="en-CA" sz="2400" b="1" dirty="0">
                <a:latin typeface="Arial" charset="0"/>
              </a:rPr>
              <a:t>“Stacks” (total percentage of 3d party royalties)</a:t>
            </a:r>
          </a:p>
          <a:p>
            <a:pPr marL="800100" lvl="1">
              <a:buNone/>
            </a:pPr>
            <a:endParaRPr lang="en-CA" sz="24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3436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Consideration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itchFamily="8" charset="2"/>
              <a:buChar char="Ø"/>
            </a:pPr>
            <a:r>
              <a:rPr lang="en-CA" sz="3000" b="1" dirty="0"/>
              <a:t>Reports</a:t>
            </a:r>
          </a:p>
          <a:p>
            <a:pPr lvl="1">
              <a:buFont typeface="Wingdings" pitchFamily="8" charset="2"/>
              <a:buChar char="§"/>
            </a:pPr>
            <a:r>
              <a:rPr lang="en-CA" sz="3000" b="1" dirty="0"/>
              <a:t>May be tied to payment of royalties</a:t>
            </a:r>
          </a:p>
          <a:p>
            <a:pPr lvl="1">
              <a:buFont typeface="Wingdings" pitchFamily="8" charset="2"/>
              <a:buChar char="§"/>
            </a:pPr>
            <a:r>
              <a:rPr lang="en-CA" sz="3000" b="1" dirty="0"/>
              <a:t>Periodic reports (monthly, quarterly, annual)</a:t>
            </a:r>
          </a:p>
          <a:p>
            <a:pPr lvl="1">
              <a:buFont typeface="Wingdings" pitchFamily="8" charset="2"/>
              <a:buChar char="§"/>
            </a:pPr>
            <a:r>
              <a:rPr lang="en-CA" sz="3000" b="1" dirty="0"/>
              <a:t>Certified?</a:t>
            </a:r>
          </a:p>
          <a:p>
            <a:pPr lvl="1">
              <a:buFont typeface="Wingdings" pitchFamily="8" charset="2"/>
              <a:buChar char="§"/>
            </a:pPr>
            <a:r>
              <a:rPr lang="en-CA" sz="3000" b="1" dirty="0"/>
              <a:t>use outside scope of grant</a:t>
            </a:r>
            <a:br>
              <a:rPr lang="en-CA" sz="3000" b="1" dirty="0"/>
            </a:br>
            <a:endParaRPr lang="en-CA" sz="3000" b="1" dirty="0">
              <a:cs typeface="Arial" charset="0"/>
            </a:endParaRPr>
          </a:p>
          <a:p>
            <a:pPr>
              <a:buFont typeface="Wingdings" pitchFamily="8" charset="2"/>
              <a:buChar char="Ø"/>
            </a:pPr>
            <a:r>
              <a:rPr lang="en-CA" sz="3000" b="1" dirty="0"/>
              <a:t>Audits</a:t>
            </a:r>
          </a:p>
          <a:p>
            <a:pPr lvl="1">
              <a:buFont typeface="Wingdings" pitchFamily="8" charset="2"/>
              <a:buChar char="§"/>
            </a:pPr>
            <a:r>
              <a:rPr lang="en-CA" sz="3000" b="1" dirty="0"/>
              <a:t>Should be conducted regularly</a:t>
            </a:r>
          </a:p>
          <a:p>
            <a:endParaRPr lang="en-CA" sz="3000" b="1" dirty="0"/>
          </a:p>
        </p:txBody>
      </p:sp>
    </p:spTree>
    <p:extLst>
      <p:ext uri="{BB962C8B-B14F-4D97-AF65-F5344CB8AC3E}">
        <p14:creationId xmlns:p14="http://schemas.microsoft.com/office/powerpoint/2010/main" val="39272551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Maximizing royalty revenue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sz="4000" dirty="0"/>
              <a:t>Issue more licenses </a:t>
            </a:r>
          </a:p>
          <a:p>
            <a:pPr lvl="1"/>
            <a:r>
              <a:rPr lang="en-CA" sz="3600" dirty="0"/>
              <a:t>more licensees/sublicensees, new fields, new territories etc.</a:t>
            </a:r>
          </a:p>
          <a:p>
            <a:r>
              <a:rPr lang="en-CA" sz="4000" dirty="0"/>
              <a:t>More volume of sales under license</a:t>
            </a:r>
          </a:p>
          <a:p>
            <a:pPr lvl="1"/>
            <a:r>
              <a:rPr lang="en-CA" sz="3600" dirty="0"/>
              <a:t>marketing/advertising, incentives to licensees</a:t>
            </a:r>
          </a:p>
          <a:p>
            <a:r>
              <a:rPr lang="en-CA" sz="4000" dirty="0"/>
              <a:t>Higher royalty per sale under license</a:t>
            </a:r>
          </a:p>
          <a:p>
            <a:r>
              <a:rPr lang="en-CA" sz="4000" dirty="0"/>
              <a:t>Verify royalty payments</a:t>
            </a:r>
          </a:p>
        </p:txBody>
      </p:sp>
    </p:spTree>
    <p:extLst>
      <p:ext uri="{BB962C8B-B14F-4D97-AF65-F5344CB8AC3E}">
        <p14:creationId xmlns:p14="http://schemas.microsoft.com/office/powerpoint/2010/main" val="6212716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Headlines: more licenses and more licensed  products = $$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CA" b="1" dirty="0"/>
              <a:t>	CryptoLogic Reports Profit and Revenue Growth …</a:t>
            </a:r>
            <a:endParaRPr lang="en-CA" dirty="0"/>
          </a:p>
          <a:p>
            <a:r>
              <a:rPr lang="en-CA" dirty="0"/>
              <a:t>DUBLIN, IRELAND--(</a:t>
            </a:r>
            <a:r>
              <a:rPr lang="en-CA" dirty="0" err="1"/>
              <a:t>Marketwire</a:t>
            </a:r>
            <a:r>
              <a:rPr lang="en-CA" dirty="0"/>
              <a:t>) - CryptoLogic …a developer of branded online betting games and Internet casino software….</a:t>
            </a:r>
            <a:br>
              <a:rPr lang="en-CA" dirty="0"/>
            </a:br>
            <a:br>
              <a:rPr lang="en-CA" dirty="0"/>
            </a:br>
            <a:r>
              <a:rPr lang="en-CA" dirty="0"/>
              <a:t>Branded Games revenue increased 25% to $6.9 million (prior year: $5.5 million), accounting for approximately 25% of total revenues (prior year: 21%). In Q4, revenue from this segment increased to $1.9 million (Q3 prior year: $1.4 million).</a:t>
            </a:r>
            <a:br>
              <a:rPr lang="en-CA" dirty="0"/>
            </a:br>
            <a:br>
              <a:rPr lang="en-CA" dirty="0"/>
            </a:br>
            <a:r>
              <a:rPr lang="en-CA" dirty="0"/>
              <a:t>The increase in Branded Games revenue is primarily due to the increased number of revenue producing games through an </a:t>
            </a:r>
            <a:r>
              <a:rPr lang="en-CA" i="1" dirty="0"/>
              <a:t>increased number of licensees</a:t>
            </a:r>
            <a:r>
              <a:rPr lang="en-CA" dirty="0"/>
              <a:t> and </a:t>
            </a:r>
            <a:r>
              <a:rPr lang="en-CA" i="1" dirty="0"/>
              <a:t>games per licensee</a:t>
            </a:r>
            <a:r>
              <a:rPr lang="en-CA" dirty="0"/>
              <a:t>. </a:t>
            </a:r>
            <a:br>
              <a:rPr lang="en-CA" dirty="0"/>
            </a:b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574640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Consideration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60031"/>
            <a:ext cx="8229600" cy="2620888"/>
          </a:xfrm>
        </p:spPr>
        <p:txBody>
          <a:bodyPr>
            <a:normAutofit/>
          </a:bodyPr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Other Consideration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Cross-license 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Shares/ Stock/ Equity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Joint Venture arrangements</a:t>
            </a:r>
          </a:p>
          <a:p>
            <a:pPr marL="0" indent="0">
              <a:buNone/>
            </a:pP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20218985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CA" sz="4800" dirty="0"/>
          </a:p>
          <a:p>
            <a:pPr marL="0" indent="0" algn="ctr">
              <a:buNone/>
            </a:pPr>
            <a:endParaRPr lang="en-CA" sz="4800" dirty="0"/>
          </a:p>
          <a:p>
            <a:pPr marL="0" indent="0" algn="ctr">
              <a:buNone/>
            </a:pPr>
            <a:r>
              <a:rPr lang="en-CA" sz="4800" dirty="0">
                <a:solidFill>
                  <a:srgbClr val="C00000"/>
                </a:solidFill>
                <a:latin typeface="Arial Rounded MT Bold" pitchFamily="34" charset="0"/>
              </a:rPr>
              <a:t>BREAK</a:t>
            </a:r>
            <a:r>
              <a:rPr lang="en-CA" sz="4800" dirty="0">
                <a:solidFill>
                  <a:srgbClr val="C00000"/>
                </a:solidFill>
                <a:latin typeface="Berlin Sans FB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8765687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Obligations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8" charset="2"/>
              <a:buChar char="Ø"/>
            </a:pPr>
            <a:r>
              <a:rPr lang="en-CA" i="1" dirty="0"/>
              <a:t>Bhasin v. Hrynew</a:t>
            </a:r>
            <a:r>
              <a:rPr lang="en-CA" dirty="0"/>
              <a:t> (2014 SCC 71) </a:t>
            </a:r>
          </a:p>
          <a:p>
            <a:pPr lvl="1">
              <a:buFont typeface="Wingdings" pitchFamily="8" charset="2"/>
              <a:buChar char="§"/>
            </a:pPr>
            <a:r>
              <a:rPr lang="en-CA" dirty="0"/>
              <a:t>good faith contractual performance is a general organizing principle of the common law of contract. </a:t>
            </a:r>
          </a:p>
          <a:p>
            <a:pPr lvl="1">
              <a:buFont typeface="Wingdings" pitchFamily="8" charset="2"/>
              <a:buChar char="§"/>
            </a:pPr>
            <a:r>
              <a:rPr lang="en-CA" dirty="0"/>
              <a:t>the contracting parties must act honestly in the performance of contractual obligations. </a:t>
            </a:r>
          </a:p>
          <a:p>
            <a:pPr lvl="1">
              <a:buFont typeface="Wingdings" pitchFamily="8" charset="2"/>
              <a:buChar char="§"/>
            </a:pPr>
            <a:r>
              <a:rPr lang="en-CA" dirty="0"/>
              <a:t>failure to abide by this duty can be considered a breach of contract. </a:t>
            </a:r>
          </a:p>
        </p:txBody>
      </p:sp>
    </p:spTree>
    <p:extLst>
      <p:ext uri="{BB962C8B-B14F-4D97-AF65-F5344CB8AC3E}">
        <p14:creationId xmlns:p14="http://schemas.microsoft.com/office/powerpoint/2010/main" val="11758135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Obligations - Licensor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What does the Licensor have to do?</a:t>
            </a:r>
            <a:br>
              <a:rPr lang="en-CA" b="1" dirty="0"/>
            </a:br>
            <a:endParaRPr lang="en-CA" b="1" dirty="0"/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Deliver the Intellectual Property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Modify/Improve the Intellectual Property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Enforce the Intellectual Property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Defend against claims of Infringement</a:t>
            </a:r>
          </a:p>
        </p:txBody>
      </p:sp>
    </p:spTree>
    <p:extLst>
      <p:ext uri="{BB962C8B-B14F-4D97-AF65-F5344CB8AC3E}">
        <p14:creationId xmlns:p14="http://schemas.microsoft.com/office/powerpoint/2010/main" val="31126775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Obligations - Licensor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Deliver the Intellectual Property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Disclose Know-How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Train Licensee Personnel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Support and Maintenance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Disclose/Deliver Improvements and Modifications</a:t>
            </a:r>
          </a:p>
        </p:txBody>
      </p:sp>
    </p:spTree>
    <p:extLst>
      <p:ext uri="{BB962C8B-B14F-4D97-AF65-F5344CB8AC3E}">
        <p14:creationId xmlns:p14="http://schemas.microsoft.com/office/powerpoint/2010/main" val="39003384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Obligations - Licensor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Improvements – a development in the field of the licensed intellectual property that enhances one of the following:</a:t>
            </a:r>
            <a:br>
              <a:rPr lang="en-CA" b="1" dirty="0"/>
            </a:br>
            <a:endParaRPr lang="en-CA" b="1" dirty="0"/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Usability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Functionality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Efficiency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Performance</a:t>
            </a:r>
          </a:p>
        </p:txBody>
      </p:sp>
    </p:spTree>
    <p:extLst>
      <p:ext uri="{BB962C8B-B14F-4D97-AF65-F5344CB8AC3E}">
        <p14:creationId xmlns:p14="http://schemas.microsoft.com/office/powerpoint/2010/main" val="31815173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Obligations - Licensor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363272" cy="4853136"/>
          </a:xfrm>
        </p:spPr>
        <p:txBody>
          <a:bodyPr>
            <a:normAutofit/>
          </a:bodyPr>
          <a:lstStyle/>
          <a:p>
            <a:pPr>
              <a:buFont typeface="Wingdings" pitchFamily="8" charset="2"/>
              <a:buChar char="Ø"/>
            </a:pPr>
            <a:r>
              <a:rPr lang="en-CA" sz="3000" b="1" dirty="0"/>
              <a:t>Improvements can be deemed included in license grant</a:t>
            </a:r>
          </a:p>
          <a:p>
            <a:pPr lvl="1">
              <a:buFont typeface="Wingdings" pitchFamily="8" charset="2"/>
              <a:buChar char="§"/>
            </a:pPr>
            <a:r>
              <a:rPr lang="en-CA" sz="3000" b="1" dirty="0"/>
              <a:t>No additional payment required</a:t>
            </a:r>
          </a:p>
          <a:p>
            <a:pPr lvl="1">
              <a:buFont typeface="Wingdings" pitchFamily="8" charset="2"/>
              <a:buChar char="§"/>
            </a:pPr>
            <a:r>
              <a:rPr lang="en-CA" sz="3000" b="1" dirty="0"/>
              <a:t>May extend life of payment terms</a:t>
            </a:r>
          </a:p>
          <a:p>
            <a:pPr lvl="1">
              <a:buFont typeface="Wingdings" pitchFamily="8" charset="2"/>
              <a:buChar char="§"/>
            </a:pPr>
            <a:endParaRPr lang="en-CA" sz="3000" b="1" dirty="0"/>
          </a:p>
          <a:p>
            <a:pPr>
              <a:buFont typeface="Wingdings" pitchFamily="8" charset="2"/>
              <a:buChar char="Ø"/>
            </a:pPr>
            <a:r>
              <a:rPr lang="en-CA" sz="3000" b="1" dirty="0"/>
              <a:t>License may be offered a right of first refusal</a:t>
            </a:r>
          </a:p>
          <a:p>
            <a:pPr lvl="1">
              <a:buFont typeface="Wingdings" pitchFamily="8" charset="2"/>
              <a:buChar char="§"/>
            </a:pPr>
            <a:r>
              <a:rPr lang="en-CA" sz="3000" b="1" dirty="0"/>
              <a:t>Allows Licensor to negotiate additional $$$</a:t>
            </a:r>
          </a:p>
          <a:p>
            <a:pPr lvl="1">
              <a:buFont typeface="Wingdings" pitchFamily="8" charset="2"/>
              <a:buChar char="§"/>
            </a:pPr>
            <a:r>
              <a:rPr lang="en-CA" sz="3000" b="1" dirty="0"/>
              <a:t>Improvement may not be usable without base technology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566562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Obligations - Licensor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5472"/>
            <a:ext cx="8229600" cy="3845024"/>
          </a:xfrm>
        </p:spPr>
        <p:txBody>
          <a:bodyPr>
            <a:normAutofit/>
          </a:bodyPr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Enforcement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Prosecute and maintain registrations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Take action against infringers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Keep other licensees “in line”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Defend against challenges to the validity of the intellectual property</a:t>
            </a:r>
          </a:p>
        </p:txBody>
      </p:sp>
    </p:spTree>
    <p:extLst>
      <p:ext uri="{BB962C8B-B14F-4D97-AF65-F5344CB8AC3E}">
        <p14:creationId xmlns:p14="http://schemas.microsoft.com/office/powerpoint/2010/main" val="28559023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Obligations - Licensor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Autofit/>
          </a:bodyPr>
          <a:lstStyle/>
          <a:p>
            <a:pPr>
              <a:buFont typeface="Wingdings" pitchFamily="8" charset="2"/>
              <a:buChar char="Ø"/>
            </a:pPr>
            <a:r>
              <a:rPr lang="en-CA" sz="3000" b="1" dirty="0"/>
              <a:t>Infringement Claims</a:t>
            </a:r>
          </a:p>
          <a:p>
            <a:pPr lvl="1">
              <a:buFont typeface="Wingdings" pitchFamily="8" charset="2"/>
              <a:buChar char="§"/>
            </a:pPr>
            <a:r>
              <a:rPr lang="en-CA" sz="3000" b="1" dirty="0"/>
              <a:t>IP litigation can be VERY expensive and VERY risky</a:t>
            </a:r>
          </a:p>
          <a:p>
            <a:pPr lvl="1">
              <a:buFont typeface="Wingdings" pitchFamily="8" charset="2"/>
              <a:buChar char="§"/>
            </a:pPr>
            <a:r>
              <a:rPr lang="en-CA" sz="3000" b="1" dirty="0"/>
              <a:t>Licensor may not want to bear the risk – will factor into overall value of license</a:t>
            </a:r>
          </a:p>
          <a:p>
            <a:pPr lvl="1">
              <a:buFont typeface="Wingdings" pitchFamily="8" charset="2"/>
              <a:buChar char="§"/>
            </a:pPr>
            <a:r>
              <a:rPr lang="en-CA" sz="3000" b="1" dirty="0"/>
              <a:t>Consultation, cooperation typically required</a:t>
            </a:r>
          </a:p>
          <a:p>
            <a:pPr lvl="1">
              <a:buFont typeface="Wingdings" pitchFamily="8" charset="2"/>
              <a:buChar char="§"/>
            </a:pPr>
            <a:r>
              <a:rPr lang="en-CA" sz="3000" b="1" dirty="0"/>
              <a:t>Get settlement approval by licensee, divide litigation proceeds</a:t>
            </a:r>
          </a:p>
        </p:txBody>
      </p:sp>
    </p:spTree>
    <p:extLst>
      <p:ext uri="{BB962C8B-B14F-4D97-AF65-F5344CB8AC3E}">
        <p14:creationId xmlns:p14="http://schemas.microsoft.com/office/powerpoint/2010/main" val="20519301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Obligations – Licensee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2166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What does the Licensee have to do?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“Work” the Invention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Maintain Quality Standards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Disclose and Deliver Improvements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Indemnification/ Insurance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Safeguard Confidential Information, Non-Compete, Non-Solicit</a:t>
            </a:r>
          </a:p>
        </p:txBody>
      </p:sp>
    </p:spTree>
    <p:extLst>
      <p:ext uri="{BB962C8B-B14F-4D97-AF65-F5344CB8AC3E}">
        <p14:creationId xmlns:p14="http://schemas.microsoft.com/office/powerpoint/2010/main" val="14811148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Obligations – Licensee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2082"/>
            <a:ext cx="8229600" cy="3629000"/>
          </a:xfrm>
        </p:spPr>
        <p:txBody>
          <a:bodyPr>
            <a:normAutofit/>
          </a:bodyPr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“Working” the Invention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Tied to exclusivity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May incorporate “quotas”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Covenant to use “commercially reasonable” efforts to promote, distribute and sell products</a:t>
            </a:r>
          </a:p>
          <a:p>
            <a:pPr marL="0" indent="0">
              <a:buNone/>
            </a:pP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602082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Obligations – Licensee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2794"/>
            <a:ext cx="8229600" cy="3845024"/>
          </a:xfrm>
        </p:spPr>
        <p:txBody>
          <a:bodyPr>
            <a:normAutofit/>
          </a:bodyPr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Quality Standards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Critical in trade-mark licenses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Licensor entitled to inspect samples and audit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Good practice to provide Licensee with specifications for mark use (e.g. dimensions, colours) and legends</a:t>
            </a:r>
          </a:p>
        </p:txBody>
      </p:sp>
    </p:spTree>
    <p:extLst>
      <p:ext uri="{BB962C8B-B14F-4D97-AF65-F5344CB8AC3E}">
        <p14:creationId xmlns:p14="http://schemas.microsoft.com/office/powerpoint/2010/main" val="23916498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Obligations – Licensee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6726"/>
            <a:ext cx="8229600" cy="3268960"/>
          </a:xfrm>
        </p:spPr>
        <p:txBody>
          <a:bodyPr>
            <a:normAutofit/>
          </a:bodyPr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Improvements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These are “Licensee” improvements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Licensor may require disclosure, and a license back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Beware of “blocking” patents</a:t>
            </a:r>
          </a:p>
        </p:txBody>
      </p:sp>
    </p:spTree>
    <p:extLst>
      <p:ext uri="{BB962C8B-B14F-4D97-AF65-F5344CB8AC3E}">
        <p14:creationId xmlns:p14="http://schemas.microsoft.com/office/powerpoint/2010/main" val="37662453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Obligations – Licensee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Indemnification and Insurance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Flip side to infringement indemnity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Product liability concerns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Indemnity limited by Licensee’s activities (i.e., is the Licensee manufacturing?)</a:t>
            </a:r>
          </a:p>
          <a:p>
            <a:pPr lvl="1">
              <a:buFont typeface="Wingdings" pitchFamily="8" charset="2"/>
              <a:buChar char="§"/>
            </a:pPr>
            <a:r>
              <a:rPr lang="en-CA" sz="3200" b="1" dirty="0"/>
              <a:t>In trade-mark licenses, product liability can be damaging to goodwill in owner’s mark</a:t>
            </a:r>
          </a:p>
        </p:txBody>
      </p:sp>
    </p:spTree>
    <p:extLst>
      <p:ext uri="{BB962C8B-B14F-4D97-AF65-F5344CB8AC3E}">
        <p14:creationId xmlns:p14="http://schemas.microsoft.com/office/powerpoint/2010/main" val="38127188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Common Clauses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09319"/>
            <a:ext cx="8229600" cy="2188840"/>
          </a:xfrm>
        </p:spPr>
        <p:txBody>
          <a:bodyPr/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Assignment of Licence</a:t>
            </a:r>
          </a:p>
          <a:p>
            <a:pPr>
              <a:buFont typeface="Wingdings" pitchFamily="8" charset="2"/>
              <a:buChar char="Ø"/>
            </a:pPr>
            <a:r>
              <a:rPr lang="en-CA" b="1" dirty="0"/>
              <a:t>Term and Termination</a:t>
            </a:r>
          </a:p>
          <a:p>
            <a:pPr>
              <a:buFont typeface="Wingdings" pitchFamily="8" charset="2"/>
              <a:buChar char="Ø"/>
            </a:pPr>
            <a:r>
              <a:rPr lang="en-CA" b="1" dirty="0"/>
              <a:t>Conflict Resolution</a:t>
            </a:r>
          </a:p>
        </p:txBody>
      </p:sp>
    </p:spTree>
    <p:extLst>
      <p:ext uri="{BB962C8B-B14F-4D97-AF65-F5344CB8AC3E}">
        <p14:creationId xmlns:p14="http://schemas.microsoft.com/office/powerpoint/2010/main" val="36580032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Common Clauses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6810"/>
            <a:ext cx="8229600" cy="3679711"/>
          </a:xfrm>
        </p:spPr>
        <p:txBody>
          <a:bodyPr>
            <a:normAutofit/>
          </a:bodyPr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Assignment</a:t>
            </a:r>
          </a:p>
          <a:p>
            <a:pPr lvl="1">
              <a:buFont typeface="Wingdings" pitchFamily="8" charset="2"/>
              <a:buChar char="Ø"/>
            </a:pPr>
            <a:r>
              <a:rPr lang="en-CA" sz="3200" dirty="0">
                <a:cs typeface="Arial" charset="0"/>
              </a:rPr>
              <a:t>Usually require consent to assign or in the event of a change of control</a:t>
            </a:r>
          </a:p>
          <a:p>
            <a:pPr lvl="1">
              <a:buFont typeface="Wingdings" pitchFamily="8" charset="2"/>
              <a:buChar char="Ø"/>
            </a:pPr>
            <a:r>
              <a:rPr lang="en-CA" sz="3200" dirty="0">
                <a:cs typeface="Arial" charset="0"/>
              </a:rPr>
              <a:t>May wish to withhold if assigned to a competitor</a:t>
            </a:r>
          </a:p>
          <a:p>
            <a:pPr lvl="1">
              <a:buFont typeface="Wingdings" pitchFamily="8" charset="2"/>
              <a:buChar char="Ø"/>
            </a:pPr>
            <a:r>
              <a:rPr lang="en-CA" sz="3200" dirty="0">
                <a:cs typeface="Arial" charset="0"/>
              </a:rPr>
              <a:t>Guarantee from original licensee?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865504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Common Clauses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90658"/>
            <a:ext cx="8229600" cy="2044824"/>
          </a:xfrm>
        </p:spPr>
        <p:txBody>
          <a:bodyPr>
            <a:normAutofit/>
          </a:bodyPr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Term</a:t>
            </a:r>
          </a:p>
          <a:p>
            <a:pPr lvl="1">
              <a:buFont typeface="Wingdings" pitchFamily="8" charset="2"/>
              <a:buChar char="Ø"/>
            </a:pPr>
            <a:r>
              <a:rPr lang="en-CA" sz="3200" dirty="0">
                <a:cs typeface="Arial" charset="0"/>
              </a:rPr>
              <a:t>Term may be dependent on intellectual property rights</a:t>
            </a:r>
          </a:p>
          <a:p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35540976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IP Expiry</a:t>
            </a:r>
            <a:endParaRPr lang="en-CA" b="1" dirty="0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74275"/>
            <a:ext cx="8229600" cy="37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83258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Contract term re expiry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 fontScale="92500"/>
          </a:bodyPr>
          <a:lstStyle/>
          <a:p>
            <a:pPr lvl="0"/>
            <a:r>
              <a:rPr lang="en-US" dirty="0"/>
              <a:t>Gerhard Reichert and a co-inventor created the window insulator called "Super Spacer"  </a:t>
            </a:r>
            <a:endParaRPr lang="en-CA" dirty="0"/>
          </a:p>
          <a:p>
            <a:pPr lvl="0"/>
            <a:r>
              <a:rPr lang="en-US" dirty="0"/>
              <a:t>Lauren Intl bought Super Spacer patents and patents for 2 other potl products. </a:t>
            </a:r>
            <a:endParaRPr lang="en-CA" dirty="0"/>
          </a:p>
          <a:p>
            <a:pPr lvl="0"/>
            <a:r>
              <a:rPr lang="en-US" dirty="0"/>
              <a:t>Lauren agreed to pay Reichert and his co-inventor a royalty of 1% each on gross sales under the patents. Reichert earned &gt; $2 million in royalties. 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3000" i="1" dirty="0"/>
              <a:t>Lauren International, Inc. v. Reichert</a:t>
            </a:r>
            <a:r>
              <a:rPr lang="en-US" sz="3000" dirty="0"/>
              <a:t>, [2008] 			ONCA 382, affirming [2007] </a:t>
            </a:r>
            <a:r>
              <a:rPr lang="en-US" sz="3000" dirty="0" err="1"/>
              <a:t>CanLII</a:t>
            </a:r>
            <a:r>
              <a:rPr lang="en-US" sz="3000" dirty="0"/>
              <a:t> 44351</a:t>
            </a:r>
            <a:endParaRPr lang="en-CA" sz="3000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073613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Contract term re expiry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The patents for the Super Spacer and the other two products were filed in different countries on different dates and had different expiry dates.  </a:t>
            </a:r>
            <a:endParaRPr lang="en-CA" dirty="0"/>
          </a:p>
          <a:p>
            <a:pPr lvl="0"/>
            <a:r>
              <a:rPr lang="en-US" dirty="0"/>
              <a:t>The Super Spacer patents expired on dates between 2006-2008, while the patents for the other products expired as late as 2011.</a:t>
            </a:r>
            <a:endParaRPr lang="en-CA" dirty="0"/>
          </a:p>
          <a:p>
            <a:pPr lvl="0"/>
            <a:r>
              <a:rPr lang="en-US" dirty="0"/>
              <a:t>patent royalty payments were, "ending on the expiry of the Principals' Patent Rights."  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550342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Common Clauses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0742"/>
            <a:ext cx="8229600" cy="3412975"/>
          </a:xfrm>
        </p:spPr>
        <p:txBody>
          <a:bodyPr>
            <a:noAutofit/>
          </a:bodyPr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Termination</a:t>
            </a:r>
          </a:p>
          <a:p>
            <a:pPr lvl="1">
              <a:buFont typeface="Wingdings" pitchFamily="8" charset="2"/>
              <a:buChar char="Ø"/>
            </a:pPr>
            <a:r>
              <a:rPr lang="en-CA" sz="3200" dirty="0">
                <a:cs typeface="Arial" charset="0"/>
              </a:rPr>
              <a:t>No matter how friendly the parties are, conflicts may arise – employees depart, market conditions change, etc.</a:t>
            </a:r>
          </a:p>
          <a:p>
            <a:pPr lvl="1">
              <a:buFont typeface="Wingdings" pitchFamily="8" charset="2"/>
              <a:buChar char="Ø"/>
            </a:pPr>
            <a:r>
              <a:rPr lang="en-CA" sz="3200" dirty="0">
                <a:cs typeface="Arial" charset="0"/>
              </a:rPr>
              <a:t>Better to plan ahead, while the parties are still on good terms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338963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Common Clauses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Autofit/>
          </a:bodyPr>
          <a:lstStyle/>
          <a:p>
            <a:pPr>
              <a:buFont typeface="Wingdings" pitchFamily="8" charset="2"/>
              <a:buChar char="Ø"/>
            </a:pPr>
            <a:r>
              <a:rPr lang="en-CA" b="1" dirty="0"/>
              <a:t>Termination</a:t>
            </a:r>
          </a:p>
          <a:p>
            <a:pPr lvl="1">
              <a:buFont typeface="Wingdings" pitchFamily="8" charset="2"/>
              <a:buChar char="Ø"/>
            </a:pPr>
            <a:r>
              <a:rPr lang="en-CA" sz="3200" dirty="0">
                <a:cs typeface="Arial" charset="0"/>
              </a:rPr>
              <a:t>By Licensor:</a:t>
            </a:r>
          </a:p>
          <a:p>
            <a:pPr lvl="2">
              <a:buFont typeface="Wingdings" pitchFamily="8" charset="2"/>
              <a:buChar char="Ø"/>
            </a:pPr>
            <a:r>
              <a:rPr lang="en-CA" sz="3200" dirty="0">
                <a:cs typeface="Arial" charset="0"/>
              </a:rPr>
              <a:t>Failure of Licensee to pay royalties</a:t>
            </a:r>
          </a:p>
          <a:p>
            <a:pPr lvl="2">
              <a:buFont typeface="Wingdings" pitchFamily="8" charset="2"/>
              <a:buChar char="Ø"/>
            </a:pPr>
            <a:r>
              <a:rPr lang="en-CA" sz="3200" dirty="0">
                <a:cs typeface="Arial" charset="0"/>
              </a:rPr>
              <a:t>Breach of Confidential Information</a:t>
            </a:r>
          </a:p>
          <a:p>
            <a:pPr lvl="2">
              <a:buFont typeface="Wingdings" pitchFamily="8" charset="2"/>
              <a:buChar char="Ø"/>
            </a:pPr>
            <a:r>
              <a:rPr lang="en-CA" sz="3200" dirty="0">
                <a:cs typeface="Arial" charset="0"/>
              </a:rPr>
              <a:t>Failure to exploit</a:t>
            </a:r>
          </a:p>
          <a:p>
            <a:pPr lvl="1">
              <a:buFont typeface="Wingdings" pitchFamily="8" charset="2"/>
              <a:buChar char="Ø"/>
            </a:pPr>
            <a:r>
              <a:rPr lang="en-CA" sz="3200" dirty="0">
                <a:cs typeface="Arial" charset="0"/>
              </a:rPr>
              <a:t>By Licensee</a:t>
            </a:r>
          </a:p>
          <a:p>
            <a:pPr lvl="2">
              <a:buFont typeface="Wingdings" pitchFamily="8" charset="2"/>
              <a:buChar char="Ø"/>
            </a:pPr>
            <a:r>
              <a:rPr lang="en-CA" sz="3200" dirty="0">
                <a:cs typeface="Arial" charset="0"/>
              </a:rPr>
              <a:t>Invalidity of Patents</a:t>
            </a:r>
          </a:p>
          <a:p>
            <a:pPr lvl="2">
              <a:buFont typeface="Wingdings" pitchFamily="8" charset="2"/>
              <a:buChar char="Ø"/>
            </a:pPr>
            <a:r>
              <a:rPr lang="en-CA" sz="3200" dirty="0">
                <a:cs typeface="Arial" charset="0"/>
              </a:rPr>
              <a:t>Infringement Claim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874095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CA" sz="6000" dirty="0"/>
          </a:p>
          <a:p>
            <a:pPr marL="0" indent="0" algn="ctr">
              <a:buNone/>
            </a:pPr>
            <a:r>
              <a:rPr lang="en-CA" sz="6000" dirty="0"/>
              <a:t>Assignments</a:t>
            </a:r>
          </a:p>
        </p:txBody>
      </p:sp>
    </p:spTree>
    <p:extLst>
      <p:ext uri="{BB962C8B-B14F-4D97-AF65-F5344CB8AC3E}">
        <p14:creationId xmlns:p14="http://schemas.microsoft.com/office/powerpoint/2010/main" val="18363125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4000" dirty="0"/>
              <a:t>IP – exclusive rights (monopoly)</a:t>
            </a:r>
          </a:p>
          <a:p>
            <a:pPr lvl="1"/>
            <a:r>
              <a:rPr lang="en-CA" sz="4000" dirty="0" err="1"/>
              <a:t>eg</a:t>
            </a:r>
            <a:r>
              <a:rPr lang="en-CA" sz="4000" dirty="0"/>
              <a:t>. patent:  exclusive right to make, use, sell</a:t>
            </a:r>
          </a:p>
          <a:p>
            <a:pPr lvl="1"/>
            <a:endParaRPr lang="en-CA" sz="4000" dirty="0"/>
          </a:p>
          <a:p>
            <a:r>
              <a:rPr lang="en-CA" sz="4000" dirty="0"/>
              <a:t>Assignable in whole or part</a:t>
            </a:r>
          </a:p>
        </p:txBody>
      </p:sp>
    </p:spTree>
    <p:extLst>
      <p:ext uri="{BB962C8B-B14F-4D97-AF65-F5344CB8AC3E}">
        <p14:creationId xmlns:p14="http://schemas.microsoft.com/office/powerpoint/2010/main" val="50408800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Co-ownership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sz="4400" dirty="0"/>
              <a:t>More complex rules</a:t>
            </a:r>
          </a:p>
          <a:p>
            <a:endParaRPr lang="en-CA" sz="4400" dirty="0"/>
          </a:p>
          <a:p>
            <a:r>
              <a:rPr lang="en-CA" sz="4400" dirty="0"/>
              <a:t>Can’t stop co-owner from using invention</a:t>
            </a:r>
          </a:p>
          <a:p>
            <a:endParaRPr lang="en-CA" sz="4400" dirty="0"/>
          </a:p>
          <a:p>
            <a:r>
              <a:rPr lang="en-CA" sz="4400" dirty="0"/>
              <a:t>Ability of co-owner to assign or license?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931477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Co-ownership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Can assign entire ownership  rights</a:t>
            </a:r>
          </a:p>
          <a:p>
            <a:endParaRPr lang="en-CA" dirty="0"/>
          </a:p>
          <a:p>
            <a:r>
              <a:rPr lang="en-CA" dirty="0"/>
              <a:t>Licensing co-ownership interest without consent of other co-owner?</a:t>
            </a:r>
          </a:p>
          <a:p>
            <a:pPr marL="0" indent="0">
              <a:buNone/>
            </a:pPr>
            <a:r>
              <a:rPr lang="en-US" i="1" dirty="0"/>
              <a:t>	Forget v. Specialty Tools of Canada Inc.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	(1995), 62 C.P.R. (3d) 537 (B.C.C.A.), </a:t>
            </a:r>
            <a:r>
              <a:rPr lang="en-US" dirty="0" err="1"/>
              <a:t>aff’g</a:t>
            </a:r>
            <a:r>
              <a:rPr lang="en-US" dirty="0"/>
              <a:t> 	(1993), 48 C.P.R.(3d) 323 (B.C.S.C.).</a:t>
            </a:r>
            <a:endParaRPr lang="en-C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12692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Georgina and Daniel Forget </a:t>
            </a:r>
            <a:r>
              <a:rPr lang="en-US" dirty="0" err="1"/>
              <a:t>coowned</a:t>
            </a:r>
            <a:r>
              <a:rPr lang="en-US" dirty="0"/>
              <a:t> patent for a scissor-type tube-cutter</a:t>
            </a:r>
          </a:p>
          <a:p>
            <a:endParaRPr lang="en-US" dirty="0"/>
          </a:p>
          <a:p>
            <a:r>
              <a:rPr lang="en-US" dirty="0"/>
              <a:t>Daniel licensed  the cutter --- Specialty Tools of Canada Inc. – right to manufacture and sell in Canada</a:t>
            </a:r>
          </a:p>
          <a:p>
            <a:endParaRPr lang="en-US" dirty="0"/>
          </a:p>
          <a:p>
            <a:r>
              <a:rPr lang="en-US" dirty="0"/>
              <a:t>Georgina was cut out of the action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7348280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Co-owner can assign entire interest in a patent to a third party without the consent or an obligation to account to the other co-owner.  </a:t>
            </a:r>
            <a:endParaRPr lang="en-CA" dirty="0"/>
          </a:p>
          <a:p>
            <a:pPr lvl="0"/>
            <a:r>
              <a:rPr lang="en-US" dirty="0"/>
              <a:t>Cannot </a:t>
            </a:r>
            <a:r>
              <a:rPr lang="en-US" i="1" dirty="0"/>
              <a:t>dilute</a:t>
            </a:r>
            <a:r>
              <a:rPr lang="en-US" dirty="0"/>
              <a:t> the rights of the other co-owner. </a:t>
            </a:r>
            <a:endParaRPr lang="en-CA" dirty="0"/>
          </a:p>
          <a:p>
            <a:pPr lvl="0"/>
            <a:r>
              <a:rPr lang="en-US" dirty="0"/>
              <a:t>Co-owner cannot grant a valid license without consent:  license not valid - would dilute the rights of the other co-owners.  Patent infringement by licensee. 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879822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Best practice to avoid dispute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  <a:p>
            <a:r>
              <a:rPr lang="en-CA" dirty="0"/>
              <a:t>Co-owners should make their own agreement governing commercialization</a:t>
            </a:r>
          </a:p>
        </p:txBody>
      </p:sp>
    </p:spTree>
    <p:extLst>
      <p:ext uri="{BB962C8B-B14F-4D97-AF65-F5344CB8AC3E}">
        <p14:creationId xmlns:p14="http://schemas.microsoft.com/office/powerpoint/2010/main" val="10915049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082551"/>
          </a:xfrm>
        </p:spPr>
        <p:txBody>
          <a:bodyPr/>
          <a:lstStyle/>
          <a:p>
            <a:pPr eaLnBrk="1" hangingPunct="1"/>
            <a:r>
              <a:rPr lang="en-CA" dirty="0"/>
              <a:t>Thank You</a:t>
            </a:r>
          </a:p>
        </p:txBody>
      </p:sp>
      <p:sp>
        <p:nvSpPr>
          <p:cNvPr id="16387" name="Subtitle 2"/>
          <p:cNvSpPr>
            <a:spLocks noGrp="1"/>
          </p:cNvSpPr>
          <p:nvPr>
            <p:ph type="subTitle" idx="1"/>
          </p:nvPr>
        </p:nvSpPr>
        <p:spPr>
          <a:xfrm>
            <a:off x="685800" y="4128793"/>
            <a:ext cx="7772400" cy="609600"/>
          </a:xfrm>
        </p:spPr>
        <p:txBody>
          <a:bodyPr/>
          <a:lstStyle/>
          <a:p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47564" y="5006386"/>
            <a:ext cx="7848872" cy="563984"/>
          </a:xfrm>
        </p:spPr>
        <p:txBody>
          <a:bodyPr rtlCol="0">
            <a:normAutofit/>
          </a:bodyPr>
          <a:lstStyle/>
          <a:p>
            <a:endParaRPr lang="en-CA" dirty="0">
              <a:latin typeface="Arial" charset="0"/>
            </a:endParaRPr>
          </a:p>
        </p:txBody>
      </p:sp>
      <p:sp>
        <p:nvSpPr>
          <p:cNvPr id="16389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83568" y="3356992"/>
            <a:ext cx="8208912" cy="792088"/>
          </a:xfrm>
        </p:spPr>
        <p:txBody>
          <a:bodyPr>
            <a:normAutofit fontScale="25000" lnSpcReduction="20000"/>
          </a:bodyPr>
          <a:lstStyle/>
          <a:p>
            <a:r>
              <a:rPr lang="en-CA" sz="14400" dirty="0"/>
              <a:t>Noel Courage</a:t>
            </a:r>
          </a:p>
          <a:p>
            <a:r>
              <a:rPr lang="en-CA" sz="14400" dirty="0"/>
              <a:t>ncourage@bereskinparr.com</a:t>
            </a:r>
          </a:p>
          <a:p>
            <a:r>
              <a:rPr lang="en-CA" sz="14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</a:t>
            </a:r>
            <a:r>
              <a:rPr lang="en-CA" sz="14400" dirty="0"/>
              <a:t>: @</a:t>
            </a:r>
            <a:r>
              <a:rPr lang="en-CA" sz="14400" dirty="0" err="1"/>
              <a:t>noel_ip</a:t>
            </a:r>
            <a:endParaRPr lang="en-CA" sz="14400" dirty="0"/>
          </a:p>
          <a:p>
            <a:endParaRPr lang="en-CA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PT_Template">
  <a:themeElements>
    <a:clrScheme name="B&amp;P">
      <a:dk1>
        <a:srgbClr val="000000"/>
      </a:dk1>
      <a:lt1>
        <a:srgbClr val="FFFFFF"/>
      </a:lt1>
      <a:dk2>
        <a:srgbClr val="0C1975"/>
      </a:dk2>
      <a:lt2>
        <a:srgbClr val="FFFFFF"/>
      </a:lt2>
      <a:accent1>
        <a:srgbClr val="0C1975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563A1"/>
      </a:hlink>
      <a:folHlink>
        <a:srgbClr val="5563A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PPT_Template</Template>
  <TotalTime>0</TotalTime>
  <Words>2414</Words>
  <Application>Microsoft Macintosh PowerPoint</Application>
  <PresentationFormat>On-screen Show (4:3)</PresentationFormat>
  <Paragraphs>365</Paragraphs>
  <Slides>68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7" baseType="lpstr">
      <vt:lpstr>Arial</vt:lpstr>
      <vt:lpstr>Arial Rounded MT Bold</vt:lpstr>
      <vt:lpstr>Berlin Sans FB</vt:lpstr>
      <vt:lpstr>Calibri</vt:lpstr>
      <vt:lpstr>Times</vt:lpstr>
      <vt:lpstr>Verdana</vt:lpstr>
      <vt:lpstr>Wingdings</vt:lpstr>
      <vt:lpstr>PPT_Template</vt:lpstr>
      <vt:lpstr>Clip</vt:lpstr>
      <vt:lpstr>Key Aspects of IP License Agreements</vt:lpstr>
      <vt:lpstr>Agenda</vt:lpstr>
      <vt:lpstr>What is Intellectual Property?</vt:lpstr>
      <vt:lpstr>The Legal Cubby-holes</vt:lpstr>
      <vt:lpstr>IP Assets</vt:lpstr>
      <vt:lpstr>Overview of Basic Licensing</vt:lpstr>
      <vt:lpstr>Licensing Out</vt:lpstr>
      <vt:lpstr>Licensing Out - Complex</vt:lpstr>
      <vt:lpstr>Licensing In</vt:lpstr>
      <vt:lpstr>PowerPoint Presentation</vt:lpstr>
      <vt:lpstr>Licensed use becomes unlicensed</vt:lpstr>
      <vt:lpstr>You’ve got licenses</vt:lpstr>
      <vt:lpstr>Skeleton of a License Agreement</vt:lpstr>
      <vt:lpstr>Skeleton of a License Agreement</vt:lpstr>
      <vt:lpstr>IP License Agreement - WHO</vt:lpstr>
      <vt:lpstr>PowerPoint Presentation</vt:lpstr>
      <vt:lpstr>PowerPoint Presentation</vt:lpstr>
      <vt:lpstr>IP License Agreement - WHO</vt:lpstr>
      <vt:lpstr>Main body of license</vt:lpstr>
      <vt:lpstr>Clear Drafting is Essential</vt:lpstr>
      <vt:lpstr>PowerPoint Presentation</vt:lpstr>
      <vt:lpstr>Clear Drafting is Essential</vt:lpstr>
      <vt:lpstr>2156775 Ontario Inc. v. Just Energy, 2014 ONSC 3276 (CanLII) </vt:lpstr>
      <vt:lpstr>IP License Agreements - WHAT</vt:lpstr>
      <vt:lpstr>IP License Agreements - WHAT</vt:lpstr>
      <vt:lpstr>License Grant – the Asset</vt:lpstr>
      <vt:lpstr>License Grant</vt:lpstr>
      <vt:lpstr>License Grant</vt:lpstr>
      <vt:lpstr>License Grant – all or part of asset?</vt:lpstr>
      <vt:lpstr>License Grant</vt:lpstr>
      <vt:lpstr>License Grant</vt:lpstr>
      <vt:lpstr>Consideration</vt:lpstr>
      <vt:lpstr>Consideration</vt:lpstr>
      <vt:lpstr>Consideration</vt:lpstr>
      <vt:lpstr>Consideration</vt:lpstr>
      <vt:lpstr>Consideration</vt:lpstr>
      <vt:lpstr>Maximizing royalty revenue </vt:lpstr>
      <vt:lpstr>Headlines: more licenses and more licensed  products = $$</vt:lpstr>
      <vt:lpstr>Consideration</vt:lpstr>
      <vt:lpstr>PowerPoint Presentation</vt:lpstr>
      <vt:lpstr>Obligations</vt:lpstr>
      <vt:lpstr>Obligations - Licensor</vt:lpstr>
      <vt:lpstr>Obligations - Licensor</vt:lpstr>
      <vt:lpstr>Obligations - Licensor</vt:lpstr>
      <vt:lpstr>Obligations - Licensor</vt:lpstr>
      <vt:lpstr>Obligations - Licensor</vt:lpstr>
      <vt:lpstr>Obligations - Licensor</vt:lpstr>
      <vt:lpstr>Obligations – Licensee</vt:lpstr>
      <vt:lpstr>Obligations – Licensee</vt:lpstr>
      <vt:lpstr>Obligations – Licensee</vt:lpstr>
      <vt:lpstr>Obligations – Licensee</vt:lpstr>
      <vt:lpstr>Obligations – Licensee</vt:lpstr>
      <vt:lpstr>Common Clauses</vt:lpstr>
      <vt:lpstr>Common Clauses</vt:lpstr>
      <vt:lpstr>Common Clauses</vt:lpstr>
      <vt:lpstr>IP Expiry</vt:lpstr>
      <vt:lpstr>Contract term re expiry</vt:lpstr>
      <vt:lpstr>Contract term re expiry</vt:lpstr>
      <vt:lpstr>Common Clauses</vt:lpstr>
      <vt:lpstr>Common Clauses</vt:lpstr>
      <vt:lpstr>PowerPoint Presentation</vt:lpstr>
      <vt:lpstr>Assignments</vt:lpstr>
      <vt:lpstr>Co-ownership</vt:lpstr>
      <vt:lpstr>Co-ownership</vt:lpstr>
      <vt:lpstr>PowerPoint Presentation</vt:lpstr>
      <vt:lpstr>PowerPoint Presentation</vt:lpstr>
      <vt:lpstr>Best practice to avoid dispute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2012-02-27T16:23:41Z</dcterms:created>
  <dcterms:modified xsi:type="dcterms:W3CDTF">2022-03-31T14:26:53Z</dcterms:modified>
</cp:coreProperties>
</file>