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0" r:id="rId1"/>
  </p:sldMasterIdLst>
  <p:notesMasterIdLst>
    <p:notesMasterId r:id="rId99"/>
  </p:notesMasterIdLst>
  <p:handoutMasterIdLst>
    <p:handoutMasterId r:id="rId100"/>
  </p:handoutMasterIdLst>
  <p:sldIdLst>
    <p:sldId id="258" r:id="rId2"/>
    <p:sldId id="282" r:id="rId3"/>
    <p:sldId id="344" r:id="rId4"/>
    <p:sldId id="329" r:id="rId5"/>
    <p:sldId id="335" r:id="rId6"/>
    <p:sldId id="375" r:id="rId7"/>
    <p:sldId id="376" r:id="rId8"/>
    <p:sldId id="377" r:id="rId9"/>
    <p:sldId id="281" r:id="rId10"/>
    <p:sldId id="380" r:id="rId11"/>
    <p:sldId id="365" r:id="rId12"/>
    <p:sldId id="370" r:id="rId13"/>
    <p:sldId id="366" r:id="rId14"/>
    <p:sldId id="330" r:id="rId15"/>
    <p:sldId id="357" r:id="rId16"/>
    <p:sldId id="309" r:id="rId17"/>
    <p:sldId id="378" r:id="rId18"/>
    <p:sldId id="368" r:id="rId19"/>
    <p:sldId id="268" r:id="rId20"/>
    <p:sldId id="269" r:id="rId21"/>
    <p:sldId id="270" r:id="rId22"/>
    <p:sldId id="274" r:id="rId23"/>
    <p:sldId id="273" r:id="rId24"/>
    <p:sldId id="308" r:id="rId25"/>
    <p:sldId id="278" r:id="rId26"/>
    <p:sldId id="279" r:id="rId27"/>
    <p:sldId id="260" r:id="rId28"/>
    <p:sldId id="283" r:id="rId29"/>
    <p:sldId id="360" r:id="rId30"/>
    <p:sldId id="361" r:id="rId31"/>
    <p:sldId id="362" r:id="rId32"/>
    <p:sldId id="369" r:id="rId33"/>
    <p:sldId id="275" r:id="rId34"/>
    <p:sldId id="276" r:id="rId35"/>
    <p:sldId id="280" r:id="rId36"/>
    <p:sldId id="310" r:id="rId37"/>
    <p:sldId id="262" r:id="rId38"/>
    <p:sldId id="285" r:id="rId39"/>
    <p:sldId id="303" r:id="rId40"/>
    <p:sldId id="326" r:id="rId41"/>
    <p:sldId id="284" r:id="rId42"/>
    <p:sldId id="286" r:id="rId43"/>
    <p:sldId id="287" r:id="rId44"/>
    <p:sldId id="311" r:id="rId45"/>
    <p:sldId id="267" r:id="rId46"/>
    <p:sldId id="263" r:id="rId47"/>
    <p:sldId id="379" r:id="rId48"/>
    <p:sldId id="289" r:id="rId49"/>
    <p:sldId id="291" r:id="rId50"/>
    <p:sldId id="327" r:id="rId51"/>
    <p:sldId id="264" r:id="rId52"/>
    <p:sldId id="290" r:id="rId53"/>
    <p:sldId id="293" r:id="rId54"/>
    <p:sldId id="294" r:id="rId55"/>
    <p:sldId id="296" r:id="rId56"/>
    <p:sldId id="313" r:id="rId57"/>
    <p:sldId id="306" r:id="rId58"/>
    <p:sldId id="334" r:id="rId59"/>
    <p:sldId id="333" r:id="rId60"/>
    <p:sldId id="297" r:id="rId61"/>
    <p:sldId id="298" r:id="rId62"/>
    <p:sldId id="300" r:id="rId63"/>
    <p:sldId id="266" r:id="rId64"/>
    <p:sldId id="302" r:id="rId65"/>
    <p:sldId id="304" r:id="rId66"/>
    <p:sldId id="315" r:id="rId67"/>
    <p:sldId id="316" r:id="rId68"/>
    <p:sldId id="318" r:id="rId69"/>
    <p:sldId id="319" r:id="rId70"/>
    <p:sldId id="384" r:id="rId71"/>
    <p:sldId id="320" r:id="rId72"/>
    <p:sldId id="356" r:id="rId73"/>
    <p:sldId id="321" r:id="rId74"/>
    <p:sldId id="317" r:id="rId75"/>
    <p:sldId id="346" r:id="rId76"/>
    <p:sldId id="347" r:id="rId77"/>
    <p:sldId id="348" r:id="rId78"/>
    <p:sldId id="349" r:id="rId79"/>
    <p:sldId id="345" r:id="rId80"/>
    <p:sldId id="336" r:id="rId81"/>
    <p:sldId id="350" r:id="rId82"/>
    <p:sldId id="352" r:id="rId83"/>
    <p:sldId id="367" r:id="rId84"/>
    <p:sldId id="351" r:id="rId85"/>
    <p:sldId id="381" r:id="rId86"/>
    <p:sldId id="382" r:id="rId87"/>
    <p:sldId id="383" r:id="rId88"/>
    <p:sldId id="343" r:id="rId89"/>
    <p:sldId id="337" r:id="rId90"/>
    <p:sldId id="338" r:id="rId91"/>
    <p:sldId id="339" r:id="rId92"/>
    <p:sldId id="340" r:id="rId93"/>
    <p:sldId id="341" r:id="rId94"/>
    <p:sldId id="342" r:id="rId95"/>
    <p:sldId id="353" r:id="rId96"/>
    <p:sldId id="354" r:id="rId97"/>
    <p:sldId id="355" r:id="rId98"/>
  </p:sldIdLst>
  <p:sldSz cx="9144000" cy="6858000" type="screen4x3"/>
  <p:notesSz cx="7010400" cy="9236075"/>
  <p:defaultTextStyle>
    <a:defPPr>
      <a:defRPr lang="fr-CA"/>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61" autoAdjust="0"/>
    <p:restoredTop sz="94629" autoAdjust="0"/>
  </p:normalViewPr>
  <p:slideViewPr>
    <p:cSldViewPr>
      <p:cViewPr varScale="1">
        <p:scale>
          <a:sx n="128" d="100"/>
          <a:sy n="128" d="100"/>
        </p:scale>
        <p:origin x="1584" y="17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4120"/>
    </p:cViewPr>
  </p:sorterViewPr>
  <p:notesViewPr>
    <p:cSldViewPr>
      <p:cViewPr>
        <p:scale>
          <a:sx n="66" d="100"/>
          <a:sy n="66" d="100"/>
        </p:scale>
        <p:origin x="-1566" y="-72"/>
      </p:cViewPr>
      <p:guideLst>
        <p:guide orient="horz" pos="2909"/>
        <p:guide pos="22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descr="logoddsmnoir">
            <a:extLst>
              <a:ext uri="{FF2B5EF4-FFF2-40B4-BE49-F238E27FC236}">
                <a16:creationId xmlns:a16="http://schemas.microsoft.com/office/drawing/2014/main" id="{DD13EBB5-8298-8468-38C2-326161918F73}"/>
              </a:ext>
            </a:extLst>
          </p:cNvPr>
          <p:cNvSpPr>
            <a:spLocks noGrp="1" noChangeArrowheads="1"/>
          </p:cNvSpPr>
          <p:nvPr>
            <p:ph type="hdr" sz="quarter"/>
          </p:nvPr>
        </p:nvSpPr>
        <p:spPr bwMode="auto">
          <a:xfrm>
            <a:off x="0" y="0"/>
            <a:ext cx="3038475" cy="461963"/>
          </a:xfrm>
          <a:prstGeom prst="rect">
            <a:avLst/>
          </a:prstGeom>
          <a:noFill/>
          <a:ln>
            <a:noFill/>
          </a:ln>
          <a:effectLst/>
        </p:spPr>
        <p:txBody>
          <a:bodyPr vert="horz" wrap="none" lIns="91428" tIns="45714" rIns="91428" bIns="45714" numCol="1" anchor="ctr" anchorCtr="0" compatLnSpc="1">
            <a:prstTxWarp prst="textNoShape">
              <a:avLst/>
            </a:prstTxWarp>
          </a:bodyPr>
          <a:lstStyle>
            <a:lvl1pPr algn="l">
              <a:defRPr sz="1200">
                <a:latin typeface="Arial" charset="0"/>
                <a:ea typeface="+mn-ea"/>
              </a:defRPr>
            </a:lvl1pPr>
          </a:lstStyle>
          <a:p>
            <a:pPr>
              <a:defRPr/>
            </a:pPr>
            <a:endParaRPr lang="fr-CA"/>
          </a:p>
        </p:txBody>
      </p:sp>
      <p:sp>
        <p:nvSpPr>
          <p:cNvPr id="12291" name="Rectangle 3" descr="logoddsmnoir">
            <a:extLst>
              <a:ext uri="{FF2B5EF4-FFF2-40B4-BE49-F238E27FC236}">
                <a16:creationId xmlns:a16="http://schemas.microsoft.com/office/drawing/2014/main" id="{0D71C53A-C08C-80F3-EECC-E75C2C18A5CE}"/>
              </a:ext>
            </a:extLst>
          </p:cNvPr>
          <p:cNvSpPr>
            <a:spLocks noGrp="1" noChangeArrowheads="1"/>
          </p:cNvSpPr>
          <p:nvPr>
            <p:ph type="dt" sz="quarter" idx="1"/>
          </p:nvPr>
        </p:nvSpPr>
        <p:spPr bwMode="auto">
          <a:xfrm>
            <a:off x="3971925" y="0"/>
            <a:ext cx="3038475" cy="461963"/>
          </a:xfrm>
          <a:prstGeom prst="rect">
            <a:avLst/>
          </a:prstGeom>
          <a:noFill/>
          <a:ln>
            <a:noFill/>
          </a:ln>
          <a:effectLst/>
        </p:spPr>
        <p:txBody>
          <a:bodyPr vert="horz" wrap="none" lIns="91428" tIns="45714" rIns="91428" bIns="45714" numCol="1" anchor="ctr" anchorCtr="0" compatLnSpc="1">
            <a:prstTxWarp prst="textNoShape">
              <a:avLst/>
            </a:prstTxWarp>
          </a:bodyPr>
          <a:lstStyle>
            <a:lvl1pPr algn="r">
              <a:defRPr sz="1200">
                <a:ea typeface="ＭＳ Ｐゴシック" panose="020B0600070205080204" pitchFamily="34" charset="-128"/>
              </a:defRPr>
            </a:lvl1pPr>
          </a:lstStyle>
          <a:p>
            <a:pPr>
              <a:defRPr/>
            </a:pPr>
            <a:fld id="{2CD5E05D-9A99-5B40-BABC-EAC60B6CAC43}" type="datetime1">
              <a:rPr lang="fr-CA"/>
              <a:pPr>
                <a:defRPr/>
              </a:pPr>
              <a:t>2023-07-19</a:t>
            </a:fld>
            <a:endParaRPr lang="fr-CA"/>
          </a:p>
        </p:txBody>
      </p:sp>
      <p:sp>
        <p:nvSpPr>
          <p:cNvPr id="12292" name="Rectangle 4" descr="logoddsmnoir">
            <a:extLst>
              <a:ext uri="{FF2B5EF4-FFF2-40B4-BE49-F238E27FC236}">
                <a16:creationId xmlns:a16="http://schemas.microsoft.com/office/drawing/2014/main" id="{935CDEA7-986B-88B9-94A3-16BE70466E6C}"/>
              </a:ext>
            </a:extLst>
          </p:cNvPr>
          <p:cNvSpPr>
            <a:spLocks noGrp="1" noChangeArrowheads="1"/>
          </p:cNvSpPr>
          <p:nvPr>
            <p:ph type="ftr" sz="quarter" idx="2"/>
          </p:nvPr>
        </p:nvSpPr>
        <p:spPr bwMode="auto">
          <a:xfrm>
            <a:off x="0" y="8774113"/>
            <a:ext cx="3038475" cy="461962"/>
          </a:xfrm>
          <a:prstGeom prst="rect">
            <a:avLst/>
          </a:prstGeom>
          <a:noFill/>
          <a:ln>
            <a:noFill/>
          </a:ln>
          <a:effectLst/>
        </p:spPr>
        <p:txBody>
          <a:bodyPr vert="horz" wrap="none" lIns="91428" tIns="45714" rIns="91428" bIns="45714" numCol="1" anchor="b" anchorCtr="0" compatLnSpc="1">
            <a:prstTxWarp prst="textNoShape">
              <a:avLst/>
            </a:prstTxWarp>
          </a:bodyPr>
          <a:lstStyle>
            <a:lvl1pPr algn="l">
              <a:defRPr sz="1200">
                <a:latin typeface="Arial" charset="0"/>
                <a:ea typeface="+mn-ea"/>
              </a:defRPr>
            </a:lvl1pPr>
          </a:lstStyle>
          <a:p>
            <a:pPr>
              <a:defRPr/>
            </a:pPr>
            <a:endParaRPr lang="fr-CA"/>
          </a:p>
        </p:txBody>
      </p:sp>
      <p:sp>
        <p:nvSpPr>
          <p:cNvPr id="12293" name="Rectangle 5" descr="logoddsmnoir">
            <a:extLst>
              <a:ext uri="{FF2B5EF4-FFF2-40B4-BE49-F238E27FC236}">
                <a16:creationId xmlns:a16="http://schemas.microsoft.com/office/drawing/2014/main" id="{18E98475-3EAF-9F01-46F4-8A41C11B61F2}"/>
              </a:ext>
            </a:extLst>
          </p:cNvPr>
          <p:cNvSpPr>
            <a:spLocks noGrp="1" noChangeArrowheads="1"/>
          </p:cNvSpPr>
          <p:nvPr>
            <p:ph type="sldNum" sz="quarter" idx="3"/>
          </p:nvPr>
        </p:nvSpPr>
        <p:spPr bwMode="auto">
          <a:xfrm>
            <a:off x="3971925" y="8774113"/>
            <a:ext cx="3038475" cy="461962"/>
          </a:xfrm>
          <a:prstGeom prst="rect">
            <a:avLst/>
          </a:prstGeom>
          <a:noFill/>
          <a:ln>
            <a:noFill/>
          </a:ln>
          <a:effectLst/>
        </p:spPr>
        <p:txBody>
          <a:bodyPr vert="horz" wrap="none" lIns="91428" tIns="45714" rIns="91428" bIns="45714" numCol="1" anchor="b" anchorCtr="0" compatLnSpc="1">
            <a:prstTxWarp prst="textNoShape">
              <a:avLst/>
            </a:prstTxWarp>
          </a:bodyPr>
          <a:lstStyle>
            <a:lvl1pPr algn="r">
              <a:defRPr sz="1200">
                <a:ea typeface="ＭＳ Ｐゴシック" panose="020B0600070205080204" pitchFamily="34" charset="-128"/>
              </a:defRPr>
            </a:lvl1pPr>
          </a:lstStyle>
          <a:p>
            <a:pPr>
              <a:defRPr/>
            </a:pPr>
            <a:fld id="{F5A9D907-DE6E-F440-9D13-CF541B8AF221}" type="slidenum">
              <a:rPr lang="fr-CA" altLang="en-US"/>
              <a:pPr>
                <a:defRPr/>
              </a:pPr>
              <a:t>‹#›</a:t>
            </a:fld>
            <a:endParaRPr lang="fr-CA"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descr="logoddsmnoir">
            <a:extLst>
              <a:ext uri="{FF2B5EF4-FFF2-40B4-BE49-F238E27FC236}">
                <a16:creationId xmlns:a16="http://schemas.microsoft.com/office/drawing/2014/main" id="{66E538D4-E88C-63A2-476C-8B817C18A4E4}"/>
              </a:ext>
            </a:extLst>
          </p:cNvPr>
          <p:cNvSpPr>
            <a:spLocks noGrp="1" noChangeArrowheads="1"/>
          </p:cNvSpPr>
          <p:nvPr>
            <p:ph type="hdr" sz="quarter"/>
          </p:nvPr>
        </p:nvSpPr>
        <p:spPr bwMode="auto">
          <a:xfrm>
            <a:off x="0" y="0"/>
            <a:ext cx="3038475" cy="461963"/>
          </a:xfrm>
          <a:prstGeom prst="rect">
            <a:avLst/>
          </a:prstGeom>
          <a:noFill/>
          <a:ln>
            <a:noFill/>
          </a:ln>
          <a:effectLst/>
        </p:spPr>
        <p:txBody>
          <a:bodyPr vert="horz" wrap="square" lIns="89988" tIns="46794" rIns="89988" bIns="46794" numCol="1" anchor="ctr" anchorCtr="0" compatLnSpc="1">
            <a:prstTxWarp prst="textNoShape">
              <a:avLst/>
            </a:prstTxWarp>
          </a:bodyPr>
          <a:lstStyle>
            <a:lvl1pPr algn="l">
              <a:defRPr sz="1200">
                <a:latin typeface="Arial" charset="0"/>
                <a:ea typeface="+mn-ea"/>
              </a:defRPr>
            </a:lvl1pPr>
          </a:lstStyle>
          <a:p>
            <a:pPr>
              <a:defRPr/>
            </a:pPr>
            <a:endParaRPr lang="fr-CH"/>
          </a:p>
        </p:txBody>
      </p:sp>
      <p:sp>
        <p:nvSpPr>
          <p:cNvPr id="78851" name="Rectangle 3" descr="logoddsmnoir">
            <a:extLst>
              <a:ext uri="{FF2B5EF4-FFF2-40B4-BE49-F238E27FC236}">
                <a16:creationId xmlns:a16="http://schemas.microsoft.com/office/drawing/2014/main" id="{F8F53362-D1CD-0047-1F12-110DA495B8E3}"/>
              </a:ext>
            </a:extLst>
          </p:cNvPr>
          <p:cNvSpPr>
            <a:spLocks noGrp="1" noChangeArrowheads="1"/>
          </p:cNvSpPr>
          <p:nvPr>
            <p:ph type="dt" idx="1"/>
          </p:nvPr>
        </p:nvSpPr>
        <p:spPr bwMode="auto">
          <a:xfrm>
            <a:off x="3971925" y="0"/>
            <a:ext cx="3038475" cy="461963"/>
          </a:xfrm>
          <a:prstGeom prst="rect">
            <a:avLst/>
          </a:prstGeom>
          <a:noFill/>
          <a:ln>
            <a:noFill/>
          </a:ln>
          <a:effectLst/>
        </p:spPr>
        <p:txBody>
          <a:bodyPr vert="horz" wrap="square" lIns="89988" tIns="46794" rIns="89988" bIns="46794" numCol="1" anchor="ctr" anchorCtr="0" compatLnSpc="1">
            <a:prstTxWarp prst="textNoShape">
              <a:avLst/>
            </a:prstTxWarp>
          </a:bodyPr>
          <a:lstStyle>
            <a:lvl1pPr algn="r">
              <a:defRPr sz="1200">
                <a:ea typeface="ＭＳ Ｐゴシック" panose="020B0600070205080204" pitchFamily="34" charset="-128"/>
              </a:defRPr>
            </a:lvl1pPr>
          </a:lstStyle>
          <a:p>
            <a:pPr>
              <a:defRPr/>
            </a:pPr>
            <a:fld id="{496ED9E6-B21E-E94B-909C-158E5EDD197C}" type="datetime1">
              <a:rPr lang="fr-CH"/>
              <a:pPr>
                <a:defRPr/>
              </a:pPr>
              <a:t>19.07.23</a:t>
            </a:fld>
            <a:endParaRPr lang="fr-CH"/>
          </a:p>
        </p:txBody>
      </p:sp>
      <p:sp>
        <p:nvSpPr>
          <p:cNvPr id="16388" name="Rectangle 4">
            <a:extLst>
              <a:ext uri="{FF2B5EF4-FFF2-40B4-BE49-F238E27FC236}">
                <a16:creationId xmlns:a16="http://schemas.microsoft.com/office/drawing/2014/main" id="{B65738F5-9C1C-0C03-E4D9-F9CB5AB2BCE5}"/>
              </a:ext>
            </a:extLst>
          </p:cNvPr>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3" name="Rectangle 5" descr="logoddsmnoir">
            <a:extLst>
              <a:ext uri="{FF2B5EF4-FFF2-40B4-BE49-F238E27FC236}">
                <a16:creationId xmlns:a16="http://schemas.microsoft.com/office/drawing/2014/main" id="{B031EA0B-2DDB-A61A-486F-1BDC6A299562}"/>
              </a:ext>
            </a:extLst>
          </p:cNvPr>
          <p:cNvSpPr>
            <a:spLocks noGrp="1" noChangeArrowheads="1"/>
          </p:cNvSpPr>
          <p:nvPr>
            <p:ph type="body" sz="quarter" idx="3"/>
          </p:nvPr>
        </p:nvSpPr>
        <p:spPr bwMode="auto">
          <a:xfrm>
            <a:off x="935038" y="4387850"/>
            <a:ext cx="5140325" cy="4156075"/>
          </a:xfrm>
          <a:prstGeom prst="rect">
            <a:avLst/>
          </a:prstGeom>
          <a:noFill/>
          <a:ln>
            <a:noFill/>
          </a:ln>
          <a:effectLst/>
        </p:spPr>
        <p:txBody>
          <a:bodyPr vert="horz" wrap="square" lIns="89988" tIns="46794" rIns="89988" bIns="46794" numCol="1" anchor="ctr" anchorCtr="0" compatLnSpc="1">
            <a:prstTxWarp prst="textNoShape">
              <a:avLst/>
            </a:prstTxWarp>
          </a:bodyPr>
          <a:lstStyle/>
          <a:p>
            <a:pPr lvl="0"/>
            <a:r>
              <a:rPr lang="fr-CH" noProof="0"/>
              <a:t>Cliquez pour modifier les styles du texte du masque</a:t>
            </a:r>
          </a:p>
          <a:p>
            <a:pPr lvl="1"/>
            <a:r>
              <a:rPr lang="fr-CH" noProof="0"/>
              <a:t>Deuxième niveau</a:t>
            </a:r>
          </a:p>
          <a:p>
            <a:pPr lvl="2"/>
            <a:r>
              <a:rPr lang="fr-CH" noProof="0"/>
              <a:t>Troisième niveau</a:t>
            </a:r>
          </a:p>
          <a:p>
            <a:pPr lvl="3"/>
            <a:r>
              <a:rPr lang="fr-CH" noProof="0"/>
              <a:t>Quatrième niveau</a:t>
            </a:r>
          </a:p>
          <a:p>
            <a:pPr lvl="4"/>
            <a:r>
              <a:rPr lang="fr-CH" noProof="0"/>
              <a:t>Cinquième niveau</a:t>
            </a:r>
          </a:p>
        </p:txBody>
      </p:sp>
      <p:sp>
        <p:nvSpPr>
          <p:cNvPr id="78854" name="Rectangle 6" descr="logoddsmnoir">
            <a:extLst>
              <a:ext uri="{FF2B5EF4-FFF2-40B4-BE49-F238E27FC236}">
                <a16:creationId xmlns:a16="http://schemas.microsoft.com/office/drawing/2014/main" id="{C41681F7-082A-697E-FAF5-8DE7BEDBBEA7}"/>
              </a:ext>
            </a:extLst>
          </p:cNvPr>
          <p:cNvSpPr>
            <a:spLocks noGrp="1" noChangeArrowheads="1"/>
          </p:cNvSpPr>
          <p:nvPr>
            <p:ph type="ftr" sz="quarter" idx="4"/>
          </p:nvPr>
        </p:nvSpPr>
        <p:spPr bwMode="auto">
          <a:xfrm>
            <a:off x="0" y="8774113"/>
            <a:ext cx="3038475" cy="461962"/>
          </a:xfrm>
          <a:prstGeom prst="rect">
            <a:avLst/>
          </a:prstGeom>
          <a:noFill/>
          <a:ln>
            <a:noFill/>
          </a:ln>
          <a:effectLst/>
        </p:spPr>
        <p:txBody>
          <a:bodyPr vert="horz" wrap="square" lIns="89988" tIns="46794" rIns="89988" bIns="46794" numCol="1" anchor="b" anchorCtr="0" compatLnSpc="1">
            <a:prstTxWarp prst="textNoShape">
              <a:avLst/>
            </a:prstTxWarp>
          </a:bodyPr>
          <a:lstStyle>
            <a:lvl1pPr algn="l">
              <a:defRPr sz="1200">
                <a:latin typeface="Arial" charset="0"/>
                <a:ea typeface="+mn-ea"/>
              </a:defRPr>
            </a:lvl1pPr>
          </a:lstStyle>
          <a:p>
            <a:pPr>
              <a:defRPr/>
            </a:pPr>
            <a:endParaRPr lang="fr-CH"/>
          </a:p>
        </p:txBody>
      </p:sp>
      <p:sp>
        <p:nvSpPr>
          <p:cNvPr id="78855" name="Rectangle 7" descr="logoddsmnoir">
            <a:extLst>
              <a:ext uri="{FF2B5EF4-FFF2-40B4-BE49-F238E27FC236}">
                <a16:creationId xmlns:a16="http://schemas.microsoft.com/office/drawing/2014/main" id="{41185730-9649-2F9A-1956-D238FB66CC98}"/>
              </a:ext>
            </a:extLst>
          </p:cNvPr>
          <p:cNvSpPr>
            <a:spLocks noGrp="1" noChangeArrowheads="1"/>
          </p:cNvSpPr>
          <p:nvPr>
            <p:ph type="sldNum" sz="quarter" idx="5"/>
          </p:nvPr>
        </p:nvSpPr>
        <p:spPr bwMode="auto">
          <a:xfrm>
            <a:off x="3971925" y="8774113"/>
            <a:ext cx="3038475" cy="461962"/>
          </a:xfrm>
          <a:prstGeom prst="rect">
            <a:avLst/>
          </a:prstGeom>
          <a:noFill/>
          <a:ln>
            <a:noFill/>
          </a:ln>
          <a:effectLst/>
        </p:spPr>
        <p:txBody>
          <a:bodyPr vert="horz" wrap="square" lIns="89988" tIns="46794" rIns="89988" bIns="46794" numCol="1" anchor="b" anchorCtr="0" compatLnSpc="1">
            <a:prstTxWarp prst="textNoShape">
              <a:avLst/>
            </a:prstTxWarp>
          </a:bodyPr>
          <a:lstStyle>
            <a:lvl1pPr algn="r">
              <a:defRPr sz="1200">
                <a:ea typeface="ＭＳ Ｐゴシック" panose="020B0600070205080204" pitchFamily="34" charset="-128"/>
              </a:defRPr>
            </a:lvl1pPr>
          </a:lstStyle>
          <a:p>
            <a:pPr>
              <a:defRPr/>
            </a:pPr>
            <a:fld id="{DB6D42F8-4F5A-324E-B780-3C740D81A695}" type="slidenum">
              <a:rPr lang="fr-CH" altLang="en-US"/>
              <a:pPr>
                <a:defRPr/>
              </a:pPr>
              <a:t>‹#›</a:t>
            </a:fld>
            <a:endParaRPr lang="fr-CH" alt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descr="logoddsmnoir">
            <a:extLst>
              <a:ext uri="{FF2B5EF4-FFF2-40B4-BE49-F238E27FC236}">
                <a16:creationId xmlns:a16="http://schemas.microsoft.com/office/drawing/2014/main" id="{43E45B54-0306-42A1-A7D3-20C722C22E36}"/>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29093DE-3ADD-1649-B2BE-5E8D47BA61EC}" type="datetime1">
              <a:rPr lang="fr-CH" altLang="en-US" sz="1200" smtClean="0"/>
              <a:pPr/>
              <a:t>19.07.23</a:t>
            </a:fld>
            <a:endParaRPr lang="fr-CH" altLang="en-US" sz="1200"/>
          </a:p>
        </p:txBody>
      </p:sp>
      <p:sp>
        <p:nvSpPr>
          <p:cNvPr id="19458" name="Rectangle 7" descr="logoddsmnoir">
            <a:extLst>
              <a:ext uri="{FF2B5EF4-FFF2-40B4-BE49-F238E27FC236}">
                <a16:creationId xmlns:a16="http://schemas.microsoft.com/office/drawing/2014/main" id="{3F44D39B-9B9E-400E-8A10-B9DB59989D6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F1C15DB-6741-7141-AD44-F9B7DC42354E}" type="slidenum">
              <a:rPr lang="fr-CH" altLang="en-US" sz="1200" smtClean="0"/>
              <a:pPr/>
              <a:t>1</a:t>
            </a:fld>
            <a:endParaRPr lang="fr-CH" altLang="en-US" sz="1200"/>
          </a:p>
        </p:txBody>
      </p:sp>
      <p:sp>
        <p:nvSpPr>
          <p:cNvPr id="19459" name="Rectangle 2">
            <a:extLst>
              <a:ext uri="{FF2B5EF4-FFF2-40B4-BE49-F238E27FC236}">
                <a16:creationId xmlns:a16="http://schemas.microsoft.com/office/drawing/2014/main" id="{2C1ED65C-A596-A36C-BDA9-4E544D3C9A9E}"/>
              </a:ext>
            </a:extLst>
          </p:cNvPr>
          <p:cNvSpPr>
            <a:spLocks noGrp="1" noRot="1" noChangeAspect="1" noChangeArrowheads="1" noTextEdit="1"/>
          </p:cNvSpPr>
          <p:nvPr>
            <p:ph type="sldImg"/>
          </p:nvPr>
        </p:nvSpPr>
        <p:spPr>
          <a:ln/>
        </p:spPr>
      </p:sp>
      <p:sp>
        <p:nvSpPr>
          <p:cNvPr id="19460" name="Rectangle 3" descr="낄倱od">
            <a:extLst>
              <a:ext uri="{FF2B5EF4-FFF2-40B4-BE49-F238E27FC236}">
                <a16:creationId xmlns:a16="http://schemas.microsoft.com/office/drawing/2014/main" id="{76B7D5F2-1565-EC6A-3F8D-FA8CA1C8E9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C68E5AB3-6E2B-C1A6-4119-A0562974B6B6}"/>
              </a:ext>
            </a:extLst>
          </p:cNvPr>
          <p:cNvSpPr>
            <a:spLocks noGrp="1" noRot="1" noChangeAspect="1" noChangeArrowheads="1" noTextEdit="1"/>
          </p:cNvSpPr>
          <p:nvPr>
            <p:ph type="sldImg"/>
          </p:nvPr>
        </p:nvSpPr>
        <p:spPr>
          <a:ln/>
        </p:spPr>
      </p:sp>
      <p:sp>
        <p:nvSpPr>
          <p:cNvPr id="29698" name="Notes Placeholder 2">
            <a:extLst>
              <a:ext uri="{FF2B5EF4-FFF2-40B4-BE49-F238E27FC236}">
                <a16:creationId xmlns:a16="http://schemas.microsoft.com/office/drawing/2014/main" id="{161C3375-7255-0E5E-F581-7A37DB6B38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latin typeface="Arial" panose="020B0604020202020204" pitchFamily="34" charset="0"/>
              </a:rPr>
              <a:t>There’s a fence, but there’s additional danger outside the fence that you can’t see</a:t>
            </a:r>
          </a:p>
        </p:txBody>
      </p:sp>
      <p:sp>
        <p:nvSpPr>
          <p:cNvPr id="29699" name="Date Placeholder 3">
            <a:extLst>
              <a:ext uri="{FF2B5EF4-FFF2-40B4-BE49-F238E27FC236}">
                <a16:creationId xmlns:a16="http://schemas.microsoft.com/office/drawing/2014/main" id="{A683308F-F52E-DF85-FAE7-B0980DF454D3}"/>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93351A7-DACC-D042-8374-F9F6F8BF4260}" type="datetime1">
              <a:rPr lang="fr-CH" altLang="en-US" sz="1200" smtClean="0"/>
              <a:pPr/>
              <a:t>19.07.23</a:t>
            </a:fld>
            <a:endParaRPr lang="fr-CH" altLang="en-US" sz="1200"/>
          </a:p>
        </p:txBody>
      </p:sp>
      <p:sp>
        <p:nvSpPr>
          <p:cNvPr id="29700" name="Slide Number Placeholder 4">
            <a:extLst>
              <a:ext uri="{FF2B5EF4-FFF2-40B4-BE49-F238E27FC236}">
                <a16:creationId xmlns:a16="http://schemas.microsoft.com/office/drawing/2014/main" id="{A41F13BD-E3CB-0996-DA57-E09E3A7D8E1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93F239-BC4F-0B40-8B65-EB519D1C6801}" type="slidenum">
              <a:rPr lang="fr-CH" altLang="en-US" sz="1200" smtClean="0"/>
              <a:pPr/>
              <a:t>11</a:t>
            </a:fld>
            <a:endParaRPr lang="fr-CH"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90828E8F-7725-BE95-253A-5BA21184BA06}"/>
              </a:ext>
            </a:extLst>
          </p:cNvPr>
          <p:cNvSpPr>
            <a:spLocks noGrp="1" noRot="1" noChangeAspect="1" noChangeArrowheads="1" noTextEdit="1"/>
          </p:cNvSpPr>
          <p:nvPr>
            <p:ph type="sldImg"/>
          </p:nvPr>
        </p:nvSpPr>
        <p:spPr>
          <a:ln/>
        </p:spPr>
      </p:sp>
      <p:sp>
        <p:nvSpPr>
          <p:cNvPr id="31746" name="Notes Placeholder 2">
            <a:extLst>
              <a:ext uri="{FF2B5EF4-FFF2-40B4-BE49-F238E27FC236}">
                <a16:creationId xmlns:a16="http://schemas.microsoft.com/office/drawing/2014/main" id="{E2549445-1744-0078-A337-B7F3D766D89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latin typeface="Arial" panose="020B0604020202020204" pitchFamily="34" charset="0"/>
              </a:rPr>
              <a:t>There’s a fence, but there’s additional danger outside the fence that you can’t see</a:t>
            </a:r>
          </a:p>
        </p:txBody>
      </p:sp>
      <p:sp>
        <p:nvSpPr>
          <p:cNvPr id="31747" name="Date Placeholder 3">
            <a:extLst>
              <a:ext uri="{FF2B5EF4-FFF2-40B4-BE49-F238E27FC236}">
                <a16:creationId xmlns:a16="http://schemas.microsoft.com/office/drawing/2014/main" id="{2AD4E4F6-02BD-E2A7-DA75-BA86DA0544EB}"/>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4018228-964C-764C-B99D-E74A958C4BA8}" type="datetime1">
              <a:rPr lang="fr-CH" altLang="en-US" sz="1200" smtClean="0"/>
              <a:pPr/>
              <a:t>19.07.23</a:t>
            </a:fld>
            <a:endParaRPr lang="fr-CH" altLang="en-US" sz="1200"/>
          </a:p>
        </p:txBody>
      </p:sp>
      <p:sp>
        <p:nvSpPr>
          <p:cNvPr id="31748" name="Slide Number Placeholder 4">
            <a:extLst>
              <a:ext uri="{FF2B5EF4-FFF2-40B4-BE49-F238E27FC236}">
                <a16:creationId xmlns:a16="http://schemas.microsoft.com/office/drawing/2014/main" id="{FCEB4CF8-F3FA-9D47-6F51-49E23E44E77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64ED2BC-D021-6B4D-A842-B494173E9B57}" type="slidenum">
              <a:rPr lang="fr-CH" altLang="en-US" sz="1200" smtClean="0"/>
              <a:pPr/>
              <a:t>12</a:t>
            </a:fld>
            <a:endParaRPr lang="fr-CH"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 descr="logoddsmnoir">
            <a:extLst>
              <a:ext uri="{FF2B5EF4-FFF2-40B4-BE49-F238E27FC236}">
                <a16:creationId xmlns:a16="http://schemas.microsoft.com/office/drawing/2014/main" id="{C0351B92-649D-E14E-00A3-CF22B6FB6D2B}"/>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A55A13-8971-5F4F-801B-86AA2E8C42B5}" type="datetime1">
              <a:rPr lang="fr-CH" altLang="en-US" sz="1200" smtClean="0"/>
              <a:pPr/>
              <a:t>19.07.23</a:t>
            </a:fld>
            <a:endParaRPr lang="fr-CH" altLang="en-US" sz="1200"/>
          </a:p>
        </p:txBody>
      </p:sp>
      <p:sp>
        <p:nvSpPr>
          <p:cNvPr id="36866" name="Rectangle 7" descr="logoddsmnoir">
            <a:extLst>
              <a:ext uri="{FF2B5EF4-FFF2-40B4-BE49-F238E27FC236}">
                <a16:creationId xmlns:a16="http://schemas.microsoft.com/office/drawing/2014/main" id="{5E46967D-0C1C-AAFA-832C-9AB2A580EAC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1C0258A-0AEA-FC42-A8C8-4FF82EED8995}" type="slidenum">
              <a:rPr lang="fr-CH" altLang="en-US" sz="1200" smtClean="0"/>
              <a:pPr/>
              <a:t>16</a:t>
            </a:fld>
            <a:endParaRPr lang="fr-CH" altLang="en-US" sz="1200"/>
          </a:p>
        </p:txBody>
      </p:sp>
      <p:sp>
        <p:nvSpPr>
          <p:cNvPr id="36867" name="Rectangle 2">
            <a:extLst>
              <a:ext uri="{FF2B5EF4-FFF2-40B4-BE49-F238E27FC236}">
                <a16:creationId xmlns:a16="http://schemas.microsoft.com/office/drawing/2014/main" id="{883439DA-F314-7E94-181F-CD8952D20778}"/>
              </a:ext>
            </a:extLst>
          </p:cNvPr>
          <p:cNvSpPr>
            <a:spLocks noGrp="1" noRot="1" noChangeAspect="1" noChangeArrowheads="1" noTextEdit="1"/>
          </p:cNvSpPr>
          <p:nvPr>
            <p:ph type="sldImg"/>
          </p:nvPr>
        </p:nvSpPr>
        <p:spPr>
          <a:solidFill>
            <a:srgbClr val="FFFFFF"/>
          </a:solidFill>
          <a:ln/>
        </p:spPr>
      </p:sp>
      <p:sp>
        <p:nvSpPr>
          <p:cNvPr id="36868" name="Rectangle 3" descr="╄哖od">
            <a:extLst>
              <a:ext uri="{FF2B5EF4-FFF2-40B4-BE49-F238E27FC236}">
                <a16:creationId xmlns:a16="http://schemas.microsoft.com/office/drawing/2014/main" id="{6029EFAD-E736-A57B-7DB1-7CAC9AC83E61}"/>
              </a:ext>
            </a:extLst>
          </p:cNvPr>
          <p:cNvSpPr>
            <a:spLocks noGrp="1" noChangeArrowheads="1"/>
          </p:cNvSpPr>
          <p:nvPr>
            <p:ph type="body" idx="1"/>
          </p:nvPr>
        </p:nvSpPr>
        <p:spPr>
          <a:solidFill>
            <a:srgbClr val="FFFFFF"/>
          </a:solidFill>
          <a:ln>
            <a:solidFill>
              <a:srgbClr val="000000"/>
            </a:solidFill>
            <a:miter lim="800000"/>
            <a:headEnd/>
            <a:tailEnd/>
          </a:ln>
        </p:spPr>
        <p:txBody>
          <a:bodyPr lIns="90370" tIns="45185" rIns="90370" bIns="45185"/>
          <a:lstStyle/>
          <a:p>
            <a:r>
              <a:rPr lang="en-US" altLang="en-US">
                <a:latin typeface="Arial" panose="020B0604020202020204" pitchFamily="34" charset="0"/>
              </a:rPr>
              <a:t>So we have this split personality in the caselaw: the doctrine of infringing the pith and substance that effectively allows for the rewriting of the claim into essential and non-essential elements</a:t>
            </a:r>
          </a:p>
          <a:p>
            <a:r>
              <a:rPr lang="en-US" altLang="en-US">
                <a:latin typeface="Arial" panose="020B0604020202020204" pitchFamily="34" charset="0"/>
              </a:rPr>
              <a:t>And the other – a more strict construction – requires each and every element to be present in order for there to be infringement.</a:t>
            </a:r>
            <a:endParaRPr lang="en-CA"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descr="logoddsmnoir">
            <a:extLst>
              <a:ext uri="{FF2B5EF4-FFF2-40B4-BE49-F238E27FC236}">
                <a16:creationId xmlns:a16="http://schemas.microsoft.com/office/drawing/2014/main" id="{893F165E-7EA2-1E5C-828A-59B7B21F501C}"/>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D84A01-E8F7-D943-8B40-BBDDBF24CA7A}" type="datetime1">
              <a:rPr lang="fr-CH" altLang="en-US" sz="1200" smtClean="0"/>
              <a:pPr/>
              <a:t>19.07.23</a:t>
            </a:fld>
            <a:endParaRPr lang="fr-CH" altLang="en-US" sz="1200"/>
          </a:p>
        </p:txBody>
      </p:sp>
      <p:sp>
        <p:nvSpPr>
          <p:cNvPr id="40962" name="Rectangle 7" descr="logoddsmnoir">
            <a:extLst>
              <a:ext uri="{FF2B5EF4-FFF2-40B4-BE49-F238E27FC236}">
                <a16:creationId xmlns:a16="http://schemas.microsoft.com/office/drawing/2014/main" id="{1B6A3DCD-D22F-0CCF-0CEA-7497874B6C0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44C4CFD-E09D-A546-9097-6F68406A98F5}" type="slidenum">
              <a:rPr lang="fr-CH" altLang="en-US" sz="1200" smtClean="0"/>
              <a:pPr/>
              <a:t>19</a:t>
            </a:fld>
            <a:endParaRPr lang="fr-CH" altLang="en-US" sz="1200"/>
          </a:p>
        </p:txBody>
      </p:sp>
      <p:sp>
        <p:nvSpPr>
          <p:cNvPr id="40963" name="Rectangle 2">
            <a:extLst>
              <a:ext uri="{FF2B5EF4-FFF2-40B4-BE49-F238E27FC236}">
                <a16:creationId xmlns:a16="http://schemas.microsoft.com/office/drawing/2014/main" id="{2C11EA46-72A1-B1CB-FDD7-67A07330B90B}"/>
              </a:ext>
            </a:extLst>
          </p:cNvPr>
          <p:cNvSpPr>
            <a:spLocks noGrp="1" noRot="1" noChangeAspect="1" noChangeArrowheads="1" noTextEdit="1"/>
          </p:cNvSpPr>
          <p:nvPr>
            <p:ph type="sldImg"/>
          </p:nvPr>
        </p:nvSpPr>
        <p:spPr>
          <a:ln/>
        </p:spPr>
      </p:sp>
      <p:sp>
        <p:nvSpPr>
          <p:cNvPr id="40964" name="Rectangle 3" descr="낄倱od">
            <a:extLst>
              <a:ext uri="{FF2B5EF4-FFF2-40B4-BE49-F238E27FC236}">
                <a16:creationId xmlns:a16="http://schemas.microsoft.com/office/drawing/2014/main" id="{B8658CD8-1424-F241-7D57-9D1FADBF6D8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latin typeface="Arial" panose="020B0604020202020204" pitchFamily="34" charset="0"/>
              </a:rPr>
              <a:t>This is a reproduction of Canadian Patent No. 1 for “A Machine for Measuring Liquids”  granted by the Patents Branch of the Ministry of Agriculture in 1869.</a:t>
            </a:r>
          </a:p>
          <a:p>
            <a:endParaRPr lang="en-CA" altLang="en-US">
              <a:latin typeface="Arial" panose="020B0604020202020204" pitchFamily="34" charset="0"/>
            </a:endParaRPr>
          </a:p>
          <a:p>
            <a:endParaRPr lang="en-CA" altLang="en-US">
              <a:latin typeface="Arial" panose="020B0604020202020204" pitchFamily="34" charset="0"/>
            </a:endParaRPr>
          </a:p>
          <a:p>
            <a:endParaRPr lang="en-CA"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descr="logoddsmnoir">
            <a:extLst>
              <a:ext uri="{FF2B5EF4-FFF2-40B4-BE49-F238E27FC236}">
                <a16:creationId xmlns:a16="http://schemas.microsoft.com/office/drawing/2014/main" id="{C2B904C5-D951-2D26-BCCA-5ADD962E3790}"/>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BF60A95-22A2-724F-8091-A56C050C9B32}" type="datetime1">
              <a:rPr lang="fr-CH" altLang="en-US" sz="1200" smtClean="0"/>
              <a:pPr/>
              <a:t>19.07.23</a:t>
            </a:fld>
            <a:endParaRPr lang="fr-CH" altLang="en-US" sz="1200"/>
          </a:p>
        </p:txBody>
      </p:sp>
      <p:sp>
        <p:nvSpPr>
          <p:cNvPr id="43010" name="Rectangle 7" descr="logoddsmnoir">
            <a:extLst>
              <a:ext uri="{FF2B5EF4-FFF2-40B4-BE49-F238E27FC236}">
                <a16:creationId xmlns:a16="http://schemas.microsoft.com/office/drawing/2014/main" id="{6150FA5E-7283-CBF8-CC0E-626E162F521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C31ADCC-E8C1-E74F-AF79-F4D6F6C42093}" type="slidenum">
              <a:rPr lang="fr-CH" altLang="en-US" sz="1200" smtClean="0"/>
              <a:pPr/>
              <a:t>20</a:t>
            </a:fld>
            <a:endParaRPr lang="fr-CH" altLang="en-US" sz="1200"/>
          </a:p>
        </p:txBody>
      </p:sp>
      <p:sp>
        <p:nvSpPr>
          <p:cNvPr id="43011" name="Rectangle 2">
            <a:extLst>
              <a:ext uri="{FF2B5EF4-FFF2-40B4-BE49-F238E27FC236}">
                <a16:creationId xmlns:a16="http://schemas.microsoft.com/office/drawing/2014/main" id="{AA0B05F4-6C96-2E85-873C-2B6ACE7AA467}"/>
              </a:ext>
            </a:extLst>
          </p:cNvPr>
          <p:cNvSpPr>
            <a:spLocks noGrp="1" noRot="1" noChangeAspect="1" noChangeArrowheads="1" noTextEdit="1"/>
          </p:cNvSpPr>
          <p:nvPr>
            <p:ph type="sldImg"/>
          </p:nvPr>
        </p:nvSpPr>
        <p:spPr>
          <a:ln/>
        </p:spPr>
      </p:sp>
      <p:sp>
        <p:nvSpPr>
          <p:cNvPr id="43012" name="Rectangle 3" descr="낄倱od">
            <a:extLst>
              <a:ext uri="{FF2B5EF4-FFF2-40B4-BE49-F238E27FC236}">
                <a16:creationId xmlns:a16="http://schemas.microsoft.com/office/drawing/2014/main" id="{F4FDB4FC-7352-10CF-0854-51D5AC5B90F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latin typeface="Arial" panose="020B0604020202020204" pitchFamily="34" charset="0"/>
              </a:rPr>
              <a:t>Mr. Hamilton’s Eureka Fluid Meter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descr="logoddsmnoir">
            <a:extLst>
              <a:ext uri="{FF2B5EF4-FFF2-40B4-BE49-F238E27FC236}">
                <a16:creationId xmlns:a16="http://schemas.microsoft.com/office/drawing/2014/main" id="{7B0B0EC9-D8D5-464B-F20D-2458C05CCC20}"/>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B08B68-2388-9041-9BA0-25B2A3BAF02C}" type="datetime1">
              <a:rPr lang="fr-CH" altLang="en-US" sz="1200" smtClean="0"/>
              <a:pPr/>
              <a:t>19.07.23</a:t>
            </a:fld>
            <a:endParaRPr lang="fr-CH" altLang="en-US" sz="1200"/>
          </a:p>
        </p:txBody>
      </p:sp>
      <p:sp>
        <p:nvSpPr>
          <p:cNvPr id="45058" name="Rectangle 7" descr="logoddsmnoir">
            <a:extLst>
              <a:ext uri="{FF2B5EF4-FFF2-40B4-BE49-F238E27FC236}">
                <a16:creationId xmlns:a16="http://schemas.microsoft.com/office/drawing/2014/main" id="{850B57B9-6929-336D-3446-8477B4F0D23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E27F59-F2AF-294E-86BA-FB47457E18A9}" type="slidenum">
              <a:rPr lang="fr-CH" altLang="en-US" sz="1200" smtClean="0"/>
              <a:pPr/>
              <a:t>21</a:t>
            </a:fld>
            <a:endParaRPr lang="fr-CH" altLang="en-US" sz="1200"/>
          </a:p>
        </p:txBody>
      </p:sp>
      <p:sp>
        <p:nvSpPr>
          <p:cNvPr id="45059" name="Rectangle 2">
            <a:extLst>
              <a:ext uri="{FF2B5EF4-FFF2-40B4-BE49-F238E27FC236}">
                <a16:creationId xmlns:a16="http://schemas.microsoft.com/office/drawing/2014/main" id="{E1FC7CF7-6A1F-7271-6BC1-8BFEA7C29C9F}"/>
              </a:ext>
            </a:extLst>
          </p:cNvPr>
          <p:cNvSpPr>
            <a:spLocks noGrp="1" noRot="1" noChangeAspect="1" noChangeArrowheads="1" noTextEdit="1"/>
          </p:cNvSpPr>
          <p:nvPr>
            <p:ph type="sldImg"/>
          </p:nvPr>
        </p:nvSpPr>
        <p:spPr>
          <a:ln/>
        </p:spPr>
      </p:sp>
      <p:sp>
        <p:nvSpPr>
          <p:cNvPr id="45060" name="Rectangle 3" descr="낄倱od">
            <a:extLst>
              <a:ext uri="{FF2B5EF4-FFF2-40B4-BE49-F238E27FC236}">
                <a16:creationId xmlns:a16="http://schemas.microsoft.com/office/drawing/2014/main" id="{B14469BA-EE5E-FD40-33C5-2E360525D58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CA" altLang="en-US">
                <a:latin typeface="Arial" panose="020B0604020202020204" pitchFamily="34" charset="0"/>
              </a:rPr>
              <a:t>Mr. Hamilton’s patent ended with 4 claims.</a:t>
            </a:r>
          </a:p>
          <a:p>
            <a:pPr marL="228600" indent="-228600"/>
            <a:endParaRPr lang="en-CA" altLang="en-US">
              <a:latin typeface="Arial" panose="020B0604020202020204" pitchFamily="34" charset="0"/>
            </a:endParaRPr>
          </a:p>
          <a:p>
            <a:pPr marL="228600" indent="-228600"/>
            <a:r>
              <a:rPr lang="en-CA" altLang="en-US">
                <a:latin typeface="Arial" panose="020B0604020202020204" pitchFamily="34" charset="0"/>
              </a:rPr>
              <a:t>Claim1:</a:t>
            </a:r>
          </a:p>
          <a:p>
            <a:pPr marL="228600" indent="-228600"/>
            <a:endParaRPr lang="en-CA" altLang="en-US">
              <a:latin typeface="Arial" panose="020B0604020202020204" pitchFamily="34" charset="0"/>
            </a:endParaRPr>
          </a:p>
          <a:p>
            <a:pPr marL="228600" indent="-228600"/>
            <a:r>
              <a:rPr lang="en-CA" altLang="en-US">
                <a:latin typeface="Arial" panose="020B0604020202020204" pitchFamily="34" charset="0"/>
              </a:rPr>
              <a:t>What I claim as my invention is a fluid meter which operates and is so constructed as described.</a:t>
            </a:r>
          </a:p>
          <a:p>
            <a:pPr marL="228600" indent="-228600"/>
            <a:endParaRPr lang="en-CA" altLang="en-US">
              <a:latin typeface="Arial" panose="020B0604020202020204" pitchFamily="34" charset="0"/>
            </a:endParaRPr>
          </a:p>
          <a:p>
            <a:pPr marL="228600" indent="-228600">
              <a:buFontTx/>
              <a:buAutoNum type="arabicPeriod"/>
            </a:pPr>
            <a:r>
              <a:rPr lang="en-CA" altLang="en-US">
                <a:latin typeface="Arial" panose="020B0604020202020204" pitchFamily="34" charset="0"/>
              </a:rPr>
              <a:t>The combination and arrangement as described of the balanced reciprocating piston and balance valves constructed and operated substantially in the manner described for the purpose set forth.</a:t>
            </a:r>
          </a:p>
          <a:p>
            <a:pPr marL="228600" indent="-228600">
              <a:buFontTx/>
              <a:buAutoNum type="arabicPeriod"/>
            </a:pPr>
            <a:endParaRPr lang="en-CA" altLang="en-US">
              <a:latin typeface="Arial" panose="020B0604020202020204" pitchFamily="34" charset="0"/>
            </a:endParaRPr>
          </a:p>
          <a:p>
            <a:pPr marL="228600" indent="-228600"/>
            <a:r>
              <a:rPr lang="en-CA" altLang="en-US">
                <a:latin typeface="Arial" panose="020B0604020202020204" pitchFamily="34" charset="0"/>
              </a:rPr>
              <a:t>Not terribly illuminating</a:t>
            </a:r>
          </a:p>
          <a:p>
            <a:pPr marL="228600" indent="-228600"/>
            <a:endParaRPr lang="en-CA" altLang="en-US">
              <a:latin typeface="Arial" panose="020B0604020202020204" pitchFamily="34" charset="0"/>
            </a:endParaRPr>
          </a:p>
          <a:p>
            <a:pPr marL="228600" indent="-228600"/>
            <a:r>
              <a:rPr lang="en-CA" altLang="en-US">
                <a:latin typeface="Arial" panose="020B0604020202020204" pitchFamily="34" charset="0"/>
              </a:rPr>
              <a:t>More or less saying I hereby claim what I’ve shown you.</a:t>
            </a:r>
          </a:p>
          <a:p>
            <a:pPr marL="228600" indent="-228600"/>
            <a:endParaRPr lang="en-US" altLang="en-US">
              <a:latin typeface="Arial" panose="020B0604020202020204" pitchFamily="34" charset="0"/>
            </a:endParaRPr>
          </a:p>
          <a:p>
            <a:pPr marL="228600" indent="-228600"/>
            <a:r>
              <a:rPr lang="en-US" altLang="en-US">
                <a:latin typeface="Arial" panose="020B0604020202020204" pitchFamily="34" charset="0"/>
              </a:rPr>
              <a:t>The case law developed to protect inventors from having someone take the idea behind the specific embodiment of the invention described in the patent.  To the Court, it did not seem fair that someone could make minor modifications what the inventor had disclosed and escape liability for infringement.</a:t>
            </a:r>
          </a:p>
          <a:p>
            <a:pPr marL="228600" indent="-228600"/>
            <a:r>
              <a:rPr lang="en-US" altLang="en-US">
                <a:latin typeface="Arial" panose="020B0604020202020204" pitchFamily="34" charset="0"/>
              </a:rPr>
              <a:t>It sounds like the ghost of the Courts of Equity intervening.</a:t>
            </a:r>
            <a:endParaRPr lang="en-CA"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descr="logoddsmnoir">
            <a:extLst>
              <a:ext uri="{FF2B5EF4-FFF2-40B4-BE49-F238E27FC236}">
                <a16:creationId xmlns:a16="http://schemas.microsoft.com/office/drawing/2014/main" id="{49AF3ED3-93CB-72D4-0AD3-B60985CE927A}"/>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40ABA41-5DF9-DF42-9E90-BE76875BFE73}" type="datetime1">
              <a:rPr lang="fr-CH" altLang="en-US" sz="1200" smtClean="0"/>
              <a:pPr/>
              <a:t>19.07.23</a:t>
            </a:fld>
            <a:endParaRPr lang="fr-CH" altLang="en-US" sz="1200"/>
          </a:p>
        </p:txBody>
      </p:sp>
      <p:sp>
        <p:nvSpPr>
          <p:cNvPr id="47106" name="Rectangle 7" descr="logoddsmnoir">
            <a:extLst>
              <a:ext uri="{FF2B5EF4-FFF2-40B4-BE49-F238E27FC236}">
                <a16:creationId xmlns:a16="http://schemas.microsoft.com/office/drawing/2014/main" id="{E4E88C5D-79AA-C114-9D61-8284D546B5D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C59F6FE-E5E3-E944-AE95-3E87B8637371}" type="slidenum">
              <a:rPr lang="fr-CH" altLang="en-US" sz="1200" smtClean="0"/>
              <a:pPr/>
              <a:t>22</a:t>
            </a:fld>
            <a:endParaRPr lang="fr-CH" altLang="en-US" sz="1200"/>
          </a:p>
        </p:txBody>
      </p:sp>
      <p:sp>
        <p:nvSpPr>
          <p:cNvPr id="47107" name="Rectangle 2">
            <a:extLst>
              <a:ext uri="{FF2B5EF4-FFF2-40B4-BE49-F238E27FC236}">
                <a16:creationId xmlns:a16="http://schemas.microsoft.com/office/drawing/2014/main" id="{CB9EF876-45EE-DCAC-8CA5-D00875A8F655}"/>
              </a:ext>
            </a:extLst>
          </p:cNvPr>
          <p:cNvSpPr>
            <a:spLocks noGrp="1" noRot="1" noChangeAspect="1" noChangeArrowheads="1" noTextEdit="1"/>
          </p:cNvSpPr>
          <p:nvPr>
            <p:ph type="sldImg"/>
          </p:nvPr>
        </p:nvSpPr>
        <p:spPr>
          <a:solidFill>
            <a:srgbClr val="FFFFFF"/>
          </a:solidFill>
          <a:ln/>
        </p:spPr>
      </p:sp>
      <p:sp>
        <p:nvSpPr>
          <p:cNvPr id="47108" name="Rectangle 3" descr="╄哖od">
            <a:extLst>
              <a:ext uri="{FF2B5EF4-FFF2-40B4-BE49-F238E27FC236}">
                <a16:creationId xmlns:a16="http://schemas.microsoft.com/office/drawing/2014/main" id="{DEA81EEE-9BD6-7C77-5144-4FAB24CFC292}"/>
              </a:ext>
            </a:extLst>
          </p:cNvPr>
          <p:cNvSpPr>
            <a:spLocks noGrp="1" noChangeArrowheads="1"/>
          </p:cNvSpPr>
          <p:nvPr>
            <p:ph type="body" idx="1"/>
          </p:nvPr>
        </p:nvSpPr>
        <p:spPr>
          <a:solidFill>
            <a:srgbClr val="FFFFFF"/>
          </a:solidFill>
          <a:ln>
            <a:solidFill>
              <a:srgbClr val="000000"/>
            </a:solidFill>
            <a:miter lim="800000"/>
            <a:headEnd/>
            <a:tailEnd/>
          </a:ln>
        </p:spPr>
        <p:txBody>
          <a:bodyPr lIns="90370" tIns="45185" rIns="90370" bIns="45185"/>
          <a:lstStyle/>
          <a:p>
            <a:r>
              <a:rPr lang="en-US" altLang="en-US">
                <a:latin typeface="Arial" panose="020B0604020202020204" pitchFamily="34" charset="0"/>
              </a:rPr>
              <a:t>In 1873, Justice James described it this way:</a:t>
            </a:r>
          </a:p>
          <a:p>
            <a:r>
              <a:rPr lang="en-US" altLang="en-US">
                <a:latin typeface="Arial" panose="020B0604020202020204" pitchFamily="34" charset="0"/>
              </a:rPr>
              <a:t>There "may be an essence or substance of the invention underlying the mere accident of form; and that invention, like every other invention, may be pirated by a theft in a disguised or mutilated form, and it will be in every case a question of fact whether the alleged piracy is the same in substance and effect, or is a substantially new or different combination"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descr="logoddsmnoir">
            <a:extLst>
              <a:ext uri="{FF2B5EF4-FFF2-40B4-BE49-F238E27FC236}">
                <a16:creationId xmlns:a16="http://schemas.microsoft.com/office/drawing/2014/main" id="{4F351A7B-783A-79D3-5DBA-7EE7934E3F62}"/>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1CE52E4-0055-D94B-BA6D-8C3C0EB9B3ED}" type="datetime1">
              <a:rPr lang="fr-CH" altLang="en-US" sz="1200" smtClean="0"/>
              <a:pPr/>
              <a:t>19.07.23</a:t>
            </a:fld>
            <a:endParaRPr lang="fr-CH" altLang="en-US" sz="1200"/>
          </a:p>
        </p:txBody>
      </p:sp>
      <p:sp>
        <p:nvSpPr>
          <p:cNvPr id="49154" name="Rectangle 7" descr="logoddsmnoir">
            <a:extLst>
              <a:ext uri="{FF2B5EF4-FFF2-40B4-BE49-F238E27FC236}">
                <a16:creationId xmlns:a16="http://schemas.microsoft.com/office/drawing/2014/main" id="{6943D51B-E672-B62B-5437-B261C71979A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599C4EE-14CE-924C-A97E-297331DA73D9}" type="slidenum">
              <a:rPr lang="fr-CH" altLang="en-US" sz="1200" smtClean="0"/>
              <a:pPr/>
              <a:t>23</a:t>
            </a:fld>
            <a:endParaRPr lang="fr-CH" altLang="en-US" sz="1200"/>
          </a:p>
        </p:txBody>
      </p:sp>
      <p:sp>
        <p:nvSpPr>
          <p:cNvPr id="49155" name="Rectangle 2">
            <a:extLst>
              <a:ext uri="{FF2B5EF4-FFF2-40B4-BE49-F238E27FC236}">
                <a16:creationId xmlns:a16="http://schemas.microsoft.com/office/drawing/2014/main" id="{B70848B7-EC29-14C0-6F39-0FD8925156C8}"/>
              </a:ext>
            </a:extLst>
          </p:cNvPr>
          <p:cNvSpPr>
            <a:spLocks noGrp="1" noRot="1" noChangeAspect="1" noChangeArrowheads="1" noTextEdit="1"/>
          </p:cNvSpPr>
          <p:nvPr>
            <p:ph type="sldImg"/>
          </p:nvPr>
        </p:nvSpPr>
        <p:spPr>
          <a:ln/>
        </p:spPr>
      </p:sp>
      <p:sp>
        <p:nvSpPr>
          <p:cNvPr id="49156" name="Rectangle 3" descr="낄倱od">
            <a:extLst>
              <a:ext uri="{FF2B5EF4-FFF2-40B4-BE49-F238E27FC236}">
                <a16:creationId xmlns:a16="http://schemas.microsoft.com/office/drawing/2014/main" id="{C2F2C03C-485F-3B90-094F-DF5E70C5A1D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By the time this case reached the House of Lords, this form of infringement was called taking the “pith and marrow” of the invention. </a:t>
            </a:r>
            <a:endParaRPr lang="en-CA" altLang="en-US">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descr="logoddsmnoir">
            <a:extLst>
              <a:ext uri="{FF2B5EF4-FFF2-40B4-BE49-F238E27FC236}">
                <a16:creationId xmlns:a16="http://schemas.microsoft.com/office/drawing/2014/main" id="{9063DCCF-8540-6FD3-D6A2-F824FF809264}"/>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40B780B-73F9-BF4B-A28D-821CA7AA36A7}" type="datetime1">
              <a:rPr lang="fr-CH" altLang="en-US" sz="1200" smtClean="0"/>
              <a:pPr/>
              <a:t>19.07.23</a:t>
            </a:fld>
            <a:endParaRPr lang="fr-CH" altLang="en-US" sz="1200"/>
          </a:p>
        </p:txBody>
      </p:sp>
      <p:sp>
        <p:nvSpPr>
          <p:cNvPr id="51202" name="Rectangle 7" descr="logoddsmnoir">
            <a:extLst>
              <a:ext uri="{FF2B5EF4-FFF2-40B4-BE49-F238E27FC236}">
                <a16:creationId xmlns:a16="http://schemas.microsoft.com/office/drawing/2014/main" id="{CD0C0DA8-AD44-F9BD-0CFA-574A15794F8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DDD24E7-1BDB-2245-9115-2DF793215EE1}" type="slidenum">
              <a:rPr lang="fr-CH" altLang="en-US" sz="1200" smtClean="0"/>
              <a:pPr/>
              <a:t>24</a:t>
            </a:fld>
            <a:endParaRPr lang="fr-CH" altLang="en-US" sz="1200"/>
          </a:p>
        </p:txBody>
      </p:sp>
      <p:sp>
        <p:nvSpPr>
          <p:cNvPr id="51203" name="Rectangle 2">
            <a:extLst>
              <a:ext uri="{FF2B5EF4-FFF2-40B4-BE49-F238E27FC236}">
                <a16:creationId xmlns:a16="http://schemas.microsoft.com/office/drawing/2014/main" id="{79F7D348-9B69-DFC0-4833-0BDF54CEBC77}"/>
              </a:ext>
            </a:extLst>
          </p:cNvPr>
          <p:cNvSpPr>
            <a:spLocks noGrp="1" noRot="1" noChangeAspect="1" noChangeArrowheads="1" noTextEdit="1"/>
          </p:cNvSpPr>
          <p:nvPr>
            <p:ph type="sldImg"/>
          </p:nvPr>
        </p:nvSpPr>
        <p:spPr>
          <a:ln/>
        </p:spPr>
      </p:sp>
      <p:sp>
        <p:nvSpPr>
          <p:cNvPr id="51204" name="Rectangle 3" descr="낄倱od">
            <a:extLst>
              <a:ext uri="{FF2B5EF4-FFF2-40B4-BE49-F238E27FC236}">
                <a16:creationId xmlns:a16="http://schemas.microsoft.com/office/drawing/2014/main" id="{BF6438A1-A347-97A4-3322-99D453BE2B9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And another line of cases which continued the “pith and substance” approach well described in the RCA Photophone case:</a:t>
            </a:r>
          </a:p>
          <a:p>
            <a:r>
              <a:rPr lang="en-US" altLang="en-US">
                <a:latin typeface="Arial" panose="020B0604020202020204" pitchFamily="34" charset="0"/>
              </a:rPr>
              <a:t>... a person who takes what in the familiar, though oddly mixed metaphor is called the pith and marrow of the invention is an infringer. If he takes the pith and marrow of the invention he commits an infringement even though he omits an unessential part. So, too, he commits an infringement if, instead of omitting an unessential part, he substitutes for that part a mechanical equivalent.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3" descr="logoddsmnoir">
            <a:extLst>
              <a:ext uri="{FF2B5EF4-FFF2-40B4-BE49-F238E27FC236}">
                <a16:creationId xmlns:a16="http://schemas.microsoft.com/office/drawing/2014/main" id="{E40695BD-85CB-89F2-EC62-9C1726A96499}"/>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AFEAE76-7947-C549-B3CA-4F4BA06EC747}" type="datetime1">
              <a:rPr lang="fr-CH" altLang="en-US" sz="1200" smtClean="0"/>
              <a:pPr/>
              <a:t>19.07.23</a:t>
            </a:fld>
            <a:endParaRPr lang="fr-CH" altLang="en-US" sz="1200"/>
          </a:p>
        </p:txBody>
      </p:sp>
      <p:sp>
        <p:nvSpPr>
          <p:cNvPr id="53250" name="Rectangle 7" descr="logoddsmnoir">
            <a:extLst>
              <a:ext uri="{FF2B5EF4-FFF2-40B4-BE49-F238E27FC236}">
                <a16:creationId xmlns:a16="http://schemas.microsoft.com/office/drawing/2014/main" id="{C781B5F1-72BC-3D0F-8355-F4D602437A9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15FF48B-EE80-2F42-93D7-CDB812CC3587}" type="slidenum">
              <a:rPr lang="fr-CH" altLang="en-US" sz="1200" smtClean="0"/>
              <a:pPr/>
              <a:t>25</a:t>
            </a:fld>
            <a:endParaRPr lang="fr-CH" altLang="en-US" sz="1200"/>
          </a:p>
        </p:txBody>
      </p:sp>
      <p:sp>
        <p:nvSpPr>
          <p:cNvPr id="53251" name="Rectangle 2">
            <a:extLst>
              <a:ext uri="{FF2B5EF4-FFF2-40B4-BE49-F238E27FC236}">
                <a16:creationId xmlns:a16="http://schemas.microsoft.com/office/drawing/2014/main" id="{E6942FA1-7599-6B56-8D7C-856DA3CD84FA}"/>
              </a:ext>
            </a:extLst>
          </p:cNvPr>
          <p:cNvSpPr>
            <a:spLocks noGrp="1" noRot="1" noChangeAspect="1" noChangeArrowheads="1" noTextEdit="1"/>
          </p:cNvSpPr>
          <p:nvPr>
            <p:ph type="sldImg"/>
          </p:nvPr>
        </p:nvSpPr>
        <p:spPr>
          <a:ln/>
        </p:spPr>
      </p:sp>
      <p:sp>
        <p:nvSpPr>
          <p:cNvPr id="53252" name="Rectangle 3" descr="낄倱od">
            <a:extLst>
              <a:ext uri="{FF2B5EF4-FFF2-40B4-BE49-F238E27FC236}">
                <a16:creationId xmlns:a16="http://schemas.microsoft.com/office/drawing/2014/main" id="{327C828B-5216-9203-8DAF-27E3BA19EE7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Even our Supreme Court recognized taking the substance or spirit of the invention:</a:t>
            </a:r>
          </a:p>
          <a:p>
            <a:r>
              <a:rPr lang="en-US" altLang="en-US">
                <a:latin typeface="Arial" panose="020B0604020202020204" pitchFamily="34" charset="0"/>
              </a:rPr>
              <a:t>“It is sufficient if the infringer has borrowed the substance or spirit of the invention as it can be ascertained from the claims, except in details which could be varied without detriment to the successful working of it."</a:t>
            </a:r>
          </a:p>
          <a:p>
            <a:r>
              <a:rPr lang="en-US" altLang="en-US">
                <a:latin typeface="Arial" panose="020B0604020202020204" pitchFamily="34" charset="0"/>
              </a:rPr>
              <a:t>A prime example is McPhar and Sharpe.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descr="logoddsmnoir">
            <a:extLst>
              <a:ext uri="{FF2B5EF4-FFF2-40B4-BE49-F238E27FC236}">
                <a16:creationId xmlns:a16="http://schemas.microsoft.com/office/drawing/2014/main" id="{0C3AA9F5-6EE9-AF4C-A1C0-4F1B80A03680}"/>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7347149-9ECB-CD4E-BBC6-819D35C2DDF0}" type="datetime1">
              <a:rPr lang="fr-CH" altLang="en-US" sz="1200" smtClean="0"/>
              <a:pPr/>
              <a:t>19.07.23</a:t>
            </a:fld>
            <a:endParaRPr lang="fr-CH" altLang="en-US" sz="1200"/>
          </a:p>
        </p:txBody>
      </p:sp>
      <p:sp>
        <p:nvSpPr>
          <p:cNvPr id="55298" name="Rectangle 7" descr="logoddsmnoir">
            <a:extLst>
              <a:ext uri="{FF2B5EF4-FFF2-40B4-BE49-F238E27FC236}">
                <a16:creationId xmlns:a16="http://schemas.microsoft.com/office/drawing/2014/main" id="{B92EEB51-1F17-4ECD-9C07-9A22369BDF9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02B8E23-8988-9144-A866-3E312604D285}" type="slidenum">
              <a:rPr lang="fr-CH" altLang="en-US" sz="1200" smtClean="0"/>
              <a:pPr/>
              <a:t>26</a:t>
            </a:fld>
            <a:endParaRPr lang="fr-CH" altLang="en-US" sz="1200"/>
          </a:p>
        </p:txBody>
      </p:sp>
      <p:sp>
        <p:nvSpPr>
          <p:cNvPr id="55299" name="Rectangle 2">
            <a:extLst>
              <a:ext uri="{FF2B5EF4-FFF2-40B4-BE49-F238E27FC236}">
                <a16:creationId xmlns:a16="http://schemas.microsoft.com/office/drawing/2014/main" id="{CFF629A4-6971-66C2-81EA-F4D943B1FDD4}"/>
              </a:ext>
            </a:extLst>
          </p:cNvPr>
          <p:cNvSpPr>
            <a:spLocks noGrp="1" noRot="1" noChangeAspect="1" noChangeArrowheads="1" noTextEdit="1"/>
          </p:cNvSpPr>
          <p:nvPr>
            <p:ph type="sldImg"/>
          </p:nvPr>
        </p:nvSpPr>
        <p:spPr>
          <a:ln/>
        </p:spPr>
      </p:sp>
      <p:sp>
        <p:nvSpPr>
          <p:cNvPr id="55300" name="Rectangle 3" descr="낄倱od">
            <a:extLst>
              <a:ext uri="{FF2B5EF4-FFF2-40B4-BE49-F238E27FC236}">
                <a16:creationId xmlns:a16="http://schemas.microsoft.com/office/drawing/2014/main" id="{99C05145-4222-D303-6AF4-2B587E92FFD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contradiction was noticed a long time ago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3" descr="logoddsmnoir">
            <a:extLst>
              <a:ext uri="{FF2B5EF4-FFF2-40B4-BE49-F238E27FC236}">
                <a16:creationId xmlns:a16="http://schemas.microsoft.com/office/drawing/2014/main" id="{BAFBFE57-304F-BD68-88E1-0EE9F90D5456}"/>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05FCBF3-38E8-6741-ACCC-52DDF9B5D91B}" type="datetime1">
              <a:rPr lang="fr-CH" altLang="en-US" sz="1200" smtClean="0"/>
              <a:pPr/>
              <a:t>19.07.23</a:t>
            </a:fld>
            <a:endParaRPr lang="fr-CH" altLang="en-US" sz="1200"/>
          </a:p>
        </p:txBody>
      </p:sp>
      <p:sp>
        <p:nvSpPr>
          <p:cNvPr id="57346" name="Rectangle 7" descr="logoddsmnoir">
            <a:extLst>
              <a:ext uri="{FF2B5EF4-FFF2-40B4-BE49-F238E27FC236}">
                <a16:creationId xmlns:a16="http://schemas.microsoft.com/office/drawing/2014/main" id="{1C6A2123-E2F5-BAEC-582A-7CFC3F14F3F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71FBAF9-FA5D-DA49-A845-DD5C1FCE0D63}" type="slidenum">
              <a:rPr lang="fr-CH" altLang="en-US" sz="1200" smtClean="0"/>
              <a:pPr/>
              <a:t>27</a:t>
            </a:fld>
            <a:endParaRPr lang="fr-CH" altLang="en-US" sz="1200"/>
          </a:p>
        </p:txBody>
      </p:sp>
      <p:sp>
        <p:nvSpPr>
          <p:cNvPr id="57347" name="Rectangle 2">
            <a:extLst>
              <a:ext uri="{FF2B5EF4-FFF2-40B4-BE49-F238E27FC236}">
                <a16:creationId xmlns:a16="http://schemas.microsoft.com/office/drawing/2014/main" id="{3A491100-E905-9A49-1D28-F5F2159C0CCF}"/>
              </a:ext>
            </a:extLst>
          </p:cNvPr>
          <p:cNvSpPr>
            <a:spLocks noGrp="1" noRot="1" noChangeAspect="1" noChangeArrowheads="1" noTextEdit="1"/>
          </p:cNvSpPr>
          <p:nvPr>
            <p:ph type="sldImg"/>
          </p:nvPr>
        </p:nvSpPr>
        <p:spPr>
          <a:ln/>
        </p:spPr>
      </p:sp>
      <p:sp>
        <p:nvSpPr>
          <p:cNvPr id="57348" name="Rectangle 3" descr="낄倱od">
            <a:extLst>
              <a:ext uri="{FF2B5EF4-FFF2-40B4-BE49-F238E27FC236}">
                <a16:creationId xmlns:a16="http://schemas.microsoft.com/office/drawing/2014/main" id="{54E940E3-B2D2-922C-6007-F39DC7F96C3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3" descr="logoddsmnoir">
            <a:extLst>
              <a:ext uri="{FF2B5EF4-FFF2-40B4-BE49-F238E27FC236}">
                <a16:creationId xmlns:a16="http://schemas.microsoft.com/office/drawing/2014/main" id="{6E86E255-36A2-0ECC-CDF5-DA6F2B2C3465}"/>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E5E00A-084A-D841-B538-7F10ED1C68A2}" type="datetime1">
              <a:rPr lang="fr-CH" altLang="en-US" sz="1200" smtClean="0"/>
              <a:pPr/>
              <a:t>19.07.23</a:t>
            </a:fld>
            <a:endParaRPr lang="fr-CH" altLang="en-US" sz="1200"/>
          </a:p>
        </p:txBody>
      </p:sp>
      <p:sp>
        <p:nvSpPr>
          <p:cNvPr id="59394" name="Rectangle 7" descr="logoddsmnoir">
            <a:extLst>
              <a:ext uri="{FF2B5EF4-FFF2-40B4-BE49-F238E27FC236}">
                <a16:creationId xmlns:a16="http://schemas.microsoft.com/office/drawing/2014/main" id="{27F43D51-8822-9C58-CA24-76549C64BBA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3A5841-379C-A049-99A2-6B43234EFF6D}" type="slidenum">
              <a:rPr lang="fr-CH" altLang="en-US" sz="1200" smtClean="0"/>
              <a:pPr/>
              <a:t>28</a:t>
            </a:fld>
            <a:endParaRPr lang="fr-CH" altLang="en-US" sz="1200"/>
          </a:p>
        </p:txBody>
      </p:sp>
      <p:sp>
        <p:nvSpPr>
          <p:cNvPr id="59395" name="Rectangle 2">
            <a:extLst>
              <a:ext uri="{FF2B5EF4-FFF2-40B4-BE49-F238E27FC236}">
                <a16:creationId xmlns:a16="http://schemas.microsoft.com/office/drawing/2014/main" id="{60153226-3ABF-E066-FC55-74D2B4AA2F34}"/>
              </a:ext>
            </a:extLst>
          </p:cNvPr>
          <p:cNvSpPr>
            <a:spLocks noGrp="1" noRot="1" noChangeAspect="1" noChangeArrowheads="1" noTextEdit="1"/>
          </p:cNvSpPr>
          <p:nvPr>
            <p:ph type="sldImg"/>
          </p:nvPr>
        </p:nvSpPr>
        <p:spPr>
          <a:ln/>
        </p:spPr>
      </p:sp>
      <p:sp>
        <p:nvSpPr>
          <p:cNvPr id="59396" name="Rectangle 3" descr="낄倱od">
            <a:extLst>
              <a:ext uri="{FF2B5EF4-FFF2-40B4-BE49-F238E27FC236}">
                <a16:creationId xmlns:a16="http://schemas.microsoft.com/office/drawing/2014/main" id="{0C974652-6CEA-CFD0-C061-74A7F54A9F5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3" descr="logoddsmnoir">
            <a:extLst>
              <a:ext uri="{FF2B5EF4-FFF2-40B4-BE49-F238E27FC236}">
                <a16:creationId xmlns:a16="http://schemas.microsoft.com/office/drawing/2014/main" id="{68CCFD2D-6DFD-9F32-8EEB-0EF038F51DE5}"/>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3BA3137-0FEF-B548-BAC3-98479D8A1EB7}" type="datetime1">
              <a:rPr lang="fr-CH" altLang="en-US" sz="1200" smtClean="0"/>
              <a:pPr/>
              <a:t>19.07.23</a:t>
            </a:fld>
            <a:endParaRPr lang="fr-CH" altLang="en-US" sz="1200"/>
          </a:p>
        </p:txBody>
      </p:sp>
      <p:sp>
        <p:nvSpPr>
          <p:cNvPr id="65538" name="Rectangle 7" descr="logoddsmnoir">
            <a:extLst>
              <a:ext uri="{FF2B5EF4-FFF2-40B4-BE49-F238E27FC236}">
                <a16:creationId xmlns:a16="http://schemas.microsoft.com/office/drawing/2014/main" id="{EAFEA6F3-DC4F-65FD-4B8C-ED23DF6DE9E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3BFBC3E-EDB7-2243-BAA0-0D857638D0C3}" type="slidenum">
              <a:rPr lang="fr-CH" altLang="en-US" sz="1200" smtClean="0"/>
              <a:pPr/>
              <a:t>33</a:t>
            </a:fld>
            <a:endParaRPr lang="fr-CH" altLang="en-US" sz="1200"/>
          </a:p>
        </p:txBody>
      </p:sp>
      <p:sp>
        <p:nvSpPr>
          <p:cNvPr id="65539" name="Rectangle 2">
            <a:extLst>
              <a:ext uri="{FF2B5EF4-FFF2-40B4-BE49-F238E27FC236}">
                <a16:creationId xmlns:a16="http://schemas.microsoft.com/office/drawing/2014/main" id="{CA35A872-2FC4-A220-ACE8-8FAC831DF8CF}"/>
              </a:ext>
            </a:extLst>
          </p:cNvPr>
          <p:cNvSpPr>
            <a:spLocks noGrp="1" noRot="1" noChangeAspect="1" noChangeArrowheads="1" noTextEdit="1"/>
          </p:cNvSpPr>
          <p:nvPr>
            <p:ph type="sldImg"/>
          </p:nvPr>
        </p:nvSpPr>
        <p:spPr>
          <a:ln/>
        </p:spPr>
      </p:sp>
      <p:sp>
        <p:nvSpPr>
          <p:cNvPr id="65540" name="Rectangle 3" descr="낄倱od">
            <a:extLst>
              <a:ext uri="{FF2B5EF4-FFF2-40B4-BE49-F238E27FC236}">
                <a16:creationId xmlns:a16="http://schemas.microsoft.com/office/drawing/2014/main" id="{B7978585-22EB-AAD3-C841-7FD9260F6AB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Meanwhile, Patent Acts around the world were being amended to require patents to end with claims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3" descr="logoddsmnoir">
            <a:extLst>
              <a:ext uri="{FF2B5EF4-FFF2-40B4-BE49-F238E27FC236}">
                <a16:creationId xmlns:a16="http://schemas.microsoft.com/office/drawing/2014/main" id="{87334817-0113-87C1-D05D-AAF2E97B6CC1}"/>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DDEC999-96B6-B647-9CEA-7161ED53EE6D}" type="datetime1">
              <a:rPr lang="fr-CH" altLang="en-US" sz="1200" smtClean="0"/>
              <a:pPr/>
              <a:t>19.07.23</a:t>
            </a:fld>
            <a:endParaRPr lang="fr-CH" altLang="en-US" sz="1200"/>
          </a:p>
        </p:txBody>
      </p:sp>
      <p:sp>
        <p:nvSpPr>
          <p:cNvPr id="67586" name="Rectangle 7" descr="logoddsmnoir">
            <a:extLst>
              <a:ext uri="{FF2B5EF4-FFF2-40B4-BE49-F238E27FC236}">
                <a16:creationId xmlns:a16="http://schemas.microsoft.com/office/drawing/2014/main" id="{F0CDDF88-70A3-D3A0-D346-A5852F50183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8053278-A387-C244-A405-D5839E75B5D7}" type="slidenum">
              <a:rPr lang="fr-CH" altLang="en-US" sz="1200" smtClean="0"/>
              <a:pPr/>
              <a:t>34</a:t>
            </a:fld>
            <a:endParaRPr lang="fr-CH" altLang="en-US" sz="1200"/>
          </a:p>
        </p:txBody>
      </p:sp>
      <p:sp>
        <p:nvSpPr>
          <p:cNvPr id="67587" name="Rectangle 2">
            <a:extLst>
              <a:ext uri="{FF2B5EF4-FFF2-40B4-BE49-F238E27FC236}">
                <a16:creationId xmlns:a16="http://schemas.microsoft.com/office/drawing/2014/main" id="{55F9FE82-19C1-7EEF-8A83-09B291FCACE2}"/>
              </a:ext>
            </a:extLst>
          </p:cNvPr>
          <p:cNvSpPr>
            <a:spLocks noGrp="1" noRot="1" noChangeAspect="1" noChangeArrowheads="1" noTextEdit="1"/>
          </p:cNvSpPr>
          <p:nvPr>
            <p:ph type="sldImg"/>
          </p:nvPr>
        </p:nvSpPr>
        <p:spPr>
          <a:ln/>
        </p:spPr>
      </p:sp>
      <p:sp>
        <p:nvSpPr>
          <p:cNvPr id="67588" name="Rectangle 3" descr="낄倱od">
            <a:extLst>
              <a:ext uri="{FF2B5EF4-FFF2-40B4-BE49-F238E27FC236}">
                <a16:creationId xmlns:a16="http://schemas.microsoft.com/office/drawing/2014/main" id="{0B484B7C-6704-CCC9-1CAB-19AEE26D543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By 1923 the Canadian Patent Act was phrased much in the same way as it is today:</a:t>
            </a:r>
          </a:p>
          <a:p>
            <a:r>
              <a:rPr lang="en-US" altLang="en-US">
                <a:latin typeface="Arial" panose="020B0604020202020204" pitchFamily="34" charset="0"/>
              </a:rPr>
              <a:t>"The specification must end with a claim or claims defining distinctly and in explicit terms the subject-matter of the invention for which an exclusive privilege or property is claimed.</a:t>
            </a:r>
          </a:p>
          <a:p>
            <a:r>
              <a:rPr lang="en-US" altLang="en-US">
                <a:latin typeface="Arial" panose="020B0604020202020204" pitchFamily="34" charset="0"/>
              </a:rPr>
              <a:t>define distinctly and in explicit terms</a:t>
            </a:r>
          </a:p>
          <a:p>
            <a:r>
              <a:rPr lang="en-US" altLang="en-US">
                <a:latin typeface="Arial" panose="020B0604020202020204" pitchFamily="34" charset="0"/>
              </a:rPr>
              <a:t>But with this statutory requirement, it’s as if the case law didn’t notice it.</a:t>
            </a:r>
          </a:p>
          <a:p>
            <a:r>
              <a:rPr lang="en-US" altLang="en-US">
                <a:latin typeface="Arial" panose="020B0604020202020204" pitchFamily="34" charset="0"/>
              </a:rPr>
              <a:t>Two lines of case law developed:</a:t>
            </a:r>
          </a:p>
          <a:p>
            <a:r>
              <a:rPr lang="en-US" altLang="en-US">
                <a:latin typeface="Arial" panose="020B0604020202020204" pitchFamily="34" charset="0"/>
              </a:rPr>
              <a:t>One that more strictly construed the claims, to limit the scope of infringement to what had been claimed.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3" descr="logoddsmnoir">
            <a:extLst>
              <a:ext uri="{FF2B5EF4-FFF2-40B4-BE49-F238E27FC236}">
                <a16:creationId xmlns:a16="http://schemas.microsoft.com/office/drawing/2014/main" id="{28400856-6C46-B7F4-EDFC-DBCE70DCF5D6}"/>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E3E4C1-5DFD-FD4B-8573-9AABE0BB942D}" type="datetime1">
              <a:rPr lang="fr-CH" altLang="en-US" sz="1200" smtClean="0"/>
              <a:pPr/>
              <a:t>19.07.23</a:t>
            </a:fld>
            <a:endParaRPr lang="fr-CH" altLang="en-US" sz="1200"/>
          </a:p>
        </p:txBody>
      </p:sp>
      <p:sp>
        <p:nvSpPr>
          <p:cNvPr id="69634" name="Rectangle 7" descr="logoddsmnoir">
            <a:extLst>
              <a:ext uri="{FF2B5EF4-FFF2-40B4-BE49-F238E27FC236}">
                <a16:creationId xmlns:a16="http://schemas.microsoft.com/office/drawing/2014/main" id="{2A7F9AAE-2738-F736-61F3-5585A6829E9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124B25B-F7D2-6441-B3C9-17DF69F53C22}" type="slidenum">
              <a:rPr lang="fr-CH" altLang="en-US" sz="1200" smtClean="0"/>
              <a:pPr/>
              <a:t>35</a:t>
            </a:fld>
            <a:endParaRPr lang="fr-CH" altLang="en-US" sz="1200"/>
          </a:p>
        </p:txBody>
      </p:sp>
      <p:sp>
        <p:nvSpPr>
          <p:cNvPr id="69635" name="Rectangle 2">
            <a:extLst>
              <a:ext uri="{FF2B5EF4-FFF2-40B4-BE49-F238E27FC236}">
                <a16:creationId xmlns:a16="http://schemas.microsoft.com/office/drawing/2014/main" id="{D1FDBBA4-F161-39DB-72C5-C5A7ADD5A38C}"/>
              </a:ext>
            </a:extLst>
          </p:cNvPr>
          <p:cNvSpPr>
            <a:spLocks noGrp="1" noRot="1" noChangeAspect="1" noChangeArrowheads="1" noTextEdit="1"/>
          </p:cNvSpPr>
          <p:nvPr>
            <p:ph type="sldImg"/>
          </p:nvPr>
        </p:nvSpPr>
        <p:spPr>
          <a:ln/>
        </p:spPr>
      </p:sp>
      <p:sp>
        <p:nvSpPr>
          <p:cNvPr id="69636" name="Rectangle 3" descr="낄倱od">
            <a:extLst>
              <a:ext uri="{FF2B5EF4-FFF2-40B4-BE49-F238E27FC236}">
                <a16:creationId xmlns:a16="http://schemas.microsoft.com/office/drawing/2014/main" id="{B428EFA4-24FF-10D9-68B1-81D407D2A27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EMI v. Lissen case is an excellent example:</a:t>
            </a:r>
          </a:p>
          <a:p>
            <a:r>
              <a:rPr lang="en-US" altLang="en-US">
                <a:latin typeface="Arial" panose="020B0604020202020204" pitchFamily="34" charset="0"/>
              </a:rPr>
              <a:t>"The function of the claims is to </a:t>
            </a:r>
            <a:r>
              <a:rPr lang="en-US" altLang="en-US" u="sng">
                <a:latin typeface="Arial" panose="020B0604020202020204" pitchFamily="34" charset="0"/>
              </a:rPr>
              <a:t>define clearly and with precision the monopoly claimed, so that others may know the exact boundaries of the area within which they will be trespassers</a:t>
            </a:r>
            <a:r>
              <a:rPr lang="en-US" altLang="en-US">
                <a:latin typeface="Arial" panose="020B0604020202020204" pitchFamily="34" charset="0"/>
              </a:rPr>
              <a:t>.  Their primary object is to limit and not to extend the monopoly.  </a:t>
            </a:r>
            <a:r>
              <a:rPr lang="en-US" altLang="en-US" u="sng">
                <a:latin typeface="Arial" panose="020B0604020202020204" pitchFamily="34" charset="0"/>
              </a:rPr>
              <a:t>What is not claimed is disclaimed</a:t>
            </a:r>
            <a:r>
              <a:rPr lang="en-US" altLang="en-US">
                <a:latin typeface="Arial" panose="020B0604020202020204" pitchFamily="34" charset="0"/>
              </a:rPr>
              <a:t>.  The claims must undoubtedly be read as part of the entire document, and not as a separate document; but </a:t>
            </a:r>
            <a:r>
              <a:rPr lang="en-US" altLang="en-US" u="sng">
                <a:latin typeface="Arial" panose="020B0604020202020204" pitchFamily="34" charset="0"/>
              </a:rPr>
              <a:t>the forbidden field must be found in the language of the claims and not elsewhere</a:t>
            </a:r>
            <a:r>
              <a:rPr lang="en-US" altLang="en-US">
                <a:latin typeface="Arial" panose="020B0604020202020204" pitchFamily="34" charset="0"/>
              </a:rPr>
              <a:t>.  It is not permissible, in my opinion, by reference to some language used in the earlier part of the specification to change a claim which by its own language is a claim for one subject-matter into a claim for another and a different subject-matter, which is what you do when you alter the boundaries of the forbidden territory.  </a:t>
            </a:r>
            <a:r>
              <a:rPr lang="en-US" altLang="en-US" u="sng">
                <a:latin typeface="Arial" panose="020B0604020202020204" pitchFamily="34" charset="0"/>
              </a:rPr>
              <a:t>A patentee who describes an invention in the body of a specification obtains no monopoly unless it is claimed in the claims.  As Lord Cairns said, there is no such thing as infringement of the equity of a patent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3" descr="logoddsmnoir">
            <a:extLst>
              <a:ext uri="{FF2B5EF4-FFF2-40B4-BE49-F238E27FC236}">
                <a16:creationId xmlns:a16="http://schemas.microsoft.com/office/drawing/2014/main" id="{1212EE6F-DB71-0849-AE66-3178E5005456}"/>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4AE7C9-BC64-9445-97FF-29E1063ECD1B}" type="datetime1">
              <a:rPr lang="fr-CH" altLang="en-US" sz="1200" smtClean="0"/>
              <a:pPr/>
              <a:t>19.07.23</a:t>
            </a:fld>
            <a:endParaRPr lang="fr-CH" altLang="en-US" sz="1200"/>
          </a:p>
        </p:txBody>
      </p:sp>
      <p:sp>
        <p:nvSpPr>
          <p:cNvPr id="71682" name="Rectangle 7" descr="logoddsmnoir">
            <a:extLst>
              <a:ext uri="{FF2B5EF4-FFF2-40B4-BE49-F238E27FC236}">
                <a16:creationId xmlns:a16="http://schemas.microsoft.com/office/drawing/2014/main" id="{C6E0D851-1052-7676-3876-5F86A865BFD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8D33CA8-BBA5-3A46-BD08-06F455ABBCC0}" type="slidenum">
              <a:rPr lang="fr-CH" altLang="en-US" sz="1200" smtClean="0"/>
              <a:pPr/>
              <a:t>36</a:t>
            </a:fld>
            <a:endParaRPr lang="fr-CH" altLang="en-US" sz="1200"/>
          </a:p>
        </p:txBody>
      </p:sp>
      <p:sp>
        <p:nvSpPr>
          <p:cNvPr id="71683" name="Rectangle 2">
            <a:extLst>
              <a:ext uri="{FF2B5EF4-FFF2-40B4-BE49-F238E27FC236}">
                <a16:creationId xmlns:a16="http://schemas.microsoft.com/office/drawing/2014/main" id="{A849040C-C1CA-AB28-B594-7029867D7737}"/>
              </a:ext>
            </a:extLst>
          </p:cNvPr>
          <p:cNvSpPr>
            <a:spLocks noGrp="1" noRot="1" noChangeAspect="1" noChangeArrowheads="1" noTextEdit="1"/>
          </p:cNvSpPr>
          <p:nvPr>
            <p:ph type="sldImg"/>
          </p:nvPr>
        </p:nvSpPr>
        <p:spPr>
          <a:ln/>
        </p:spPr>
      </p:sp>
      <p:sp>
        <p:nvSpPr>
          <p:cNvPr id="71684" name="Rectangle 3" descr="낄倱od">
            <a:extLst>
              <a:ext uri="{FF2B5EF4-FFF2-40B4-BE49-F238E27FC236}">
                <a16:creationId xmlns:a16="http://schemas.microsoft.com/office/drawing/2014/main" id="{23DB91EF-F07D-D642-A1E3-C4FE50F55A9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Lintels are made of stone or wood.   They go across a window or door opening to support the weight of the bricks above the window.</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3" descr="logoddsmnoir">
            <a:extLst>
              <a:ext uri="{FF2B5EF4-FFF2-40B4-BE49-F238E27FC236}">
                <a16:creationId xmlns:a16="http://schemas.microsoft.com/office/drawing/2014/main" id="{60B4339F-F2B6-9C79-251B-DDD484DADC49}"/>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B7039F-F2F7-F940-99F3-54A54F006891}" type="datetime1">
              <a:rPr lang="fr-CH" altLang="en-US" sz="1200" smtClean="0"/>
              <a:pPr/>
              <a:t>19.07.23</a:t>
            </a:fld>
            <a:endParaRPr lang="fr-CH" altLang="en-US" sz="1200"/>
          </a:p>
        </p:txBody>
      </p:sp>
      <p:sp>
        <p:nvSpPr>
          <p:cNvPr id="73730" name="Rectangle 7" descr="logoddsmnoir">
            <a:extLst>
              <a:ext uri="{FF2B5EF4-FFF2-40B4-BE49-F238E27FC236}">
                <a16:creationId xmlns:a16="http://schemas.microsoft.com/office/drawing/2014/main" id="{C2F1F001-BE31-7A4E-D07C-86F2A8677D2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1DAD90-BD6C-2846-BEAD-1E4F9B683BF7}" type="slidenum">
              <a:rPr lang="fr-CH" altLang="en-US" sz="1200" smtClean="0"/>
              <a:pPr/>
              <a:t>37</a:t>
            </a:fld>
            <a:endParaRPr lang="fr-CH" altLang="en-US" sz="1200"/>
          </a:p>
        </p:txBody>
      </p:sp>
      <p:sp>
        <p:nvSpPr>
          <p:cNvPr id="73731" name="Rectangle 2">
            <a:extLst>
              <a:ext uri="{FF2B5EF4-FFF2-40B4-BE49-F238E27FC236}">
                <a16:creationId xmlns:a16="http://schemas.microsoft.com/office/drawing/2014/main" id="{1C0A3E7C-0020-0C5A-05A6-9C1741F60052}"/>
              </a:ext>
            </a:extLst>
          </p:cNvPr>
          <p:cNvSpPr>
            <a:spLocks noGrp="1" noRot="1" noChangeAspect="1" noChangeArrowheads="1" noTextEdit="1"/>
          </p:cNvSpPr>
          <p:nvPr>
            <p:ph type="sldImg"/>
          </p:nvPr>
        </p:nvSpPr>
        <p:spPr>
          <a:ln/>
        </p:spPr>
      </p:sp>
      <p:sp>
        <p:nvSpPr>
          <p:cNvPr id="73732" name="Rectangle 3" descr="낄倱od">
            <a:extLst>
              <a:ext uri="{FF2B5EF4-FFF2-40B4-BE49-F238E27FC236}">
                <a16:creationId xmlns:a16="http://schemas.microsoft.com/office/drawing/2014/main" id="{EE947684-A8A7-586C-BD0B-E5DD91019AB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3" descr="logoddsmnoir">
            <a:extLst>
              <a:ext uri="{FF2B5EF4-FFF2-40B4-BE49-F238E27FC236}">
                <a16:creationId xmlns:a16="http://schemas.microsoft.com/office/drawing/2014/main" id="{0DCEA669-A5EF-C5CF-C081-7B39FCA80985}"/>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41CB92D-2EB9-814A-9DA8-DB242C711717}" type="datetime1">
              <a:rPr lang="fr-CH" altLang="en-US" sz="1200" smtClean="0"/>
              <a:pPr/>
              <a:t>19.07.23</a:t>
            </a:fld>
            <a:endParaRPr lang="fr-CH" altLang="en-US" sz="1200"/>
          </a:p>
        </p:txBody>
      </p:sp>
      <p:sp>
        <p:nvSpPr>
          <p:cNvPr id="75778" name="Rectangle 7" descr="logoddsmnoir">
            <a:extLst>
              <a:ext uri="{FF2B5EF4-FFF2-40B4-BE49-F238E27FC236}">
                <a16:creationId xmlns:a16="http://schemas.microsoft.com/office/drawing/2014/main" id="{A658513B-A3A8-75D9-0AC0-DC8BB198C04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D2ADD1B-9725-BA4A-967E-B3A4B8FE9A57}" type="slidenum">
              <a:rPr lang="fr-CH" altLang="en-US" sz="1200" smtClean="0"/>
              <a:pPr/>
              <a:t>38</a:t>
            </a:fld>
            <a:endParaRPr lang="fr-CH" altLang="en-US" sz="1200"/>
          </a:p>
        </p:txBody>
      </p:sp>
      <p:sp>
        <p:nvSpPr>
          <p:cNvPr id="75779" name="Rectangle 2">
            <a:extLst>
              <a:ext uri="{FF2B5EF4-FFF2-40B4-BE49-F238E27FC236}">
                <a16:creationId xmlns:a16="http://schemas.microsoft.com/office/drawing/2014/main" id="{C1CFBEEA-9F3C-A13A-9FB7-DDD40FD40958}"/>
              </a:ext>
            </a:extLst>
          </p:cNvPr>
          <p:cNvSpPr>
            <a:spLocks noGrp="1" noRot="1" noChangeAspect="1" noChangeArrowheads="1" noTextEdit="1"/>
          </p:cNvSpPr>
          <p:nvPr>
            <p:ph type="sldImg"/>
          </p:nvPr>
        </p:nvSpPr>
        <p:spPr>
          <a:solidFill>
            <a:srgbClr val="FFFFFF"/>
          </a:solidFill>
          <a:ln/>
        </p:spPr>
      </p:sp>
      <p:sp>
        <p:nvSpPr>
          <p:cNvPr id="75780" name="Rectangle 3" descr="╄哖od">
            <a:extLst>
              <a:ext uri="{FF2B5EF4-FFF2-40B4-BE49-F238E27FC236}">
                <a16:creationId xmlns:a16="http://schemas.microsoft.com/office/drawing/2014/main" id="{15571D80-A7DC-F019-920F-DE685B1DA2CF}"/>
              </a:ext>
            </a:extLst>
          </p:cNvPr>
          <p:cNvSpPr>
            <a:spLocks noGrp="1" noChangeArrowheads="1"/>
          </p:cNvSpPr>
          <p:nvPr>
            <p:ph type="body" idx="1"/>
          </p:nvPr>
        </p:nvSpPr>
        <p:spPr>
          <a:solidFill>
            <a:srgbClr val="FFFFFF"/>
          </a:solidFill>
          <a:ln>
            <a:solidFill>
              <a:srgbClr val="000000"/>
            </a:solidFill>
            <a:miter lim="800000"/>
            <a:headEnd/>
            <a:tailEnd/>
          </a:ln>
        </p:spPr>
        <p:txBody>
          <a:bodyPr lIns="90370" tIns="45185" rIns="90370" bIns="45185"/>
          <a:lstStyle/>
          <a:p>
            <a:r>
              <a:rPr lang="en-US" altLang="en-US">
                <a:latin typeface="Arial" panose="020B0604020202020204" pitchFamily="34" charset="0"/>
              </a:rPr>
              <a:t>In the Catnic case, the lintel was made of metal, shaped on end view like a box with a slanted left side and a right side that was described as having a rear wall “extending vertically”.  It’s shaded in yellow on the slide.</a:t>
            </a:r>
          </a:p>
          <a:p>
            <a:endParaRPr lang="en-US" altLang="en-US">
              <a:latin typeface="Arial" panose="020B0604020202020204" pitchFamily="34" charset="0"/>
            </a:endParaRPr>
          </a:p>
          <a:p>
            <a:r>
              <a:rPr lang="en-US" altLang="en-US">
                <a:latin typeface="Arial" panose="020B0604020202020204" pitchFamily="34" charset="0"/>
              </a:rPr>
              <a:t>Attempting to avoid infringement, the defendant Hill made its box beam lintel with the rear wall sloped 6 degrees off vertical.  It’s exaggerated in this diagram. If it was drawn to scale, you could hardly see it.  If you look at your wrist watch when the second hand is at one second – that’s six degrees.</a:t>
            </a:r>
          </a:p>
          <a:p>
            <a:r>
              <a:rPr lang="en-US" altLang="en-US">
                <a:latin typeface="Arial" panose="020B0604020202020204" pitchFamily="34" charset="0"/>
              </a:rPr>
              <a:t>Having the rear wall at this angle made the Hill lintel about 1% weaker.</a:t>
            </a:r>
          </a:p>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3" descr="logoddsmnoir">
            <a:extLst>
              <a:ext uri="{FF2B5EF4-FFF2-40B4-BE49-F238E27FC236}">
                <a16:creationId xmlns:a16="http://schemas.microsoft.com/office/drawing/2014/main" id="{A1293C15-DB52-D879-532C-ED8E15918A1B}"/>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2C9E11E-4875-AB4E-8E73-E5A96BDFE9DB}" type="datetime1">
              <a:rPr lang="fr-CH" altLang="en-US" sz="1200" smtClean="0"/>
              <a:pPr/>
              <a:t>19.07.23</a:t>
            </a:fld>
            <a:endParaRPr lang="fr-CH" altLang="en-US" sz="1200"/>
          </a:p>
        </p:txBody>
      </p:sp>
      <p:sp>
        <p:nvSpPr>
          <p:cNvPr id="77826" name="Rectangle 7" descr="logoddsmnoir">
            <a:extLst>
              <a:ext uri="{FF2B5EF4-FFF2-40B4-BE49-F238E27FC236}">
                <a16:creationId xmlns:a16="http://schemas.microsoft.com/office/drawing/2014/main" id="{B12F0AF3-E661-A5D8-0353-E8C49E53793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5A8FD3-0010-7340-8147-6A49E7ADB3A7}" type="slidenum">
              <a:rPr lang="fr-CH" altLang="en-US" sz="1200" smtClean="0"/>
              <a:pPr/>
              <a:t>39</a:t>
            </a:fld>
            <a:endParaRPr lang="fr-CH" altLang="en-US" sz="1200"/>
          </a:p>
        </p:txBody>
      </p:sp>
      <p:sp>
        <p:nvSpPr>
          <p:cNvPr id="77827" name="Rectangle 2">
            <a:extLst>
              <a:ext uri="{FF2B5EF4-FFF2-40B4-BE49-F238E27FC236}">
                <a16:creationId xmlns:a16="http://schemas.microsoft.com/office/drawing/2014/main" id="{EA12DF47-0340-E9F1-BD48-E2351C7F6BB0}"/>
              </a:ext>
            </a:extLst>
          </p:cNvPr>
          <p:cNvSpPr>
            <a:spLocks noGrp="1" noRot="1" noChangeAspect="1" noChangeArrowheads="1" noTextEdit="1"/>
          </p:cNvSpPr>
          <p:nvPr>
            <p:ph type="sldImg"/>
          </p:nvPr>
        </p:nvSpPr>
        <p:spPr>
          <a:ln/>
        </p:spPr>
      </p:sp>
      <p:sp>
        <p:nvSpPr>
          <p:cNvPr id="77828" name="Rectangle 3" descr="낄倱od">
            <a:extLst>
              <a:ext uri="{FF2B5EF4-FFF2-40B4-BE49-F238E27FC236}">
                <a16:creationId xmlns:a16="http://schemas.microsoft.com/office/drawing/2014/main" id="{7BDEAA5B-85EA-1E14-FE04-7AA6660279D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3" descr="logoddsmnoir">
            <a:extLst>
              <a:ext uri="{FF2B5EF4-FFF2-40B4-BE49-F238E27FC236}">
                <a16:creationId xmlns:a16="http://schemas.microsoft.com/office/drawing/2014/main" id="{669F5306-9223-4360-0759-3E2C1554D098}"/>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0D94047-0698-F142-A502-071A1F08FD73}" type="datetime1">
              <a:rPr lang="fr-CH" altLang="en-US" sz="1200" smtClean="0"/>
              <a:pPr/>
              <a:t>19.07.23</a:t>
            </a:fld>
            <a:endParaRPr lang="fr-CH" altLang="en-US" sz="1200"/>
          </a:p>
        </p:txBody>
      </p:sp>
      <p:sp>
        <p:nvSpPr>
          <p:cNvPr id="79874" name="Rectangle 7" descr="logoddsmnoir">
            <a:extLst>
              <a:ext uri="{FF2B5EF4-FFF2-40B4-BE49-F238E27FC236}">
                <a16:creationId xmlns:a16="http://schemas.microsoft.com/office/drawing/2014/main" id="{6EA65B1D-687A-5F5A-1015-37C6D8CEAF7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CD4FE10-EACE-124E-8764-E24A21CDA49B}" type="slidenum">
              <a:rPr lang="fr-CH" altLang="en-US" sz="1200" smtClean="0"/>
              <a:pPr/>
              <a:t>40</a:t>
            </a:fld>
            <a:endParaRPr lang="fr-CH" altLang="en-US" sz="1200"/>
          </a:p>
        </p:txBody>
      </p:sp>
      <p:sp>
        <p:nvSpPr>
          <p:cNvPr id="79875" name="Rectangle 2">
            <a:extLst>
              <a:ext uri="{FF2B5EF4-FFF2-40B4-BE49-F238E27FC236}">
                <a16:creationId xmlns:a16="http://schemas.microsoft.com/office/drawing/2014/main" id="{169E1055-81BF-88D1-169F-18B201F25926}"/>
              </a:ext>
            </a:extLst>
          </p:cNvPr>
          <p:cNvSpPr>
            <a:spLocks noGrp="1" noRot="1" noChangeAspect="1" noChangeArrowheads="1" noTextEdit="1"/>
          </p:cNvSpPr>
          <p:nvPr>
            <p:ph type="sldImg"/>
          </p:nvPr>
        </p:nvSpPr>
        <p:spPr>
          <a:ln/>
        </p:spPr>
      </p:sp>
      <p:sp>
        <p:nvSpPr>
          <p:cNvPr id="79876" name="Rectangle 3" descr="낄倱od">
            <a:extLst>
              <a:ext uri="{FF2B5EF4-FFF2-40B4-BE49-F238E27FC236}">
                <a16:creationId xmlns:a16="http://schemas.microsoft.com/office/drawing/2014/main" id="{18C8DBB0-01D7-C36F-9CB1-EB1908468C2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parties and the judge understood what the author was saying, recognizing a typo and interpreting the words to make sense out of what would otherwise be nonsense.</a:t>
            </a:r>
          </a:p>
          <a:p>
            <a:endParaRPr lang="en-US" altLang="en-US">
              <a:latin typeface="Arial" panose="020B0604020202020204" pitchFamily="34" charset="0"/>
            </a:endParaRPr>
          </a:p>
          <a:p>
            <a:r>
              <a:rPr lang="en-US" altLang="en-US">
                <a:latin typeface="Arial" panose="020B0604020202020204" pitchFamily="34" charset="0"/>
              </a:rPr>
              <a:t>Making sense out of the patent. </a:t>
            </a:r>
          </a:p>
          <a:p>
            <a:endParaRPr lang="en-US" altLang="en-US">
              <a:latin typeface="Arial" panose="020B0604020202020204" pitchFamily="34" charset="0"/>
            </a:endParaRPr>
          </a:p>
          <a:p>
            <a:r>
              <a:rPr lang="en-US" altLang="en-US">
                <a:latin typeface="Arial" panose="020B0604020202020204" pitchFamily="34" charset="0"/>
              </a:rPr>
              <a:t>In Catnic, Lord Diplock determined that the was a variant from what was claimed, and set out his own phrasing of a test to decide whether the variant should be considered to be within the claim language in any event.</a:t>
            </a:r>
            <a:endParaRPr lang="en-CA" altLang="en-US">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3" descr="logoddsmnoir">
            <a:extLst>
              <a:ext uri="{FF2B5EF4-FFF2-40B4-BE49-F238E27FC236}">
                <a16:creationId xmlns:a16="http://schemas.microsoft.com/office/drawing/2014/main" id="{5C9932C6-992F-80A9-9094-6551E6EC73DB}"/>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E25562C-D4DB-9747-9A7F-74E56C5EA97A}" type="datetime1">
              <a:rPr lang="fr-CH" altLang="en-US" sz="1200" smtClean="0"/>
              <a:pPr/>
              <a:t>19.07.23</a:t>
            </a:fld>
            <a:endParaRPr lang="fr-CH" altLang="en-US" sz="1200"/>
          </a:p>
        </p:txBody>
      </p:sp>
      <p:sp>
        <p:nvSpPr>
          <p:cNvPr id="81922" name="Rectangle 7" descr="logoddsmnoir">
            <a:extLst>
              <a:ext uri="{FF2B5EF4-FFF2-40B4-BE49-F238E27FC236}">
                <a16:creationId xmlns:a16="http://schemas.microsoft.com/office/drawing/2014/main" id="{CA73EC08-0BD0-C758-D5FD-012614DBB7D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F649E41-2A26-C543-81EA-37A510CE31DC}" type="slidenum">
              <a:rPr lang="fr-CH" altLang="en-US" sz="1200" smtClean="0"/>
              <a:pPr/>
              <a:t>41</a:t>
            </a:fld>
            <a:endParaRPr lang="fr-CH" altLang="en-US" sz="1200"/>
          </a:p>
        </p:txBody>
      </p:sp>
      <p:sp>
        <p:nvSpPr>
          <p:cNvPr id="81923" name="Rectangle 2">
            <a:extLst>
              <a:ext uri="{FF2B5EF4-FFF2-40B4-BE49-F238E27FC236}">
                <a16:creationId xmlns:a16="http://schemas.microsoft.com/office/drawing/2014/main" id="{7A71B1B1-FA68-6D08-CBDA-C46FF1DF34E0}"/>
              </a:ext>
            </a:extLst>
          </p:cNvPr>
          <p:cNvSpPr>
            <a:spLocks noGrp="1" noRot="1" noChangeAspect="1" noChangeArrowheads="1" noTextEdit="1"/>
          </p:cNvSpPr>
          <p:nvPr>
            <p:ph type="sldImg"/>
          </p:nvPr>
        </p:nvSpPr>
        <p:spPr>
          <a:ln/>
        </p:spPr>
      </p:sp>
      <p:sp>
        <p:nvSpPr>
          <p:cNvPr id="81924" name="Rectangle 3" descr="낄倱od">
            <a:extLst>
              <a:ext uri="{FF2B5EF4-FFF2-40B4-BE49-F238E27FC236}">
                <a16:creationId xmlns:a16="http://schemas.microsoft.com/office/drawing/2014/main" id="{A2F49303-A48F-BE60-428F-81414958474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a:p>
            <a:r>
              <a:rPr lang="en-US" altLang="en-US">
                <a:latin typeface="Arial" panose="020B0604020202020204" pitchFamily="34" charset="0"/>
              </a:rPr>
              <a:t>His language was very tortured.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3" descr="logoddsmnoir">
            <a:extLst>
              <a:ext uri="{FF2B5EF4-FFF2-40B4-BE49-F238E27FC236}">
                <a16:creationId xmlns:a16="http://schemas.microsoft.com/office/drawing/2014/main" id="{8BD46806-2F4A-FE08-86DC-3B051C75C1CC}"/>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B111195-E201-7B4C-8C14-1411423F7699}" type="datetime1">
              <a:rPr lang="fr-CH" altLang="en-US" sz="1200" smtClean="0"/>
              <a:pPr/>
              <a:t>19.07.23</a:t>
            </a:fld>
            <a:endParaRPr lang="fr-CH" altLang="en-US" sz="1200"/>
          </a:p>
        </p:txBody>
      </p:sp>
      <p:sp>
        <p:nvSpPr>
          <p:cNvPr id="83970" name="Rectangle 7" descr="logoddsmnoir">
            <a:extLst>
              <a:ext uri="{FF2B5EF4-FFF2-40B4-BE49-F238E27FC236}">
                <a16:creationId xmlns:a16="http://schemas.microsoft.com/office/drawing/2014/main" id="{700AA4DB-9C11-1183-4456-6EB558EC2E4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6DC968F-929E-6D49-9091-EFC4E2934439}" type="slidenum">
              <a:rPr lang="fr-CH" altLang="en-US" sz="1200" smtClean="0"/>
              <a:pPr/>
              <a:t>42</a:t>
            </a:fld>
            <a:endParaRPr lang="fr-CH" altLang="en-US" sz="1200"/>
          </a:p>
        </p:txBody>
      </p:sp>
      <p:sp>
        <p:nvSpPr>
          <p:cNvPr id="83971" name="Rectangle 2">
            <a:extLst>
              <a:ext uri="{FF2B5EF4-FFF2-40B4-BE49-F238E27FC236}">
                <a16:creationId xmlns:a16="http://schemas.microsoft.com/office/drawing/2014/main" id="{CC04EFEC-42A7-94AC-5D68-8F613648A302}"/>
              </a:ext>
            </a:extLst>
          </p:cNvPr>
          <p:cNvSpPr>
            <a:spLocks noGrp="1" noRot="1" noChangeAspect="1" noChangeArrowheads="1" noTextEdit="1"/>
          </p:cNvSpPr>
          <p:nvPr>
            <p:ph type="sldImg"/>
          </p:nvPr>
        </p:nvSpPr>
        <p:spPr>
          <a:ln/>
        </p:spPr>
      </p:sp>
      <p:sp>
        <p:nvSpPr>
          <p:cNvPr id="83972" name="Rectangle 3" descr="낄倱od">
            <a:extLst>
              <a:ext uri="{FF2B5EF4-FFF2-40B4-BE49-F238E27FC236}">
                <a16:creationId xmlns:a16="http://schemas.microsoft.com/office/drawing/2014/main" id="{7CE06AE4-4432-D774-90F2-F3B2DE0824E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3" descr="logoddsmnoir">
            <a:extLst>
              <a:ext uri="{FF2B5EF4-FFF2-40B4-BE49-F238E27FC236}">
                <a16:creationId xmlns:a16="http://schemas.microsoft.com/office/drawing/2014/main" id="{C2CF81B9-1013-89EC-8769-82380AE65D9A}"/>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3E43F39-6FBB-2448-B0E2-537375BBC035}" type="datetime1">
              <a:rPr lang="fr-CH" altLang="en-US" sz="1200" smtClean="0"/>
              <a:pPr/>
              <a:t>19.07.23</a:t>
            </a:fld>
            <a:endParaRPr lang="fr-CH" altLang="en-US" sz="1200"/>
          </a:p>
        </p:txBody>
      </p:sp>
      <p:sp>
        <p:nvSpPr>
          <p:cNvPr id="86018" name="Rectangle 7" descr="logoddsmnoir">
            <a:extLst>
              <a:ext uri="{FF2B5EF4-FFF2-40B4-BE49-F238E27FC236}">
                <a16:creationId xmlns:a16="http://schemas.microsoft.com/office/drawing/2014/main" id="{F491E5D5-B353-8108-44CD-ED9A10B281F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6031544-98CD-2F45-9AFF-873CB6BFF105}" type="slidenum">
              <a:rPr lang="fr-CH" altLang="en-US" sz="1200" smtClean="0"/>
              <a:pPr/>
              <a:t>43</a:t>
            </a:fld>
            <a:endParaRPr lang="fr-CH" altLang="en-US" sz="1200"/>
          </a:p>
        </p:txBody>
      </p:sp>
      <p:sp>
        <p:nvSpPr>
          <p:cNvPr id="86019" name="Rectangle 2">
            <a:extLst>
              <a:ext uri="{FF2B5EF4-FFF2-40B4-BE49-F238E27FC236}">
                <a16:creationId xmlns:a16="http://schemas.microsoft.com/office/drawing/2014/main" id="{F7754A76-6E95-B962-8C13-12F5F8E3C0F9}"/>
              </a:ext>
            </a:extLst>
          </p:cNvPr>
          <p:cNvSpPr>
            <a:spLocks noGrp="1" noRot="1" noChangeAspect="1" noChangeArrowheads="1" noTextEdit="1"/>
          </p:cNvSpPr>
          <p:nvPr>
            <p:ph type="sldImg"/>
          </p:nvPr>
        </p:nvSpPr>
        <p:spPr>
          <a:ln/>
        </p:spPr>
      </p:sp>
      <p:sp>
        <p:nvSpPr>
          <p:cNvPr id="86020" name="Rectangle 3" descr="낄倱od">
            <a:extLst>
              <a:ext uri="{FF2B5EF4-FFF2-40B4-BE49-F238E27FC236}">
                <a16:creationId xmlns:a16="http://schemas.microsoft.com/office/drawing/2014/main" id="{EC8133C1-0630-31E3-51D3-F7817F79803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3" descr="logoddsmnoir">
            <a:extLst>
              <a:ext uri="{FF2B5EF4-FFF2-40B4-BE49-F238E27FC236}">
                <a16:creationId xmlns:a16="http://schemas.microsoft.com/office/drawing/2014/main" id="{00A26B9E-131F-F4C5-863A-81D0294B1B5E}"/>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4DB4672-3B22-E14C-A97F-E0F91DF7C309}" type="datetime1">
              <a:rPr lang="fr-CH" altLang="en-US" sz="1200" smtClean="0"/>
              <a:pPr/>
              <a:t>19.07.23</a:t>
            </a:fld>
            <a:endParaRPr lang="fr-CH" altLang="en-US" sz="1200"/>
          </a:p>
        </p:txBody>
      </p:sp>
      <p:sp>
        <p:nvSpPr>
          <p:cNvPr id="88066" name="Rectangle 7" descr="logoddsmnoir">
            <a:extLst>
              <a:ext uri="{FF2B5EF4-FFF2-40B4-BE49-F238E27FC236}">
                <a16:creationId xmlns:a16="http://schemas.microsoft.com/office/drawing/2014/main" id="{9B69245E-BB2A-9286-4737-331E545E92E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4999F23-D113-764F-8C1F-78989DFA781D}" type="slidenum">
              <a:rPr lang="fr-CH" altLang="en-US" sz="1200" smtClean="0"/>
              <a:pPr/>
              <a:t>44</a:t>
            </a:fld>
            <a:endParaRPr lang="fr-CH" altLang="en-US" sz="1200"/>
          </a:p>
        </p:txBody>
      </p:sp>
      <p:sp>
        <p:nvSpPr>
          <p:cNvPr id="88067" name="Rectangle 2">
            <a:extLst>
              <a:ext uri="{FF2B5EF4-FFF2-40B4-BE49-F238E27FC236}">
                <a16:creationId xmlns:a16="http://schemas.microsoft.com/office/drawing/2014/main" id="{21351E9D-AA73-C517-26E1-28DBEFACF5D4}"/>
              </a:ext>
            </a:extLst>
          </p:cNvPr>
          <p:cNvSpPr>
            <a:spLocks noGrp="1" noRot="1" noChangeAspect="1" noChangeArrowheads="1" noTextEdit="1"/>
          </p:cNvSpPr>
          <p:nvPr>
            <p:ph type="sldImg"/>
          </p:nvPr>
        </p:nvSpPr>
        <p:spPr>
          <a:ln/>
        </p:spPr>
      </p:sp>
      <p:sp>
        <p:nvSpPr>
          <p:cNvPr id="88068" name="Rectangle 3" descr="낄倱od">
            <a:extLst>
              <a:ext uri="{FF2B5EF4-FFF2-40B4-BE49-F238E27FC236}">
                <a16:creationId xmlns:a16="http://schemas.microsoft.com/office/drawing/2014/main" id="{A27410D9-5F41-9DC4-2B37-9FB106EFDB0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3" descr="logoddsmnoir">
            <a:extLst>
              <a:ext uri="{FF2B5EF4-FFF2-40B4-BE49-F238E27FC236}">
                <a16:creationId xmlns:a16="http://schemas.microsoft.com/office/drawing/2014/main" id="{59FAFB9B-8F27-6605-7EF3-7DD0F014E65A}"/>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2FAD9CF-3871-134C-8722-E3442156DC77}" type="datetime1">
              <a:rPr lang="fr-CH" altLang="en-US" sz="1200" smtClean="0"/>
              <a:pPr/>
              <a:t>19.07.23</a:t>
            </a:fld>
            <a:endParaRPr lang="fr-CH" altLang="en-US" sz="1200"/>
          </a:p>
        </p:txBody>
      </p:sp>
      <p:sp>
        <p:nvSpPr>
          <p:cNvPr id="90114" name="Rectangle 7" descr="logoddsmnoir">
            <a:extLst>
              <a:ext uri="{FF2B5EF4-FFF2-40B4-BE49-F238E27FC236}">
                <a16:creationId xmlns:a16="http://schemas.microsoft.com/office/drawing/2014/main" id="{38AD3C5A-A8B2-BCE7-7D35-741891CD99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B87BC64-0E39-D947-8F06-CECF470113AA}" type="slidenum">
              <a:rPr lang="fr-CH" altLang="en-US" sz="1200" smtClean="0"/>
              <a:pPr/>
              <a:t>45</a:t>
            </a:fld>
            <a:endParaRPr lang="fr-CH" altLang="en-US" sz="1200"/>
          </a:p>
        </p:txBody>
      </p:sp>
      <p:sp>
        <p:nvSpPr>
          <p:cNvPr id="90115" name="Rectangle 2">
            <a:extLst>
              <a:ext uri="{FF2B5EF4-FFF2-40B4-BE49-F238E27FC236}">
                <a16:creationId xmlns:a16="http://schemas.microsoft.com/office/drawing/2014/main" id="{5247CA14-3F98-A101-6EAE-7910C7EF4DDB}"/>
              </a:ext>
            </a:extLst>
          </p:cNvPr>
          <p:cNvSpPr>
            <a:spLocks noGrp="1" noRot="1" noChangeAspect="1" noChangeArrowheads="1" noTextEdit="1"/>
          </p:cNvSpPr>
          <p:nvPr>
            <p:ph type="sldImg"/>
          </p:nvPr>
        </p:nvSpPr>
        <p:spPr>
          <a:ln/>
        </p:spPr>
      </p:sp>
      <p:sp>
        <p:nvSpPr>
          <p:cNvPr id="90116" name="Rectangle 3" descr="낄倱od">
            <a:extLst>
              <a:ext uri="{FF2B5EF4-FFF2-40B4-BE49-F238E27FC236}">
                <a16:creationId xmlns:a16="http://schemas.microsoft.com/office/drawing/2014/main" id="{5428FB07-0B1C-D666-2197-AA26BA63AFC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questions are asked in sequence, one building off the others and all have to be answered in a particular way before an element is found to be non-essential – It has to not make a difference as to how the invention works and the claim has to have been intended to include the variant.</a:t>
            </a:r>
            <a:endParaRPr lang="en-CA"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3" descr="logoddsmnoir">
            <a:extLst>
              <a:ext uri="{FF2B5EF4-FFF2-40B4-BE49-F238E27FC236}">
                <a16:creationId xmlns:a16="http://schemas.microsoft.com/office/drawing/2014/main" id="{AE04880E-6417-B1C9-B86D-28C1CE9EAEC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E7546F6-225A-6144-A594-1378273339F1}" type="datetime1">
              <a:rPr lang="fr-CH" altLang="en-US" sz="1200" smtClean="0"/>
              <a:pPr/>
              <a:t>19.07.23</a:t>
            </a:fld>
            <a:endParaRPr lang="fr-CH" altLang="en-US" sz="1200"/>
          </a:p>
        </p:txBody>
      </p:sp>
      <p:sp>
        <p:nvSpPr>
          <p:cNvPr id="92162" name="Rectangle 7" descr="logoddsmnoir">
            <a:extLst>
              <a:ext uri="{FF2B5EF4-FFF2-40B4-BE49-F238E27FC236}">
                <a16:creationId xmlns:a16="http://schemas.microsoft.com/office/drawing/2014/main" id="{A04F589E-48E8-CC21-7C57-6A757E53026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06AAAEA-19C9-EF44-B156-86DE74898F02}" type="slidenum">
              <a:rPr lang="fr-CH" altLang="en-US" sz="1200" smtClean="0"/>
              <a:pPr/>
              <a:t>46</a:t>
            </a:fld>
            <a:endParaRPr lang="fr-CH" altLang="en-US" sz="1200"/>
          </a:p>
        </p:txBody>
      </p:sp>
      <p:sp>
        <p:nvSpPr>
          <p:cNvPr id="92163" name="Rectangle 2">
            <a:extLst>
              <a:ext uri="{FF2B5EF4-FFF2-40B4-BE49-F238E27FC236}">
                <a16:creationId xmlns:a16="http://schemas.microsoft.com/office/drawing/2014/main" id="{493EFCF3-90DA-23D4-C05F-8AC062213131}"/>
              </a:ext>
            </a:extLst>
          </p:cNvPr>
          <p:cNvSpPr>
            <a:spLocks noGrp="1" noRot="1" noChangeAspect="1" noChangeArrowheads="1" noTextEdit="1"/>
          </p:cNvSpPr>
          <p:nvPr>
            <p:ph type="sldImg"/>
          </p:nvPr>
        </p:nvSpPr>
        <p:spPr>
          <a:ln/>
        </p:spPr>
      </p:sp>
      <p:sp>
        <p:nvSpPr>
          <p:cNvPr id="92164" name="Rectangle 3" descr="낄倱od">
            <a:extLst>
              <a:ext uri="{FF2B5EF4-FFF2-40B4-BE49-F238E27FC236}">
                <a16:creationId xmlns:a16="http://schemas.microsoft.com/office/drawing/2014/main" id="{242898E9-B528-35AA-6D36-238975A5DA6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3" descr="logoddsmnoir">
            <a:extLst>
              <a:ext uri="{FF2B5EF4-FFF2-40B4-BE49-F238E27FC236}">
                <a16:creationId xmlns:a16="http://schemas.microsoft.com/office/drawing/2014/main" id="{1BB0C830-A16E-BAF3-E50A-8FC1C1C0E7E8}"/>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F58CD58-2875-3546-AC19-643CFB42358F}" type="datetime1">
              <a:rPr lang="fr-CH" altLang="en-US" sz="1200" smtClean="0"/>
              <a:pPr/>
              <a:t>19.07.23</a:t>
            </a:fld>
            <a:endParaRPr lang="fr-CH" altLang="en-US" sz="1200"/>
          </a:p>
        </p:txBody>
      </p:sp>
      <p:sp>
        <p:nvSpPr>
          <p:cNvPr id="95234" name="Rectangle 7" descr="logoddsmnoir">
            <a:extLst>
              <a:ext uri="{FF2B5EF4-FFF2-40B4-BE49-F238E27FC236}">
                <a16:creationId xmlns:a16="http://schemas.microsoft.com/office/drawing/2014/main" id="{6E31DDBA-3323-7EEE-AFC1-0AF7C1EEFD0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9173C5A-75D4-0C49-8568-6F7BFF71C14E}" type="slidenum">
              <a:rPr lang="fr-CH" altLang="en-US" sz="1200" smtClean="0"/>
              <a:pPr/>
              <a:t>48</a:t>
            </a:fld>
            <a:endParaRPr lang="fr-CH" altLang="en-US" sz="1200"/>
          </a:p>
        </p:txBody>
      </p:sp>
      <p:sp>
        <p:nvSpPr>
          <p:cNvPr id="95235" name="Rectangle 2">
            <a:extLst>
              <a:ext uri="{FF2B5EF4-FFF2-40B4-BE49-F238E27FC236}">
                <a16:creationId xmlns:a16="http://schemas.microsoft.com/office/drawing/2014/main" id="{CC2919D3-8F9A-9CC9-C3C1-71C7780B3ED5}"/>
              </a:ext>
            </a:extLst>
          </p:cNvPr>
          <p:cNvSpPr>
            <a:spLocks noGrp="1" noRot="1" noChangeAspect="1" noChangeArrowheads="1" noTextEdit="1"/>
          </p:cNvSpPr>
          <p:nvPr>
            <p:ph type="sldImg"/>
          </p:nvPr>
        </p:nvSpPr>
        <p:spPr>
          <a:ln/>
        </p:spPr>
      </p:sp>
      <p:sp>
        <p:nvSpPr>
          <p:cNvPr id="95236" name="Rectangle 3" descr="낄倱od">
            <a:extLst>
              <a:ext uri="{FF2B5EF4-FFF2-40B4-BE49-F238E27FC236}">
                <a16:creationId xmlns:a16="http://schemas.microsoft.com/office/drawing/2014/main" id="{28E6CDF1-BFAB-4B7C-C15F-63FB92AEB89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3" descr="logoddsmnoir">
            <a:extLst>
              <a:ext uri="{FF2B5EF4-FFF2-40B4-BE49-F238E27FC236}">
                <a16:creationId xmlns:a16="http://schemas.microsoft.com/office/drawing/2014/main" id="{9C76B9FF-15C5-C6D9-F060-7A9BB2651E41}"/>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A47AA88-2CE2-0D42-98E7-0F026E1AE4EB}" type="datetime1">
              <a:rPr lang="fr-CH" altLang="en-US" sz="1200" smtClean="0"/>
              <a:pPr/>
              <a:t>19.07.23</a:t>
            </a:fld>
            <a:endParaRPr lang="fr-CH" altLang="en-US" sz="1200"/>
          </a:p>
        </p:txBody>
      </p:sp>
      <p:sp>
        <p:nvSpPr>
          <p:cNvPr id="97282" name="Rectangle 7" descr="logoddsmnoir">
            <a:extLst>
              <a:ext uri="{FF2B5EF4-FFF2-40B4-BE49-F238E27FC236}">
                <a16:creationId xmlns:a16="http://schemas.microsoft.com/office/drawing/2014/main" id="{12DA87AC-70A3-5680-BE1F-4A2999C67AF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0EDDEE1-DEE7-0C47-A40D-6E790C7A221C}" type="slidenum">
              <a:rPr lang="fr-CH" altLang="en-US" sz="1200" smtClean="0"/>
              <a:pPr/>
              <a:t>49</a:t>
            </a:fld>
            <a:endParaRPr lang="fr-CH" altLang="en-US" sz="1200"/>
          </a:p>
        </p:txBody>
      </p:sp>
      <p:sp>
        <p:nvSpPr>
          <p:cNvPr id="97283" name="Rectangle 2">
            <a:extLst>
              <a:ext uri="{FF2B5EF4-FFF2-40B4-BE49-F238E27FC236}">
                <a16:creationId xmlns:a16="http://schemas.microsoft.com/office/drawing/2014/main" id="{5062CF35-8F9B-E172-15A8-27DA8A37E933}"/>
              </a:ext>
            </a:extLst>
          </p:cNvPr>
          <p:cNvSpPr>
            <a:spLocks noGrp="1" noRot="1" noChangeAspect="1" noChangeArrowheads="1" noTextEdit="1"/>
          </p:cNvSpPr>
          <p:nvPr>
            <p:ph type="sldImg"/>
          </p:nvPr>
        </p:nvSpPr>
        <p:spPr>
          <a:ln/>
        </p:spPr>
      </p:sp>
      <p:sp>
        <p:nvSpPr>
          <p:cNvPr id="97284" name="Rectangle 3" descr="낄倱od">
            <a:extLst>
              <a:ext uri="{FF2B5EF4-FFF2-40B4-BE49-F238E27FC236}">
                <a16:creationId xmlns:a16="http://schemas.microsoft.com/office/drawing/2014/main" id="{ABA5DAA3-BCE5-F4A6-31CF-AFD0C5A3905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That’s very different from Catnic</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3" descr="logoddsmnoir">
            <a:extLst>
              <a:ext uri="{FF2B5EF4-FFF2-40B4-BE49-F238E27FC236}">
                <a16:creationId xmlns:a16="http://schemas.microsoft.com/office/drawing/2014/main" id="{31930E88-1906-0089-95EA-0AD62F769A77}"/>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593B12-8A55-6D45-8CE2-B42698921962}" type="datetime1">
              <a:rPr lang="fr-CH" altLang="en-US" sz="1200" smtClean="0"/>
              <a:pPr/>
              <a:t>19.07.23</a:t>
            </a:fld>
            <a:endParaRPr lang="fr-CH" altLang="en-US" sz="1200"/>
          </a:p>
        </p:txBody>
      </p:sp>
      <p:sp>
        <p:nvSpPr>
          <p:cNvPr id="99330" name="Rectangle 7" descr="logoddsmnoir">
            <a:extLst>
              <a:ext uri="{FF2B5EF4-FFF2-40B4-BE49-F238E27FC236}">
                <a16:creationId xmlns:a16="http://schemas.microsoft.com/office/drawing/2014/main" id="{C910B893-C5F0-7773-99FF-85A007CCCB9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C2C639-2EC9-A04A-8C21-0935E2C74B30}" type="slidenum">
              <a:rPr lang="fr-CH" altLang="en-US" sz="1200" smtClean="0"/>
              <a:pPr/>
              <a:t>50</a:t>
            </a:fld>
            <a:endParaRPr lang="fr-CH" altLang="en-US" sz="1200"/>
          </a:p>
        </p:txBody>
      </p:sp>
      <p:sp>
        <p:nvSpPr>
          <p:cNvPr id="99331" name="Rectangle 2">
            <a:extLst>
              <a:ext uri="{FF2B5EF4-FFF2-40B4-BE49-F238E27FC236}">
                <a16:creationId xmlns:a16="http://schemas.microsoft.com/office/drawing/2014/main" id="{4FF488D1-2322-7118-E844-AD1EFB1BE09E}"/>
              </a:ext>
            </a:extLst>
          </p:cNvPr>
          <p:cNvSpPr>
            <a:spLocks noGrp="1" noRot="1" noChangeAspect="1" noChangeArrowheads="1" noTextEdit="1"/>
          </p:cNvSpPr>
          <p:nvPr>
            <p:ph type="sldImg"/>
          </p:nvPr>
        </p:nvSpPr>
        <p:spPr>
          <a:ln/>
        </p:spPr>
      </p:sp>
      <p:sp>
        <p:nvSpPr>
          <p:cNvPr id="99332" name="Rectangle 3" descr="낄倱od">
            <a:extLst>
              <a:ext uri="{FF2B5EF4-FFF2-40B4-BE49-F238E27FC236}">
                <a16:creationId xmlns:a16="http://schemas.microsoft.com/office/drawing/2014/main" id="{67E07083-397B-C03E-1A12-1584358DA0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3" descr="logoddsmnoir">
            <a:extLst>
              <a:ext uri="{FF2B5EF4-FFF2-40B4-BE49-F238E27FC236}">
                <a16:creationId xmlns:a16="http://schemas.microsoft.com/office/drawing/2014/main" id="{4975AB6F-8436-2772-06F1-DCDE17E0063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BD968A1-AC39-D841-8614-010D5BF3A5DC}" type="datetime1">
              <a:rPr lang="fr-CH" altLang="en-US" sz="1200" smtClean="0"/>
              <a:pPr/>
              <a:t>19.07.23</a:t>
            </a:fld>
            <a:endParaRPr lang="fr-CH" altLang="en-US" sz="1200"/>
          </a:p>
        </p:txBody>
      </p:sp>
      <p:sp>
        <p:nvSpPr>
          <p:cNvPr id="101378" name="Rectangle 7" descr="logoddsmnoir">
            <a:extLst>
              <a:ext uri="{FF2B5EF4-FFF2-40B4-BE49-F238E27FC236}">
                <a16:creationId xmlns:a16="http://schemas.microsoft.com/office/drawing/2014/main" id="{470DBC61-15A6-D8D2-AA59-49F34A21A30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F171257-3877-5244-B1B1-A04EE263C100}" type="slidenum">
              <a:rPr lang="fr-CH" altLang="en-US" sz="1200" smtClean="0"/>
              <a:pPr/>
              <a:t>51</a:t>
            </a:fld>
            <a:endParaRPr lang="fr-CH" altLang="en-US" sz="1200"/>
          </a:p>
        </p:txBody>
      </p:sp>
      <p:sp>
        <p:nvSpPr>
          <p:cNvPr id="101379" name="Rectangle 2">
            <a:extLst>
              <a:ext uri="{FF2B5EF4-FFF2-40B4-BE49-F238E27FC236}">
                <a16:creationId xmlns:a16="http://schemas.microsoft.com/office/drawing/2014/main" id="{0563679E-18FC-8124-E065-D498C6AE854A}"/>
              </a:ext>
            </a:extLst>
          </p:cNvPr>
          <p:cNvSpPr>
            <a:spLocks noGrp="1" noRot="1" noChangeAspect="1" noChangeArrowheads="1" noTextEdit="1"/>
          </p:cNvSpPr>
          <p:nvPr>
            <p:ph type="sldImg"/>
          </p:nvPr>
        </p:nvSpPr>
        <p:spPr>
          <a:ln/>
        </p:spPr>
      </p:sp>
      <p:sp>
        <p:nvSpPr>
          <p:cNvPr id="101380" name="Rectangle 3" descr="낄倱od">
            <a:extLst>
              <a:ext uri="{FF2B5EF4-FFF2-40B4-BE49-F238E27FC236}">
                <a16:creationId xmlns:a16="http://schemas.microsoft.com/office/drawing/2014/main" id="{E8C35E86-E226-6F0F-815C-94C8F6C8009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latin typeface="Arial" panose="020B0604020202020204" pitchFamily="34" charset="0"/>
              </a:rPr>
              <a:t>The questions are otherwise the same, just the double negative is gone</a:t>
            </a:r>
          </a:p>
          <a:p>
            <a:endParaRPr lang="en-CA" altLang="en-US">
              <a:latin typeface="Arial" panose="020B0604020202020204" pitchFamily="34" charset="0"/>
            </a:endParaRPr>
          </a:p>
          <a:p>
            <a:r>
              <a:rPr lang="en-CA" altLang="en-US">
                <a:latin typeface="Arial" panose="020B0604020202020204" pitchFamily="34" charset="0"/>
              </a:rPr>
              <a:t>Similar logic as Catnic</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3" descr="logoddsmnoir">
            <a:extLst>
              <a:ext uri="{FF2B5EF4-FFF2-40B4-BE49-F238E27FC236}">
                <a16:creationId xmlns:a16="http://schemas.microsoft.com/office/drawing/2014/main" id="{3677B7ED-8EB3-C799-9E13-30CDAB8BB11C}"/>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DEF4F68-C0CD-A74C-B04C-10AAA534C76B}" type="datetime1">
              <a:rPr lang="fr-CH" altLang="en-US" sz="1200" smtClean="0"/>
              <a:pPr/>
              <a:t>19.07.23</a:t>
            </a:fld>
            <a:endParaRPr lang="fr-CH" altLang="en-US" sz="1200"/>
          </a:p>
        </p:txBody>
      </p:sp>
      <p:sp>
        <p:nvSpPr>
          <p:cNvPr id="103426" name="Rectangle 7" descr="logoddsmnoir">
            <a:extLst>
              <a:ext uri="{FF2B5EF4-FFF2-40B4-BE49-F238E27FC236}">
                <a16:creationId xmlns:a16="http://schemas.microsoft.com/office/drawing/2014/main" id="{925A2248-8237-CC8C-8E74-1FBE8DB37D6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DE851DC-DB8E-7447-96B1-E7801398A361}" type="slidenum">
              <a:rPr lang="fr-CH" altLang="en-US" sz="1200" smtClean="0"/>
              <a:pPr/>
              <a:t>52</a:t>
            </a:fld>
            <a:endParaRPr lang="fr-CH" altLang="en-US" sz="1200"/>
          </a:p>
        </p:txBody>
      </p:sp>
      <p:sp>
        <p:nvSpPr>
          <p:cNvPr id="103427" name="Rectangle 2">
            <a:extLst>
              <a:ext uri="{FF2B5EF4-FFF2-40B4-BE49-F238E27FC236}">
                <a16:creationId xmlns:a16="http://schemas.microsoft.com/office/drawing/2014/main" id="{B4B76213-832B-9E07-700F-2869CA0D2F3A}"/>
              </a:ext>
            </a:extLst>
          </p:cNvPr>
          <p:cNvSpPr>
            <a:spLocks noGrp="1" noRot="1" noChangeAspect="1" noChangeArrowheads="1" noTextEdit="1"/>
          </p:cNvSpPr>
          <p:nvPr>
            <p:ph type="sldImg"/>
          </p:nvPr>
        </p:nvSpPr>
        <p:spPr>
          <a:ln/>
        </p:spPr>
      </p:sp>
      <p:sp>
        <p:nvSpPr>
          <p:cNvPr id="103428" name="Rectangle 3" descr="낄倱od">
            <a:extLst>
              <a:ext uri="{FF2B5EF4-FFF2-40B4-BE49-F238E27FC236}">
                <a16:creationId xmlns:a16="http://schemas.microsoft.com/office/drawing/2014/main" id="{51200561-BE14-BD3C-5E3F-83E29641354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3" descr="logoddsmnoir">
            <a:extLst>
              <a:ext uri="{FF2B5EF4-FFF2-40B4-BE49-F238E27FC236}">
                <a16:creationId xmlns:a16="http://schemas.microsoft.com/office/drawing/2014/main" id="{EA03FCED-1C6D-4B17-2F3D-F9CA3B69BC7C}"/>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FC92820-F57A-1D47-8839-CCFBF05E84D7}" type="datetime1">
              <a:rPr lang="fr-CH" altLang="en-US" sz="1200" smtClean="0"/>
              <a:pPr/>
              <a:t>19.07.23</a:t>
            </a:fld>
            <a:endParaRPr lang="fr-CH" altLang="en-US" sz="1200"/>
          </a:p>
        </p:txBody>
      </p:sp>
      <p:sp>
        <p:nvSpPr>
          <p:cNvPr id="105474" name="Rectangle 7" descr="logoddsmnoir">
            <a:extLst>
              <a:ext uri="{FF2B5EF4-FFF2-40B4-BE49-F238E27FC236}">
                <a16:creationId xmlns:a16="http://schemas.microsoft.com/office/drawing/2014/main" id="{AADF9F33-0D76-2089-C453-1A1D7E4F4CD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BB4FE02-6B3B-A04E-9FAA-AF372DE0B1A0}" type="slidenum">
              <a:rPr lang="fr-CH" altLang="en-US" sz="1200" smtClean="0"/>
              <a:pPr/>
              <a:t>53</a:t>
            </a:fld>
            <a:endParaRPr lang="fr-CH" altLang="en-US" sz="1200"/>
          </a:p>
        </p:txBody>
      </p:sp>
      <p:sp>
        <p:nvSpPr>
          <p:cNvPr id="105475" name="Rectangle 2">
            <a:extLst>
              <a:ext uri="{FF2B5EF4-FFF2-40B4-BE49-F238E27FC236}">
                <a16:creationId xmlns:a16="http://schemas.microsoft.com/office/drawing/2014/main" id="{F8FBB776-2DE2-121C-D2FE-9C4D7D8255C2}"/>
              </a:ext>
            </a:extLst>
          </p:cNvPr>
          <p:cNvSpPr>
            <a:spLocks noGrp="1" noRot="1" noChangeAspect="1" noChangeArrowheads="1" noTextEdit="1"/>
          </p:cNvSpPr>
          <p:nvPr>
            <p:ph type="sldImg"/>
          </p:nvPr>
        </p:nvSpPr>
        <p:spPr>
          <a:ln/>
        </p:spPr>
      </p:sp>
      <p:sp>
        <p:nvSpPr>
          <p:cNvPr id="105476" name="Rectangle 3" descr="낄倱od">
            <a:extLst>
              <a:ext uri="{FF2B5EF4-FFF2-40B4-BE49-F238E27FC236}">
                <a16:creationId xmlns:a16="http://schemas.microsoft.com/office/drawing/2014/main" id="{070AADD2-BD62-FEB7-ADEA-640F55B06E3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Ironic that you have to use a dictionary to understand a judgment on how to understand how words are used</a:t>
            </a:r>
          </a:p>
          <a:p>
            <a:pPr algn="ctr"/>
            <a:endParaRPr lang="en-US" altLang="en-US">
              <a:latin typeface="Arial" panose="020B0604020202020204" pitchFamily="34" charset="0"/>
            </a:endParaRPr>
          </a:p>
          <a:p>
            <a:r>
              <a:rPr lang="en-US" altLang="en-US">
                <a:latin typeface="Arial" panose="020B0604020202020204" pitchFamily="34" charset="0"/>
              </a:rPr>
              <a:t>I would respectfully suggest that patent claims are a very poor place to use literary devices.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3" descr="logoddsmnoir">
            <a:extLst>
              <a:ext uri="{FF2B5EF4-FFF2-40B4-BE49-F238E27FC236}">
                <a16:creationId xmlns:a16="http://schemas.microsoft.com/office/drawing/2014/main" id="{58F8EB19-5164-9B5C-C154-EE5CB268E8CD}"/>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AF226E2-28F6-814C-BB2F-D62E7CF1DF88}" type="datetime1">
              <a:rPr lang="fr-CH" altLang="en-US" sz="1200" smtClean="0"/>
              <a:pPr/>
              <a:t>19.07.23</a:t>
            </a:fld>
            <a:endParaRPr lang="fr-CH" altLang="en-US" sz="1200"/>
          </a:p>
        </p:txBody>
      </p:sp>
      <p:sp>
        <p:nvSpPr>
          <p:cNvPr id="107522" name="Rectangle 7" descr="logoddsmnoir">
            <a:extLst>
              <a:ext uri="{FF2B5EF4-FFF2-40B4-BE49-F238E27FC236}">
                <a16:creationId xmlns:a16="http://schemas.microsoft.com/office/drawing/2014/main" id="{93CCC041-573C-1110-4DEA-3BF636D9BE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C9C7EFC-B533-9141-B3D2-F618F5C81EEC}" type="slidenum">
              <a:rPr lang="fr-CH" altLang="en-US" sz="1200" smtClean="0"/>
              <a:pPr/>
              <a:t>54</a:t>
            </a:fld>
            <a:endParaRPr lang="fr-CH" altLang="en-US" sz="1200"/>
          </a:p>
        </p:txBody>
      </p:sp>
      <p:sp>
        <p:nvSpPr>
          <p:cNvPr id="107523" name="Rectangle 2">
            <a:extLst>
              <a:ext uri="{FF2B5EF4-FFF2-40B4-BE49-F238E27FC236}">
                <a16:creationId xmlns:a16="http://schemas.microsoft.com/office/drawing/2014/main" id="{663C43E8-E534-99F2-38CC-74041E501854}"/>
              </a:ext>
            </a:extLst>
          </p:cNvPr>
          <p:cNvSpPr>
            <a:spLocks noGrp="1" noRot="1" noChangeAspect="1" noChangeArrowheads="1" noTextEdit="1"/>
          </p:cNvSpPr>
          <p:nvPr>
            <p:ph type="sldImg"/>
          </p:nvPr>
        </p:nvSpPr>
        <p:spPr>
          <a:ln/>
        </p:spPr>
      </p:sp>
      <p:sp>
        <p:nvSpPr>
          <p:cNvPr id="107524" name="Rectangle 3" descr="낄倱od">
            <a:extLst>
              <a:ext uri="{FF2B5EF4-FFF2-40B4-BE49-F238E27FC236}">
                <a16:creationId xmlns:a16="http://schemas.microsoft.com/office/drawing/2014/main" id="{A4AACA6D-3AD1-9E43-6DCD-7867831030B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3" descr="logoddsmnoir">
            <a:extLst>
              <a:ext uri="{FF2B5EF4-FFF2-40B4-BE49-F238E27FC236}">
                <a16:creationId xmlns:a16="http://schemas.microsoft.com/office/drawing/2014/main" id="{8E90419D-9920-5EF7-09CF-2014E3C265E4}"/>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E6C87F0-E725-0348-9C40-61D783536965}" type="datetime1">
              <a:rPr lang="fr-CH" altLang="en-US" sz="1200" smtClean="0"/>
              <a:pPr/>
              <a:t>19.07.23</a:t>
            </a:fld>
            <a:endParaRPr lang="fr-CH" altLang="en-US" sz="1200"/>
          </a:p>
        </p:txBody>
      </p:sp>
      <p:sp>
        <p:nvSpPr>
          <p:cNvPr id="109570" name="Rectangle 7" descr="logoddsmnoir">
            <a:extLst>
              <a:ext uri="{FF2B5EF4-FFF2-40B4-BE49-F238E27FC236}">
                <a16:creationId xmlns:a16="http://schemas.microsoft.com/office/drawing/2014/main" id="{2DAF8108-35C9-79EF-9BE0-EC8850A67BD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1E36499-80E7-F142-84F6-64DA5040060C}" type="slidenum">
              <a:rPr lang="fr-CH" altLang="en-US" sz="1200" smtClean="0"/>
              <a:pPr/>
              <a:t>55</a:t>
            </a:fld>
            <a:endParaRPr lang="fr-CH" altLang="en-US" sz="1200"/>
          </a:p>
        </p:txBody>
      </p:sp>
      <p:sp>
        <p:nvSpPr>
          <p:cNvPr id="109571" name="Rectangle 2">
            <a:extLst>
              <a:ext uri="{FF2B5EF4-FFF2-40B4-BE49-F238E27FC236}">
                <a16:creationId xmlns:a16="http://schemas.microsoft.com/office/drawing/2014/main" id="{F8507037-149B-9EE0-E450-E6A0E5A9389E}"/>
              </a:ext>
            </a:extLst>
          </p:cNvPr>
          <p:cNvSpPr>
            <a:spLocks noGrp="1" noRot="1" noChangeAspect="1" noChangeArrowheads="1" noTextEdit="1"/>
          </p:cNvSpPr>
          <p:nvPr>
            <p:ph type="sldImg"/>
          </p:nvPr>
        </p:nvSpPr>
        <p:spPr>
          <a:ln/>
        </p:spPr>
      </p:sp>
      <p:sp>
        <p:nvSpPr>
          <p:cNvPr id="109572" name="Rectangle 3" descr="낄倱od">
            <a:extLst>
              <a:ext uri="{FF2B5EF4-FFF2-40B4-BE49-F238E27FC236}">
                <a16:creationId xmlns:a16="http://schemas.microsoft.com/office/drawing/2014/main" id="{D8292D5F-9D4D-EE7D-63E9-0B9E6F2FAD1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3" descr="logoddsmnoir">
            <a:extLst>
              <a:ext uri="{FF2B5EF4-FFF2-40B4-BE49-F238E27FC236}">
                <a16:creationId xmlns:a16="http://schemas.microsoft.com/office/drawing/2014/main" id="{BFED57DE-0C58-74B6-262A-B541FDEA8CD6}"/>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E82C3C2-2E5B-0447-A498-6DB8C696817F}" type="datetime1">
              <a:rPr lang="fr-CH" altLang="en-US" sz="1200" smtClean="0"/>
              <a:pPr/>
              <a:t>19.07.23</a:t>
            </a:fld>
            <a:endParaRPr lang="fr-CH" altLang="en-US" sz="1200"/>
          </a:p>
        </p:txBody>
      </p:sp>
      <p:sp>
        <p:nvSpPr>
          <p:cNvPr id="111618" name="Rectangle 7" descr="logoddsmnoir">
            <a:extLst>
              <a:ext uri="{FF2B5EF4-FFF2-40B4-BE49-F238E27FC236}">
                <a16:creationId xmlns:a16="http://schemas.microsoft.com/office/drawing/2014/main" id="{3862C34E-2CD6-ADA8-83FC-CA123558610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0025E08-7C60-9F45-9DA3-7BB391F02A9E}" type="slidenum">
              <a:rPr lang="fr-CH" altLang="en-US" sz="1200" smtClean="0"/>
              <a:pPr/>
              <a:t>56</a:t>
            </a:fld>
            <a:endParaRPr lang="fr-CH" altLang="en-US" sz="1200"/>
          </a:p>
        </p:txBody>
      </p:sp>
      <p:sp>
        <p:nvSpPr>
          <p:cNvPr id="111619" name="Rectangle 2">
            <a:extLst>
              <a:ext uri="{FF2B5EF4-FFF2-40B4-BE49-F238E27FC236}">
                <a16:creationId xmlns:a16="http://schemas.microsoft.com/office/drawing/2014/main" id="{305CB13D-8FDC-0F96-A143-2D6979543706}"/>
              </a:ext>
            </a:extLst>
          </p:cNvPr>
          <p:cNvSpPr>
            <a:spLocks noGrp="1" noRot="1" noChangeAspect="1" noChangeArrowheads="1" noTextEdit="1"/>
          </p:cNvSpPr>
          <p:nvPr>
            <p:ph type="sldImg"/>
          </p:nvPr>
        </p:nvSpPr>
        <p:spPr>
          <a:ln/>
        </p:spPr>
      </p:sp>
      <p:sp>
        <p:nvSpPr>
          <p:cNvPr id="111620" name="Rectangle 3" descr="낄倱od">
            <a:extLst>
              <a:ext uri="{FF2B5EF4-FFF2-40B4-BE49-F238E27FC236}">
                <a16:creationId xmlns:a16="http://schemas.microsoft.com/office/drawing/2014/main" id="{3E4A77E7-2775-CE08-F291-5A0DE8AB3C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3" descr="logoddsmnoir">
            <a:extLst>
              <a:ext uri="{FF2B5EF4-FFF2-40B4-BE49-F238E27FC236}">
                <a16:creationId xmlns:a16="http://schemas.microsoft.com/office/drawing/2014/main" id="{89A7D164-42CE-4863-099F-E22DE4254CA1}"/>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7B5E04-BE0D-AF43-B0E3-B8BB30D4CB65}" type="datetime1">
              <a:rPr lang="fr-CH" altLang="en-US" sz="1200" smtClean="0"/>
              <a:pPr/>
              <a:t>19.07.23</a:t>
            </a:fld>
            <a:endParaRPr lang="fr-CH" altLang="en-US" sz="1200"/>
          </a:p>
        </p:txBody>
      </p:sp>
      <p:sp>
        <p:nvSpPr>
          <p:cNvPr id="113666" name="Rectangle 7" descr="logoddsmnoir">
            <a:extLst>
              <a:ext uri="{FF2B5EF4-FFF2-40B4-BE49-F238E27FC236}">
                <a16:creationId xmlns:a16="http://schemas.microsoft.com/office/drawing/2014/main" id="{DDA585E2-D2A2-1258-26E1-1CF7519F69C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AAFB5B9-E73B-A14B-AD09-3F624F7FB23F}" type="slidenum">
              <a:rPr lang="fr-CH" altLang="en-US" sz="1200" smtClean="0"/>
              <a:pPr/>
              <a:t>57</a:t>
            </a:fld>
            <a:endParaRPr lang="fr-CH" altLang="en-US" sz="1200"/>
          </a:p>
        </p:txBody>
      </p:sp>
      <p:sp>
        <p:nvSpPr>
          <p:cNvPr id="113667" name="Rectangle 2">
            <a:extLst>
              <a:ext uri="{FF2B5EF4-FFF2-40B4-BE49-F238E27FC236}">
                <a16:creationId xmlns:a16="http://schemas.microsoft.com/office/drawing/2014/main" id="{3A2BB030-6CAA-0A45-9789-263F6F6E4006}"/>
              </a:ext>
            </a:extLst>
          </p:cNvPr>
          <p:cNvSpPr>
            <a:spLocks noGrp="1" noRot="1" noChangeAspect="1" noChangeArrowheads="1" noTextEdit="1"/>
          </p:cNvSpPr>
          <p:nvPr>
            <p:ph type="sldImg"/>
          </p:nvPr>
        </p:nvSpPr>
        <p:spPr>
          <a:solidFill>
            <a:srgbClr val="FFFFFF"/>
          </a:solidFill>
          <a:ln/>
        </p:spPr>
      </p:sp>
      <p:sp>
        <p:nvSpPr>
          <p:cNvPr id="113668" name="Rectangle 3" descr="╄哖od">
            <a:extLst>
              <a:ext uri="{FF2B5EF4-FFF2-40B4-BE49-F238E27FC236}">
                <a16:creationId xmlns:a16="http://schemas.microsoft.com/office/drawing/2014/main" id="{1CE59D09-DBEA-8609-6382-3E9C805D5E9A}"/>
              </a:ext>
            </a:extLst>
          </p:cNvPr>
          <p:cNvSpPr>
            <a:spLocks noGrp="1" noChangeArrowheads="1"/>
          </p:cNvSpPr>
          <p:nvPr>
            <p:ph type="body" idx="1"/>
          </p:nvPr>
        </p:nvSpPr>
        <p:spPr>
          <a:solidFill>
            <a:srgbClr val="FFFFFF"/>
          </a:solidFill>
          <a:ln>
            <a:solidFill>
              <a:srgbClr val="000000"/>
            </a:solidFill>
            <a:miter lim="800000"/>
            <a:headEnd/>
            <a:tailEnd/>
          </a:ln>
        </p:spPr>
        <p:txBody>
          <a:bodyPr lIns="90370" tIns="45185" rIns="90370" bIns="45185"/>
          <a:lstStyle/>
          <a:p>
            <a:endParaRPr lang="en-CA"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3" descr="logoddsmnoir">
            <a:extLst>
              <a:ext uri="{FF2B5EF4-FFF2-40B4-BE49-F238E27FC236}">
                <a16:creationId xmlns:a16="http://schemas.microsoft.com/office/drawing/2014/main" id="{ED82AA8C-63A0-5F9C-F776-53605C155B3E}"/>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587C64-632E-B644-92DF-CDBE67549FC2}" type="datetime1">
              <a:rPr lang="fr-CH" altLang="en-US" sz="1200" smtClean="0"/>
              <a:pPr/>
              <a:t>19.07.23</a:t>
            </a:fld>
            <a:endParaRPr lang="fr-CH" altLang="en-US" sz="1200"/>
          </a:p>
        </p:txBody>
      </p:sp>
      <p:sp>
        <p:nvSpPr>
          <p:cNvPr id="117762" name="Rectangle 7" descr="logoddsmnoir">
            <a:extLst>
              <a:ext uri="{FF2B5EF4-FFF2-40B4-BE49-F238E27FC236}">
                <a16:creationId xmlns:a16="http://schemas.microsoft.com/office/drawing/2014/main" id="{B5511421-A978-D63F-9015-F6654C39120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53F7FEF-F59E-8047-8B23-3FFEB02857E7}" type="slidenum">
              <a:rPr lang="fr-CH" altLang="en-US" sz="1200" smtClean="0"/>
              <a:pPr/>
              <a:t>60</a:t>
            </a:fld>
            <a:endParaRPr lang="fr-CH" altLang="en-US" sz="1200"/>
          </a:p>
        </p:txBody>
      </p:sp>
      <p:sp>
        <p:nvSpPr>
          <p:cNvPr id="117763" name="Rectangle 2">
            <a:extLst>
              <a:ext uri="{FF2B5EF4-FFF2-40B4-BE49-F238E27FC236}">
                <a16:creationId xmlns:a16="http://schemas.microsoft.com/office/drawing/2014/main" id="{4656D8F2-18F6-3E62-C9C8-AC27D02CB63F}"/>
              </a:ext>
            </a:extLst>
          </p:cNvPr>
          <p:cNvSpPr>
            <a:spLocks noGrp="1" noRot="1" noChangeAspect="1" noChangeArrowheads="1" noTextEdit="1"/>
          </p:cNvSpPr>
          <p:nvPr>
            <p:ph type="sldImg"/>
          </p:nvPr>
        </p:nvSpPr>
        <p:spPr>
          <a:ln/>
        </p:spPr>
      </p:sp>
      <p:sp>
        <p:nvSpPr>
          <p:cNvPr id="117764" name="Rectangle 3" descr="낄倱od">
            <a:extLst>
              <a:ext uri="{FF2B5EF4-FFF2-40B4-BE49-F238E27FC236}">
                <a16:creationId xmlns:a16="http://schemas.microsoft.com/office/drawing/2014/main" id="{38BF9C80-3933-C919-8B02-9FDF7D6E1BF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3" descr="logoddsmnoir">
            <a:extLst>
              <a:ext uri="{FF2B5EF4-FFF2-40B4-BE49-F238E27FC236}">
                <a16:creationId xmlns:a16="http://schemas.microsoft.com/office/drawing/2014/main" id="{075E5D84-EAE2-E68D-BB58-4C843F2DC3BB}"/>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5FCAA79-1D84-3340-8E88-F2495BF4CECE}" type="datetime1">
              <a:rPr lang="fr-CH" altLang="en-US" sz="1200" smtClean="0"/>
              <a:pPr/>
              <a:t>19.07.23</a:t>
            </a:fld>
            <a:endParaRPr lang="fr-CH" altLang="en-US" sz="1200"/>
          </a:p>
        </p:txBody>
      </p:sp>
      <p:sp>
        <p:nvSpPr>
          <p:cNvPr id="119810" name="Rectangle 7" descr="logoddsmnoir">
            <a:extLst>
              <a:ext uri="{FF2B5EF4-FFF2-40B4-BE49-F238E27FC236}">
                <a16:creationId xmlns:a16="http://schemas.microsoft.com/office/drawing/2014/main" id="{FFC87B32-4264-C755-9CCB-C8DC2092C33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94EF505-F8A9-DB43-A4EA-FD3BF5C16398}" type="slidenum">
              <a:rPr lang="fr-CH" altLang="en-US" sz="1200" smtClean="0"/>
              <a:pPr/>
              <a:t>61</a:t>
            </a:fld>
            <a:endParaRPr lang="fr-CH" altLang="en-US" sz="1200"/>
          </a:p>
        </p:txBody>
      </p:sp>
      <p:sp>
        <p:nvSpPr>
          <p:cNvPr id="119811" name="Rectangle 2">
            <a:extLst>
              <a:ext uri="{FF2B5EF4-FFF2-40B4-BE49-F238E27FC236}">
                <a16:creationId xmlns:a16="http://schemas.microsoft.com/office/drawing/2014/main" id="{0AB83629-7FB9-FC55-45E9-0ADDA64AB89A}"/>
              </a:ext>
            </a:extLst>
          </p:cNvPr>
          <p:cNvSpPr>
            <a:spLocks noGrp="1" noRot="1" noChangeAspect="1" noChangeArrowheads="1" noTextEdit="1"/>
          </p:cNvSpPr>
          <p:nvPr>
            <p:ph type="sldImg"/>
          </p:nvPr>
        </p:nvSpPr>
        <p:spPr>
          <a:ln/>
        </p:spPr>
      </p:sp>
      <p:sp>
        <p:nvSpPr>
          <p:cNvPr id="119812" name="Rectangle 3" descr="낄倱od">
            <a:extLst>
              <a:ext uri="{FF2B5EF4-FFF2-40B4-BE49-F238E27FC236}">
                <a16:creationId xmlns:a16="http://schemas.microsoft.com/office/drawing/2014/main" id="{DBD6AE26-5739-0EE3-528F-5C11144DEFA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3" descr="logoddsmnoir">
            <a:extLst>
              <a:ext uri="{FF2B5EF4-FFF2-40B4-BE49-F238E27FC236}">
                <a16:creationId xmlns:a16="http://schemas.microsoft.com/office/drawing/2014/main" id="{DC7285DE-C5EF-9E36-FDDF-27E4FBAA181E}"/>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20AC9E3-6381-B741-81E9-229D846AC2B5}" type="datetime1">
              <a:rPr lang="fr-CH" altLang="en-US" sz="1200" smtClean="0"/>
              <a:pPr/>
              <a:t>19.07.23</a:t>
            </a:fld>
            <a:endParaRPr lang="fr-CH" altLang="en-US" sz="1200"/>
          </a:p>
        </p:txBody>
      </p:sp>
      <p:sp>
        <p:nvSpPr>
          <p:cNvPr id="121858" name="Rectangle 7" descr="logoddsmnoir">
            <a:extLst>
              <a:ext uri="{FF2B5EF4-FFF2-40B4-BE49-F238E27FC236}">
                <a16:creationId xmlns:a16="http://schemas.microsoft.com/office/drawing/2014/main" id="{5AB6FEBC-7A75-2BAB-06AC-DFB65CD06CF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F7CD3DC-0DA0-1445-9668-4BEDD1016A17}" type="slidenum">
              <a:rPr lang="fr-CH" altLang="en-US" sz="1200" smtClean="0"/>
              <a:pPr/>
              <a:t>62</a:t>
            </a:fld>
            <a:endParaRPr lang="fr-CH" altLang="en-US" sz="1200"/>
          </a:p>
        </p:txBody>
      </p:sp>
      <p:sp>
        <p:nvSpPr>
          <p:cNvPr id="121859" name="Rectangle 2">
            <a:extLst>
              <a:ext uri="{FF2B5EF4-FFF2-40B4-BE49-F238E27FC236}">
                <a16:creationId xmlns:a16="http://schemas.microsoft.com/office/drawing/2014/main" id="{657B305A-63C1-1CD5-2233-E7E5E16108A0}"/>
              </a:ext>
            </a:extLst>
          </p:cNvPr>
          <p:cNvSpPr>
            <a:spLocks noGrp="1" noRot="1" noChangeAspect="1" noChangeArrowheads="1" noTextEdit="1"/>
          </p:cNvSpPr>
          <p:nvPr>
            <p:ph type="sldImg"/>
          </p:nvPr>
        </p:nvSpPr>
        <p:spPr>
          <a:ln/>
        </p:spPr>
      </p:sp>
      <p:sp>
        <p:nvSpPr>
          <p:cNvPr id="121860" name="Rectangle 3" descr="낄倱od">
            <a:extLst>
              <a:ext uri="{FF2B5EF4-FFF2-40B4-BE49-F238E27FC236}">
                <a16:creationId xmlns:a16="http://schemas.microsoft.com/office/drawing/2014/main" id="{4FE8501D-5677-EDF0-41B9-D8B138852F4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3" descr="logoddsmnoir">
            <a:extLst>
              <a:ext uri="{FF2B5EF4-FFF2-40B4-BE49-F238E27FC236}">
                <a16:creationId xmlns:a16="http://schemas.microsoft.com/office/drawing/2014/main" id="{D1BB1A27-136F-3FF6-52B2-420781C60D6C}"/>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28A00BB-3DB3-9145-BBB6-2984162314C4}" type="datetime1">
              <a:rPr lang="fr-CH" altLang="en-US" sz="1200" smtClean="0"/>
              <a:pPr/>
              <a:t>19.07.23</a:t>
            </a:fld>
            <a:endParaRPr lang="fr-CH" altLang="en-US" sz="1200"/>
          </a:p>
        </p:txBody>
      </p:sp>
      <p:sp>
        <p:nvSpPr>
          <p:cNvPr id="123906" name="Rectangle 7" descr="logoddsmnoir">
            <a:extLst>
              <a:ext uri="{FF2B5EF4-FFF2-40B4-BE49-F238E27FC236}">
                <a16:creationId xmlns:a16="http://schemas.microsoft.com/office/drawing/2014/main" id="{80BBA363-5C39-C4C8-AB2D-5EDECB3D923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042E3C1-8ADF-344D-8DBF-78D14A24C03A}" type="slidenum">
              <a:rPr lang="fr-CH" altLang="en-US" sz="1200" smtClean="0"/>
              <a:pPr/>
              <a:t>63</a:t>
            </a:fld>
            <a:endParaRPr lang="fr-CH" altLang="en-US" sz="1200"/>
          </a:p>
        </p:txBody>
      </p:sp>
      <p:sp>
        <p:nvSpPr>
          <p:cNvPr id="123907" name="Rectangle 2">
            <a:extLst>
              <a:ext uri="{FF2B5EF4-FFF2-40B4-BE49-F238E27FC236}">
                <a16:creationId xmlns:a16="http://schemas.microsoft.com/office/drawing/2014/main" id="{E0DFF6EE-A4D6-5082-8E54-72AA6E5F96E1}"/>
              </a:ext>
            </a:extLst>
          </p:cNvPr>
          <p:cNvSpPr>
            <a:spLocks noGrp="1" noRot="1" noChangeAspect="1" noChangeArrowheads="1" noTextEdit="1"/>
          </p:cNvSpPr>
          <p:nvPr>
            <p:ph type="sldImg"/>
          </p:nvPr>
        </p:nvSpPr>
        <p:spPr>
          <a:ln/>
        </p:spPr>
      </p:sp>
      <p:sp>
        <p:nvSpPr>
          <p:cNvPr id="123908" name="Rectangle 3" descr="낄倱od">
            <a:extLst>
              <a:ext uri="{FF2B5EF4-FFF2-40B4-BE49-F238E27FC236}">
                <a16:creationId xmlns:a16="http://schemas.microsoft.com/office/drawing/2014/main" id="{C5C74CFE-D70D-96CB-CA03-F4FC891534A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3" descr="logoddsmnoir">
            <a:extLst>
              <a:ext uri="{FF2B5EF4-FFF2-40B4-BE49-F238E27FC236}">
                <a16:creationId xmlns:a16="http://schemas.microsoft.com/office/drawing/2014/main" id="{72AAA960-4BE6-EA37-41A1-6EBFBB2C9830}"/>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608B0D7-EDCC-354D-B8AD-86BBF80F81DC}" type="datetime1">
              <a:rPr lang="fr-CH" altLang="en-US" sz="1200" smtClean="0"/>
              <a:pPr/>
              <a:t>19.07.23</a:t>
            </a:fld>
            <a:endParaRPr lang="fr-CH" altLang="en-US" sz="1200"/>
          </a:p>
        </p:txBody>
      </p:sp>
      <p:sp>
        <p:nvSpPr>
          <p:cNvPr id="125954" name="Rectangle 7" descr="logoddsmnoir">
            <a:extLst>
              <a:ext uri="{FF2B5EF4-FFF2-40B4-BE49-F238E27FC236}">
                <a16:creationId xmlns:a16="http://schemas.microsoft.com/office/drawing/2014/main" id="{46CC2529-AF6E-65F6-B1BC-CA4A67A1D32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94AF160-2843-F445-8AB0-E9455C00FABD}" type="slidenum">
              <a:rPr lang="fr-CH" altLang="en-US" sz="1200" smtClean="0"/>
              <a:pPr/>
              <a:t>64</a:t>
            </a:fld>
            <a:endParaRPr lang="fr-CH" altLang="en-US" sz="1200"/>
          </a:p>
        </p:txBody>
      </p:sp>
      <p:sp>
        <p:nvSpPr>
          <p:cNvPr id="125955" name="Rectangle 2">
            <a:extLst>
              <a:ext uri="{FF2B5EF4-FFF2-40B4-BE49-F238E27FC236}">
                <a16:creationId xmlns:a16="http://schemas.microsoft.com/office/drawing/2014/main" id="{A94828C0-B5C1-4CA4-9D16-42F14611781C}"/>
              </a:ext>
            </a:extLst>
          </p:cNvPr>
          <p:cNvSpPr>
            <a:spLocks noGrp="1" noRot="1" noChangeAspect="1" noChangeArrowheads="1" noTextEdit="1"/>
          </p:cNvSpPr>
          <p:nvPr>
            <p:ph type="sldImg"/>
          </p:nvPr>
        </p:nvSpPr>
        <p:spPr>
          <a:ln/>
        </p:spPr>
      </p:sp>
      <p:sp>
        <p:nvSpPr>
          <p:cNvPr id="125956" name="Rectangle 3" descr="낄倱od">
            <a:extLst>
              <a:ext uri="{FF2B5EF4-FFF2-40B4-BE49-F238E27FC236}">
                <a16:creationId xmlns:a16="http://schemas.microsoft.com/office/drawing/2014/main" id="{B3FA53CA-DC42-0965-1840-36BDB979BDD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“or” suggested to me that it’s an either or test.</a:t>
            </a:r>
          </a:p>
          <a:p>
            <a:endParaRPr lang="en-US" altLang="en-US">
              <a:latin typeface="Arial" panose="020B0604020202020204" pitchFamily="34" charset="0"/>
            </a:endParaRPr>
          </a:p>
          <a:p>
            <a:r>
              <a:rPr lang="en-US" altLang="en-US">
                <a:latin typeface="Arial" panose="020B0604020202020204" pitchFamily="34" charset="0"/>
              </a:rPr>
              <a:t>So if either question says it’s essential, is it essential?</a:t>
            </a:r>
          </a:p>
          <a:p>
            <a:endParaRPr lang="en-US" altLang="en-US">
              <a:latin typeface="Arial" panose="020B0604020202020204" pitchFamily="34" charset="0"/>
            </a:endParaRPr>
          </a:p>
          <a:p>
            <a:r>
              <a:rPr lang="en-US" altLang="en-US">
                <a:latin typeface="Arial" panose="020B0604020202020204" pitchFamily="34" charset="0"/>
              </a:rPr>
              <a:t>If either questions says it’s non-essential, is it non-essential?</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3" descr="logoddsmnoir">
            <a:extLst>
              <a:ext uri="{FF2B5EF4-FFF2-40B4-BE49-F238E27FC236}">
                <a16:creationId xmlns:a16="http://schemas.microsoft.com/office/drawing/2014/main" id="{4748A64E-E86F-9F2F-6147-41B34FD2F877}"/>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6954050-39CF-6D40-B44A-F5DC104718B4}" type="datetime1">
              <a:rPr lang="fr-CH" altLang="en-US" sz="1200" smtClean="0"/>
              <a:pPr/>
              <a:t>19.07.23</a:t>
            </a:fld>
            <a:endParaRPr lang="fr-CH" altLang="en-US" sz="1200"/>
          </a:p>
        </p:txBody>
      </p:sp>
      <p:sp>
        <p:nvSpPr>
          <p:cNvPr id="128002" name="Rectangle 7" descr="logoddsmnoir">
            <a:extLst>
              <a:ext uri="{FF2B5EF4-FFF2-40B4-BE49-F238E27FC236}">
                <a16:creationId xmlns:a16="http://schemas.microsoft.com/office/drawing/2014/main" id="{27222C29-85F8-24C4-7CB2-AEE1200839A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98038C6-2C1E-6447-A999-C3C4D221138E}" type="slidenum">
              <a:rPr lang="fr-CH" altLang="en-US" sz="1200" smtClean="0"/>
              <a:pPr/>
              <a:t>65</a:t>
            </a:fld>
            <a:endParaRPr lang="fr-CH" altLang="en-US" sz="1200"/>
          </a:p>
        </p:txBody>
      </p:sp>
      <p:sp>
        <p:nvSpPr>
          <p:cNvPr id="128003" name="Rectangle 2">
            <a:extLst>
              <a:ext uri="{FF2B5EF4-FFF2-40B4-BE49-F238E27FC236}">
                <a16:creationId xmlns:a16="http://schemas.microsoft.com/office/drawing/2014/main" id="{C6B71BE7-22AA-D88D-D737-1B70ED155E7A}"/>
              </a:ext>
            </a:extLst>
          </p:cNvPr>
          <p:cNvSpPr>
            <a:spLocks noGrp="1" noRot="1" noChangeAspect="1" noChangeArrowheads="1" noTextEdit="1"/>
          </p:cNvSpPr>
          <p:nvPr>
            <p:ph type="sldImg"/>
          </p:nvPr>
        </p:nvSpPr>
        <p:spPr>
          <a:ln/>
        </p:spPr>
      </p:sp>
      <p:sp>
        <p:nvSpPr>
          <p:cNvPr id="128004" name="Rectangle 3" descr="낄倱od">
            <a:extLst>
              <a:ext uri="{FF2B5EF4-FFF2-40B4-BE49-F238E27FC236}">
                <a16:creationId xmlns:a16="http://schemas.microsoft.com/office/drawing/2014/main" id="{8CBB5668-FF3C-6523-A9BA-1748CB49F92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3" descr="logoddsmnoir">
            <a:extLst>
              <a:ext uri="{FF2B5EF4-FFF2-40B4-BE49-F238E27FC236}">
                <a16:creationId xmlns:a16="http://schemas.microsoft.com/office/drawing/2014/main" id="{5B0C8462-7A52-D8CB-3B59-75D97CDD5EB9}"/>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6F7AA9B-18F5-5940-9277-2379817C0EC9}" type="datetime1">
              <a:rPr lang="fr-CH" altLang="en-US" sz="1200" smtClean="0"/>
              <a:pPr/>
              <a:t>19.07.23</a:t>
            </a:fld>
            <a:endParaRPr lang="fr-CH" altLang="en-US" sz="1200"/>
          </a:p>
        </p:txBody>
      </p:sp>
      <p:sp>
        <p:nvSpPr>
          <p:cNvPr id="130050" name="Rectangle 7" descr="logoddsmnoir">
            <a:extLst>
              <a:ext uri="{FF2B5EF4-FFF2-40B4-BE49-F238E27FC236}">
                <a16:creationId xmlns:a16="http://schemas.microsoft.com/office/drawing/2014/main" id="{5B9D7BE4-C37A-CE5E-C98D-86DE56CB67D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345C94A-FA7E-0141-923D-15BF21105F86}" type="slidenum">
              <a:rPr lang="fr-CH" altLang="en-US" sz="1200" smtClean="0"/>
              <a:pPr/>
              <a:t>66</a:t>
            </a:fld>
            <a:endParaRPr lang="fr-CH" altLang="en-US" sz="1200"/>
          </a:p>
        </p:txBody>
      </p:sp>
      <p:sp>
        <p:nvSpPr>
          <p:cNvPr id="130051" name="Rectangle 2">
            <a:extLst>
              <a:ext uri="{FF2B5EF4-FFF2-40B4-BE49-F238E27FC236}">
                <a16:creationId xmlns:a16="http://schemas.microsoft.com/office/drawing/2014/main" id="{134321D4-CAF4-83DD-1A12-B1E0BD8AA381}"/>
              </a:ext>
            </a:extLst>
          </p:cNvPr>
          <p:cNvSpPr>
            <a:spLocks noGrp="1" noRot="1" noChangeAspect="1" noChangeArrowheads="1" noTextEdit="1"/>
          </p:cNvSpPr>
          <p:nvPr>
            <p:ph type="sldImg"/>
          </p:nvPr>
        </p:nvSpPr>
        <p:spPr>
          <a:ln/>
        </p:spPr>
      </p:sp>
      <p:sp>
        <p:nvSpPr>
          <p:cNvPr id="130052" name="Rectangle 3" descr="낄倱od">
            <a:extLst>
              <a:ext uri="{FF2B5EF4-FFF2-40B4-BE49-F238E27FC236}">
                <a16:creationId xmlns:a16="http://schemas.microsoft.com/office/drawing/2014/main" id="{44182D5D-4D36-51E6-EEDC-04EEC670030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3" descr="logoddsmnoir">
            <a:extLst>
              <a:ext uri="{FF2B5EF4-FFF2-40B4-BE49-F238E27FC236}">
                <a16:creationId xmlns:a16="http://schemas.microsoft.com/office/drawing/2014/main" id="{E49E19ED-EA91-6196-E6B4-DE1D81A17BD1}"/>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1185478-D908-1040-B70E-B116DD0EFF3D}" type="datetime1">
              <a:rPr lang="fr-CH" altLang="en-US" sz="1200" smtClean="0"/>
              <a:pPr/>
              <a:t>19.07.23</a:t>
            </a:fld>
            <a:endParaRPr lang="fr-CH" altLang="en-US" sz="1200"/>
          </a:p>
        </p:txBody>
      </p:sp>
      <p:sp>
        <p:nvSpPr>
          <p:cNvPr id="132098" name="Rectangle 7" descr="logoddsmnoir">
            <a:extLst>
              <a:ext uri="{FF2B5EF4-FFF2-40B4-BE49-F238E27FC236}">
                <a16:creationId xmlns:a16="http://schemas.microsoft.com/office/drawing/2014/main" id="{9BDA483D-B9C5-4300-21CA-30EFEB98FE5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5D01C7A-C234-334B-A8FA-71905AAF288B}" type="slidenum">
              <a:rPr lang="fr-CH" altLang="en-US" sz="1200" smtClean="0"/>
              <a:pPr/>
              <a:t>67</a:t>
            </a:fld>
            <a:endParaRPr lang="fr-CH" altLang="en-US" sz="1200"/>
          </a:p>
        </p:txBody>
      </p:sp>
      <p:sp>
        <p:nvSpPr>
          <p:cNvPr id="132099" name="Rectangle 2">
            <a:extLst>
              <a:ext uri="{FF2B5EF4-FFF2-40B4-BE49-F238E27FC236}">
                <a16:creationId xmlns:a16="http://schemas.microsoft.com/office/drawing/2014/main" id="{FEC044D9-841B-2643-BC73-2E6BD32115C5}"/>
              </a:ext>
            </a:extLst>
          </p:cNvPr>
          <p:cNvSpPr>
            <a:spLocks noGrp="1" noRot="1" noChangeAspect="1" noChangeArrowheads="1" noTextEdit="1"/>
          </p:cNvSpPr>
          <p:nvPr>
            <p:ph type="sldImg"/>
          </p:nvPr>
        </p:nvSpPr>
        <p:spPr>
          <a:ln/>
        </p:spPr>
      </p:sp>
      <p:sp>
        <p:nvSpPr>
          <p:cNvPr id="132100" name="Rectangle 3" descr="낄倱od">
            <a:extLst>
              <a:ext uri="{FF2B5EF4-FFF2-40B4-BE49-F238E27FC236}">
                <a16:creationId xmlns:a16="http://schemas.microsoft.com/office/drawing/2014/main" id="{9D4D19DF-2C39-79AC-62A8-9825F665216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descr="logoddsmnoir">
            <a:extLst>
              <a:ext uri="{FF2B5EF4-FFF2-40B4-BE49-F238E27FC236}">
                <a16:creationId xmlns:a16="http://schemas.microsoft.com/office/drawing/2014/main" id="{18EC3EBD-C7A8-7EE1-373B-8B74927314F5}"/>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70097C0-6B52-7F46-AFC9-1A2EE4BD373D}" type="datetime1">
              <a:rPr lang="fr-CH" altLang="en-US" sz="1200" smtClean="0"/>
              <a:pPr/>
              <a:t>19.07.23</a:t>
            </a:fld>
            <a:endParaRPr lang="fr-CH" altLang="en-US" sz="1200"/>
          </a:p>
        </p:txBody>
      </p:sp>
      <p:sp>
        <p:nvSpPr>
          <p:cNvPr id="134146" name="Rectangle 7" descr="logoddsmnoir">
            <a:extLst>
              <a:ext uri="{FF2B5EF4-FFF2-40B4-BE49-F238E27FC236}">
                <a16:creationId xmlns:a16="http://schemas.microsoft.com/office/drawing/2014/main" id="{3057BDC4-9A0C-0893-D855-A46CAB17BF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4625C36-CD4C-BF44-9621-AC6415E5BEC1}" type="slidenum">
              <a:rPr lang="fr-CH" altLang="en-US" sz="1200" smtClean="0"/>
              <a:pPr/>
              <a:t>68</a:t>
            </a:fld>
            <a:endParaRPr lang="fr-CH" altLang="en-US" sz="1200"/>
          </a:p>
        </p:txBody>
      </p:sp>
      <p:sp>
        <p:nvSpPr>
          <p:cNvPr id="134147" name="Rectangle 2">
            <a:extLst>
              <a:ext uri="{FF2B5EF4-FFF2-40B4-BE49-F238E27FC236}">
                <a16:creationId xmlns:a16="http://schemas.microsoft.com/office/drawing/2014/main" id="{EF7B254D-A293-4BD1-4ADB-F3B4561A56A2}"/>
              </a:ext>
            </a:extLst>
          </p:cNvPr>
          <p:cNvSpPr>
            <a:spLocks noGrp="1" noRot="1" noChangeAspect="1" noChangeArrowheads="1" noTextEdit="1"/>
          </p:cNvSpPr>
          <p:nvPr>
            <p:ph type="sldImg"/>
          </p:nvPr>
        </p:nvSpPr>
        <p:spPr>
          <a:ln/>
        </p:spPr>
      </p:sp>
      <p:sp>
        <p:nvSpPr>
          <p:cNvPr id="134148" name="Rectangle 3" descr="낄倱od">
            <a:extLst>
              <a:ext uri="{FF2B5EF4-FFF2-40B4-BE49-F238E27FC236}">
                <a16:creationId xmlns:a16="http://schemas.microsoft.com/office/drawing/2014/main" id="{C6F25A95-E806-D22A-96B9-D93D67B42D0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3" descr="logoddsmnoir">
            <a:extLst>
              <a:ext uri="{FF2B5EF4-FFF2-40B4-BE49-F238E27FC236}">
                <a16:creationId xmlns:a16="http://schemas.microsoft.com/office/drawing/2014/main" id="{EEC90229-810E-9256-3608-0584981FA21A}"/>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1BE044F-F1EE-3E42-918B-1BFBD3C8CDEC}" type="datetime1">
              <a:rPr lang="fr-CH" altLang="en-US" sz="1200" smtClean="0"/>
              <a:pPr/>
              <a:t>19.07.23</a:t>
            </a:fld>
            <a:endParaRPr lang="fr-CH" altLang="en-US" sz="1200"/>
          </a:p>
        </p:txBody>
      </p:sp>
      <p:sp>
        <p:nvSpPr>
          <p:cNvPr id="136194" name="Rectangle 7" descr="logoddsmnoir">
            <a:extLst>
              <a:ext uri="{FF2B5EF4-FFF2-40B4-BE49-F238E27FC236}">
                <a16:creationId xmlns:a16="http://schemas.microsoft.com/office/drawing/2014/main" id="{B5B4E168-8421-374B-5F0A-079A8454FC6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1EAF52-0B40-CF43-9058-44A9E35438D5}" type="slidenum">
              <a:rPr lang="fr-CH" altLang="en-US" sz="1200" smtClean="0"/>
              <a:pPr/>
              <a:t>69</a:t>
            </a:fld>
            <a:endParaRPr lang="fr-CH" altLang="en-US" sz="1200"/>
          </a:p>
        </p:txBody>
      </p:sp>
      <p:sp>
        <p:nvSpPr>
          <p:cNvPr id="136195" name="Rectangle 2">
            <a:extLst>
              <a:ext uri="{FF2B5EF4-FFF2-40B4-BE49-F238E27FC236}">
                <a16:creationId xmlns:a16="http://schemas.microsoft.com/office/drawing/2014/main" id="{B8C92D90-C6A0-AAD1-E6B5-FDDDEA5E7523}"/>
              </a:ext>
            </a:extLst>
          </p:cNvPr>
          <p:cNvSpPr>
            <a:spLocks noGrp="1" noRot="1" noChangeAspect="1" noChangeArrowheads="1" noTextEdit="1"/>
          </p:cNvSpPr>
          <p:nvPr>
            <p:ph type="sldImg"/>
          </p:nvPr>
        </p:nvSpPr>
        <p:spPr>
          <a:ln/>
        </p:spPr>
      </p:sp>
      <p:sp>
        <p:nvSpPr>
          <p:cNvPr id="136196" name="Rectangle 3" descr="낄倱od">
            <a:extLst>
              <a:ext uri="{FF2B5EF4-FFF2-40B4-BE49-F238E27FC236}">
                <a16:creationId xmlns:a16="http://schemas.microsoft.com/office/drawing/2014/main" id="{D1AF7875-2457-9F7C-FD97-48B7DC493C2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3" descr="logoddsmnoir">
            <a:extLst>
              <a:ext uri="{FF2B5EF4-FFF2-40B4-BE49-F238E27FC236}">
                <a16:creationId xmlns:a16="http://schemas.microsoft.com/office/drawing/2014/main" id="{907843DB-E96A-D0FA-40DB-884E57E2158C}"/>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D8642BC-162D-C34F-AE07-A607AC3DC986}" type="datetime1">
              <a:rPr lang="fr-CH" altLang="en-US" sz="1200" smtClean="0"/>
              <a:pPr/>
              <a:t>19.07.23</a:t>
            </a:fld>
            <a:endParaRPr lang="fr-CH" altLang="en-US" sz="1200"/>
          </a:p>
        </p:txBody>
      </p:sp>
      <p:sp>
        <p:nvSpPr>
          <p:cNvPr id="138242" name="Rectangle 7" descr="logoddsmnoir">
            <a:extLst>
              <a:ext uri="{FF2B5EF4-FFF2-40B4-BE49-F238E27FC236}">
                <a16:creationId xmlns:a16="http://schemas.microsoft.com/office/drawing/2014/main" id="{6FE78385-DB39-D03C-46B3-1C01B28EF01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9AC10E7-3AA4-C34F-B18A-18AD2C152864}" type="slidenum">
              <a:rPr lang="fr-CH" altLang="en-US" sz="1200" smtClean="0"/>
              <a:pPr/>
              <a:t>71</a:t>
            </a:fld>
            <a:endParaRPr lang="fr-CH" altLang="en-US" sz="1200"/>
          </a:p>
        </p:txBody>
      </p:sp>
      <p:sp>
        <p:nvSpPr>
          <p:cNvPr id="138243" name="Rectangle 2">
            <a:extLst>
              <a:ext uri="{FF2B5EF4-FFF2-40B4-BE49-F238E27FC236}">
                <a16:creationId xmlns:a16="http://schemas.microsoft.com/office/drawing/2014/main" id="{91DD78C7-41C0-AF64-E2C5-129268D41009}"/>
              </a:ext>
            </a:extLst>
          </p:cNvPr>
          <p:cNvSpPr>
            <a:spLocks noGrp="1" noRot="1" noChangeAspect="1" noChangeArrowheads="1" noTextEdit="1"/>
          </p:cNvSpPr>
          <p:nvPr>
            <p:ph type="sldImg"/>
          </p:nvPr>
        </p:nvSpPr>
        <p:spPr>
          <a:ln/>
        </p:spPr>
      </p:sp>
      <p:sp>
        <p:nvSpPr>
          <p:cNvPr id="138244" name="Rectangle 3" descr="낄倱od">
            <a:extLst>
              <a:ext uri="{FF2B5EF4-FFF2-40B4-BE49-F238E27FC236}">
                <a16:creationId xmlns:a16="http://schemas.microsoft.com/office/drawing/2014/main" id="{C8C6ECC5-9811-EE2B-53BF-4DB2B30FBD9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3" descr="logoddsmnoir">
            <a:extLst>
              <a:ext uri="{FF2B5EF4-FFF2-40B4-BE49-F238E27FC236}">
                <a16:creationId xmlns:a16="http://schemas.microsoft.com/office/drawing/2014/main" id="{CECF218F-D751-4636-D138-41B06A5FE47D}"/>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B92CC8-9BCB-5642-89F1-17D271A89A19}" type="datetime1">
              <a:rPr lang="fr-CH" altLang="en-US" sz="1200" smtClean="0"/>
              <a:pPr/>
              <a:t>19.07.23</a:t>
            </a:fld>
            <a:endParaRPr lang="fr-CH" altLang="en-US" sz="1200"/>
          </a:p>
        </p:txBody>
      </p:sp>
      <p:sp>
        <p:nvSpPr>
          <p:cNvPr id="141314" name="Rectangle 7" descr="logoddsmnoir">
            <a:extLst>
              <a:ext uri="{FF2B5EF4-FFF2-40B4-BE49-F238E27FC236}">
                <a16:creationId xmlns:a16="http://schemas.microsoft.com/office/drawing/2014/main" id="{5E427E8D-916C-E45F-B6E0-F3E7D0CBE53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CAAD62D-CDED-064B-BD5E-51179D4490D3}" type="slidenum">
              <a:rPr lang="fr-CH" altLang="en-US" sz="1200" smtClean="0"/>
              <a:pPr/>
              <a:t>73</a:t>
            </a:fld>
            <a:endParaRPr lang="fr-CH" altLang="en-US" sz="1200"/>
          </a:p>
        </p:txBody>
      </p:sp>
      <p:sp>
        <p:nvSpPr>
          <p:cNvPr id="141315" name="Rectangle 2">
            <a:extLst>
              <a:ext uri="{FF2B5EF4-FFF2-40B4-BE49-F238E27FC236}">
                <a16:creationId xmlns:a16="http://schemas.microsoft.com/office/drawing/2014/main" id="{46CF6B43-830D-DD6E-AA1C-F6DF8BE3A544}"/>
              </a:ext>
            </a:extLst>
          </p:cNvPr>
          <p:cNvSpPr>
            <a:spLocks noGrp="1" noRot="1" noChangeAspect="1" noChangeArrowheads="1" noTextEdit="1"/>
          </p:cNvSpPr>
          <p:nvPr>
            <p:ph type="sldImg"/>
          </p:nvPr>
        </p:nvSpPr>
        <p:spPr>
          <a:ln/>
        </p:spPr>
      </p:sp>
      <p:sp>
        <p:nvSpPr>
          <p:cNvPr id="141316" name="Rectangle 3" descr="낄倱od">
            <a:extLst>
              <a:ext uri="{FF2B5EF4-FFF2-40B4-BE49-F238E27FC236}">
                <a16:creationId xmlns:a16="http://schemas.microsoft.com/office/drawing/2014/main" id="{2CA663F2-BC0C-43E1-9B15-FB6217C6AFA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3" descr="logoddsmnoir">
            <a:extLst>
              <a:ext uri="{FF2B5EF4-FFF2-40B4-BE49-F238E27FC236}">
                <a16:creationId xmlns:a16="http://schemas.microsoft.com/office/drawing/2014/main" id="{D822B6EE-CB4B-BE51-063F-D465A1FCFCC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2E73E68-9103-6746-B198-93B5838C0096}" type="datetime1">
              <a:rPr lang="fr-CH" altLang="en-US" sz="1200" smtClean="0"/>
              <a:pPr/>
              <a:t>19.07.23</a:t>
            </a:fld>
            <a:endParaRPr lang="fr-CH" altLang="en-US" sz="1200"/>
          </a:p>
        </p:txBody>
      </p:sp>
      <p:sp>
        <p:nvSpPr>
          <p:cNvPr id="143362" name="Rectangle 7" descr="logoddsmnoir">
            <a:extLst>
              <a:ext uri="{FF2B5EF4-FFF2-40B4-BE49-F238E27FC236}">
                <a16:creationId xmlns:a16="http://schemas.microsoft.com/office/drawing/2014/main" id="{D75D0996-708D-0370-359A-7619A5B9C47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5199FCD-8FD1-BA42-BC8D-0ACBADF3C497}" type="slidenum">
              <a:rPr lang="fr-CH" altLang="en-US" sz="1200" smtClean="0"/>
              <a:pPr/>
              <a:t>74</a:t>
            </a:fld>
            <a:endParaRPr lang="fr-CH" altLang="en-US" sz="1200"/>
          </a:p>
        </p:txBody>
      </p:sp>
      <p:sp>
        <p:nvSpPr>
          <p:cNvPr id="143363" name="Rectangle 2">
            <a:extLst>
              <a:ext uri="{FF2B5EF4-FFF2-40B4-BE49-F238E27FC236}">
                <a16:creationId xmlns:a16="http://schemas.microsoft.com/office/drawing/2014/main" id="{07A7DF8E-9620-59AA-4FBA-59FAF6C0D29D}"/>
              </a:ext>
            </a:extLst>
          </p:cNvPr>
          <p:cNvSpPr>
            <a:spLocks noGrp="1" noRot="1" noChangeAspect="1" noChangeArrowheads="1" noTextEdit="1"/>
          </p:cNvSpPr>
          <p:nvPr>
            <p:ph type="sldImg"/>
          </p:nvPr>
        </p:nvSpPr>
        <p:spPr>
          <a:ln/>
        </p:spPr>
      </p:sp>
      <p:sp>
        <p:nvSpPr>
          <p:cNvPr id="143364" name="Rectangle 3" descr="낄倱od">
            <a:extLst>
              <a:ext uri="{FF2B5EF4-FFF2-40B4-BE49-F238E27FC236}">
                <a16:creationId xmlns:a16="http://schemas.microsoft.com/office/drawing/2014/main" id="{0D1737CF-89D1-D444-0760-8E74CBD4765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3" descr="logoddsmnoir">
            <a:extLst>
              <a:ext uri="{FF2B5EF4-FFF2-40B4-BE49-F238E27FC236}">
                <a16:creationId xmlns:a16="http://schemas.microsoft.com/office/drawing/2014/main" id="{C7FB016E-7725-3C9C-B996-3A8D8F303459}"/>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6057D0D-A7B1-0448-9392-06E8AD56D0C7}" type="datetime1">
              <a:rPr lang="fr-CH" altLang="en-US" sz="1200" smtClean="0"/>
              <a:pPr/>
              <a:t>19.07.23</a:t>
            </a:fld>
            <a:endParaRPr lang="fr-CH" altLang="en-US" sz="1200"/>
          </a:p>
        </p:txBody>
      </p:sp>
      <p:sp>
        <p:nvSpPr>
          <p:cNvPr id="147458" name="Rectangle 7" descr="logoddsmnoir">
            <a:extLst>
              <a:ext uri="{FF2B5EF4-FFF2-40B4-BE49-F238E27FC236}">
                <a16:creationId xmlns:a16="http://schemas.microsoft.com/office/drawing/2014/main" id="{8D2E637B-786F-FD71-7124-2718E80CB54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01338AC-4A7A-804D-AEFF-DC43F9A5E86B}" type="slidenum">
              <a:rPr lang="fr-CH" altLang="en-US" sz="1200" smtClean="0"/>
              <a:pPr/>
              <a:t>77</a:t>
            </a:fld>
            <a:endParaRPr lang="fr-CH" altLang="en-US" sz="1200"/>
          </a:p>
        </p:txBody>
      </p:sp>
      <p:sp>
        <p:nvSpPr>
          <p:cNvPr id="147459" name="Rectangle 2">
            <a:extLst>
              <a:ext uri="{FF2B5EF4-FFF2-40B4-BE49-F238E27FC236}">
                <a16:creationId xmlns:a16="http://schemas.microsoft.com/office/drawing/2014/main" id="{B4A7A759-9E8A-734D-C813-2B8986EB5AB0}"/>
              </a:ext>
            </a:extLst>
          </p:cNvPr>
          <p:cNvSpPr>
            <a:spLocks noGrp="1" noRot="1" noChangeAspect="1" noChangeArrowheads="1" noTextEdit="1"/>
          </p:cNvSpPr>
          <p:nvPr>
            <p:ph type="sldImg"/>
          </p:nvPr>
        </p:nvSpPr>
        <p:spPr>
          <a:ln/>
        </p:spPr>
      </p:sp>
      <p:sp>
        <p:nvSpPr>
          <p:cNvPr id="147460" name="Rectangle 3" descr="낄倱od">
            <a:extLst>
              <a:ext uri="{FF2B5EF4-FFF2-40B4-BE49-F238E27FC236}">
                <a16:creationId xmlns:a16="http://schemas.microsoft.com/office/drawing/2014/main" id="{32221CC2-9E65-8435-64CB-AEA313D5F28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6CF3446E-2FD1-229D-9B64-30FB886831E4}"/>
              </a:ext>
            </a:extLst>
          </p:cNvPr>
          <p:cNvSpPr>
            <a:spLocks noGrp="1" noRot="1" noChangeAspect="1" noChangeArrowheads="1" noTextEdit="1"/>
          </p:cNvSpPr>
          <p:nvPr>
            <p:ph type="sldImg"/>
          </p:nvPr>
        </p:nvSpPr>
        <p:spPr>
          <a:ln/>
        </p:spPr>
      </p:sp>
      <p:sp>
        <p:nvSpPr>
          <p:cNvPr id="153602" name="Notes Placeholder 2">
            <a:extLst>
              <a:ext uri="{FF2B5EF4-FFF2-40B4-BE49-F238E27FC236}">
                <a16:creationId xmlns:a16="http://schemas.microsoft.com/office/drawing/2014/main" id="{20407647-1D1F-75AA-E5C0-94E185AB8EA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CA" altLang="en-US">
                <a:latin typeface="Arial" panose="020B0604020202020204" pitchFamily="34" charset="0"/>
              </a:rPr>
              <a:t>If a patent could be granted with a claim 1 claiming “all lawyers in a courtroom”, dependant claim 2 could be for “the lawyers of claim 1 wherein said lawyers are right-handed” and claim 3 could be for “the lawyers of claim 2 wherein said lawyers wear glasses.” </a:t>
            </a:r>
          </a:p>
          <a:p>
            <a:r>
              <a:rPr lang="en-CA" altLang="en-US">
                <a:latin typeface="Arial" panose="020B0604020202020204" pitchFamily="34" charset="0"/>
              </a:rPr>
              <a:t>Claim 3 would include lawyers in the courtroom who are right-handed and wear glasses.  </a:t>
            </a:r>
          </a:p>
          <a:p>
            <a:r>
              <a:rPr lang="en-CA" altLang="en-US">
                <a:latin typeface="Arial" panose="020B0604020202020204" pitchFamily="34" charset="0"/>
              </a:rPr>
              <a:t>Claim 2 would include lawyers in the courtroom who wear glasses (those of Claim 3) as well as those that do not (those in the white region).  </a:t>
            </a:r>
          </a:p>
          <a:p>
            <a:r>
              <a:rPr lang="en-CA" altLang="en-US">
                <a:latin typeface="Arial" panose="020B0604020202020204" pitchFamily="34" charset="0"/>
              </a:rPr>
              <a:t>Claim 1 would include right-handed lawyers (those of Claim 2) and those that are not (those in the red region).</a:t>
            </a:r>
            <a:endParaRPr lang="en-US" altLang="en-US">
              <a:latin typeface="Arial" panose="020B0604020202020204" pitchFamily="34" charset="0"/>
            </a:endParaRPr>
          </a:p>
          <a:p>
            <a:endParaRPr lang="en-US" altLang="en-US">
              <a:latin typeface="Arial" panose="020B0604020202020204" pitchFamily="34" charset="0"/>
            </a:endParaRPr>
          </a:p>
        </p:txBody>
      </p:sp>
      <p:sp>
        <p:nvSpPr>
          <p:cNvPr id="153603" name="Date Placeholder 3">
            <a:extLst>
              <a:ext uri="{FF2B5EF4-FFF2-40B4-BE49-F238E27FC236}">
                <a16:creationId xmlns:a16="http://schemas.microsoft.com/office/drawing/2014/main" id="{CFA37345-DB27-1A7A-1AB6-A63349E46788}"/>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DA02AC1-E1C0-0242-9A53-D643568FE2F2}" type="datetime1">
              <a:rPr lang="fr-CH" altLang="en-US" sz="1200" smtClean="0"/>
              <a:pPr/>
              <a:t>19.07.23</a:t>
            </a:fld>
            <a:endParaRPr lang="fr-CH" altLang="en-US" sz="1200"/>
          </a:p>
        </p:txBody>
      </p:sp>
      <p:sp>
        <p:nvSpPr>
          <p:cNvPr id="153604" name="Slide Number Placeholder 4">
            <a:extLst>
              <a:ext uri="{FF2B5EF4-FFF2-40B4-BE49-F238E27FC236}">
                <a16:creationId xmlns:a16="http://schemas.microsoft.com/office/drawing/2014/main" id="{5E9C0126-3E8C-8B1D-C855-F8F3B9A18D0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4C47B04-FD23-F64A-8AB0-27FC867704E7}" type="slidenum">
              <a:rPr lang="fr-CH" altLang="en-US" sz="1200" smtClean="0"/>
              <a:pPr/>
              <a:t>82</a:t>
            </a:fld>
            <a:endParaRPr lang="fr-CH" altLang="en-US"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DF6E6D4-5B78-A30A-1329-B81AC53E2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256097BC-112F-F1CF-7C83-6AC4308BFC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ormAutofit/>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914400"/>
          </a:xfrm>
        </p:spPr>
        <p:txBody>
          <a:bodyPr>
            <a:norm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2" name="Text Placeholder 11"/>
          <p:cNvSpPr>
            <a:spLocks noGrp="1"/>
          </p:cNvSpPr>
          <p:nvPr>
            <p:ph type="body" sz="quarter" idx="10"/>
          </p:nvPr>
        </p:nvSpPr>
        <p:spPr>
          <a:xfrm>
            <a:off x="1371600" y="4876800"/>
            <a:ext cx="6400800" cy="381000"/>
          </a:xfrm>
        </p:spPr>
        <p:txBody>
          <a:bodyPr>
            <a:norm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49496790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6B35588-27D0-040B-E12F-86380CA40FA5}"/>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A4C3FFFB-09FD-BD98-83ED-BC2AB27961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lgn="ctr">
              <a:defRPr/>
            </a:lvl1pPr>
          </a:lstStyle>
          <a:p>
            <a:r>
              <a:rPr lang="en-US"/>
              <a:t>Click to edit Master title style</a:t>
            </a:r>
            <a:endParaRPr lang="en-CA" dirty="0"/>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a:extLst>
              <a:ext uri="{FF2B5EF4-FFF2-40B4-BE49-F238E27FC236}">
                <a16:creationId xmlns:a16="http://schemas.microsoft.com/office/drawing/2014/main" id="{59F87345-A0CE-62CC-90CC-E0C1C77985F8}"/>
              </a:ext>
            </a:extLst>
          </p:cNvPr>
          <p:cNvSpPr>
            <a:spLocks noGrp="1"/>
          </p:cNvSpPr>
          <p:nvPr>
            <p:ph type="dt" sz="half" idx="10"/>
          </p:nvPr>
        </p:nvSpPr>
        <p:spPr>
          <a:xfrm>
            <a:off x="457200" y="6356350"/>
            <a:ext cx="1676400" cy="365125"/>
          </a:xfrm>
        </p:spPr>
        <p:txBody>
          <a:bodyPr/>
          <a:lstStyle>
            <a:lvl1pPr>
              <a:defRPr/>
            </a:lvl1pPr>
          </a:lstStyle>
          <a:p>
            <a:pPr>
              <a:defRPr/>
            </a:pPr>
            <a:fld id="{C0B397BD-F694-BA43-B849-88EB02EF5EB9}" type="datetimeFigureOut">
              <a:rPr lang="en-CA"/>
              <a:pPr>
                <a:defRPr/>
              </a:pPr>
              <a:t>2023-07-19</a:t>
            </a:fld>
            <a:endParaRPr lang="en-CA"/>
          </a:p>
        </p:txBody>
      </p:sp>
      <p:sp>
        <p:nvSpPr>
          <p:cNvPr id="7" name="Footer Placeholder 4">
            <a:extLst>
              <a:ext uri="{FF2B5EF4-FFF2-40B4-BE49-F238E27FC236}">
                <a16:creationId xmlns:a16="http://schemas.microsoft.com/office/drawing/2014/main" id="{4B637A9E-1B8F-BD1B-3AA9-E52F52D8DE6B}"/>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a:extLst>
              <a:ext uri="{FF2B5EF4-FFF2-40B4-BE49-F238E27FC236}">
                <a16:creationId xmlns:a16="http://schemas.microsoft.com/office/drawing/2014/main" id="{8F15272F-50CD-6122-1132-AA9C79DDA5EA}"/>
              </a:ext>
            </a:extLst>
          </p:cNvPr>
          <p:cNvSpPr>
            <a:spLocks noGrp="1"/>
          </p:cNvSpPr>
          <p:nvPr>
            <p:ph type="sldNum" sz="quarter" idx="12"/>
          </p:nvPr>
        </p:nvSpPr>
        <p:spPr>
          <a:xfrm>
            <a:off x="5334000" y="6356350"/>
            <a:ext cx="1592263" cy="365125"/>
          </a:xfrm>
        </p:spPr>
        <p:txBody>
          <a:bodyPr/>
          <a:lstStyle>
            <a:lvl1pPr>
              <a:defRPr/>
            </a:lvl1pPr>
          </a:lstStyle>
          <a:p>
            <a:pPr>
              <a:defRPr/>
            </a:pPr>
            <a:fld id="{8496E68B-ECC2-BD42-A437-D7A13C013FFC}" type="slidenum">
              <a:rPr lang="en-CA" altLang="en-US"/>
              <a:pPr>
                <a:defRPr/>
              </a:pPr>
              <a:t>‹#›</a:t>
            </a:fld>
            <a:endParaRPr lang="en-CA" altLang="en-US"/>
          </a:p>
        </p:txBody>
      </p:sp>
    </p:spTree>
    <p:extLst>
      <p:ext uri="{BB962C8B-B14F-4D97-AF65-F5344CB8AC3E}">
        <p14:creationId xmlns:p14="http://schemas.microsoft.com/office/powerpoint/2010/main" val="598565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40134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6B05F5B-7492-68FE-36B3-61466D867A7E}"/>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a:extLst>
              <a:ext uri="{FF2B5EF4-FFF2-40B4-BE49-F238E27FC236}">
                <a16:creationId xmlns:a16="http://schemas.microsoft.com/office/drawing/2014/main" id="{8CFB4C73-3D25-D4AB-9FBA-84414E5615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AC04B696-68C7-03D4-4379-1A0725DD1593}"/>
              </a:ext>
            </a:extLst>
          </p:cNvPr>
          <p:cNvSpPr>
            <a:spLocks noGrp="1"/>
          </p:cNvSpPr>
          <p:nvPr>
            <p:ph type="dt" sz="half" idx="10"/>
          </p:nvPr>
        </p:nvSpPr>
        <p:spPr>
          <a:xfrm>
            <a:off x="457200" y="6356350"/>
            <a:ext cx="1676400" cy="365125"/>
          </a:xfrm>
        </p:spPr>
        <p:txBody>
          <a:bodyPr/>
          <a:lstStyle>
            <a:lvl1pPr>
              <a:defRPr/>
            </a:lvl1pPr>
          </a:lstStyle>
          <a:p>
            <a:pPr>
              <a:defRPr/>
            </a:pPr>
            <a:fld id="{3A8B3489-34C7-4A4B-B9E4-BFEF328543BE}" type="datetimeFigureOut">
              <a:rPr lang="en-CA"/>
              <a:pPr>
                <a:defRPr/>
              </a:pPr>
              <a:t>2023-07-19</a:t>
            </a:fld>
            <a:endParaRPr lang="en-CA"/>
          </a:p>
        </p:txBody>
      </p:sp>
      <p:sp>
        <p:nvSpPr>
          <p:cNvPr id="8" name="Footer Placeholder 4">
            <a:extLst>
              <a:ext uri="{FF2B5EF4-FFF2-40B4-BE49-F238E27FC236}">
                <a16:creationId xmlns:a16="http://schemas.microsoft.com/office/drawing/2014/main" id="{EB91A0BA-9A45-C93C-9561-56BFD0169E7F}"/>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a:extLst>
              <a:ext uri="{FF2B5EF4-FFF2-40B4-BE49-F238E27FC236}">
                <a16:creationId xmlns:a16="http://schemas.microsoft.com/office/drawing/2014/main" id="{AD41D881-B796-EC56-8CBC-9B109621C1F7}"/>
              </a:ext>
            </a:extLst>
          </p:cNvPr>
          <p:cNvSpPr>
            <a:spLocks noGrp="1"/>
          </p:cNvSpPr>
          <p:nvPr>
            <p:ph type="sldNum" sz="quarter" idx="12"/>
          </p:nvPr>
        </p:nvSpPr>
        <p:spPr>
          <a:xfrm>
            <a:off x="5334000" y="6356350"/>
            <a:ext cx="1592263" cy="365125"/>
          </a:xfrm>
        </p:spPr>
        <p:txBody>
          <a:bodyPr/>
          <a:lstStyle>
            <a:lvl1pPr>
              <a:defRPr/>
            </a:lvl1pPr>
          </a:lstStyle>
          <a:p>
            <a:pPr>
              <a:defRPr/>
            </a:pPr>
            <a:fld id="{295990A4-3DC3-1140-B87C-6487DDC7EA93}" type="slidenum">
              <a:rPr lang="en-CA" altLang="en-US"/>
              <a:pPr>
                <a:defRPr/>
              </a:pPr>
              <a:t>‹#›</a:t>
            </a:fld>
            <a:endParaRPr lang="en-CA" altLang="en-US"/>
          </a:p>
        </p:txBody>
      </p:sp>
    </p:spTree>
    <p:extLst>
      <p:ext uri="{BB962C8B-B14F-4D97-AF65-F5344CB8AC3E}">
        <p14:creationId xmlns:p14="http://schemas.microsoft.com/office/powerpoint/2010/main" val="3027370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641753D-8AAF-0978-868C-CCCBA1E20064}"/>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2782EAC-3F9E-B6EC-BDB4-B4C928C69F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Date Placeholder 3">
            <a:extLst>
              <a:ext uri="{FF2B5EF4-FFF2-40B4-BE49-F238E27FC236}">
                <a16:creationId xmlns:a16="http://schemas.microsoft.com/office/drawing/2014/main" id="{4D385F44-6812-5312-ED3D-3EE747EC6FC0}"/>
              </a:ext>
            </a:extLst>
          </p:cNvPr>
          <p:cNvSpPr>
            <a:spLocks noGrp="1"/>
          </p:cNvSpPr>
          <p:nvPr>
            <p:ph type="dt" sz="half" idx="10"/>
          </p:nvPr>
        </p:nvSpPr>
        <p:spPr>
          <a:xfrm>
            <a:off x="457200" y="6356350"/>
            <a:ext cx="1676400" cy="365125"/>
          </a:xfrm>
        </p:spPr>
        <p:txBody>
          <a:bodyPr/>
          <a:lstStyle>
            <a:lvl1pPr>
              <a:defRPr/>
            </a:lvl1pPr>
          </a:lstStyle>
          <a:p>
            <a:pPr>
              <a:defRPr/>
            </a:pPr>
            <a:fld id="{1F3AAD40-68F3-154A-9BA8-AE2B8DE1436B}" type="datetimeFigureOut">
              <a:rPr lang="en-CA"/>
              <a:pPr>
                <a:defRPr/>
              </a:pPr>
              <a:t>2023-07-19</a:t>
            </a:fld>
            <a:endParaRPr lang="en-CA"/>
          </a:p>
        </p:txBody>
      </p:sp>
      <p:sp>
        <p:nvSpPr>
          <p:cNvPr id="10" name="Footer Placeholder 4">
            <a:extLst>
              <a:ext uri="{FF2B5EF4-FFF2-40B4-BE49-F238E27FC236}">
                <a16:creationId xmlns:a16="http://schemas.microsoft.com/office/drawing/2014/main" id="{19A5E524-A3FC-A612-664D-47CAD7DA2D9D}"/>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11" name="Slide Number Placeholder 5">
            <a:extLst>
              <a:ext uri="{FF2B5EF4-FFF2-40B4-BE49-F238E27FC236}">
                <a16:creationId xmlns:a16="http://schemas.microsoft.com/office/drawing/2014/main" id="{DE712C78-F8BA-571C-C7D9-F068C266E004}"/>
              </a:ext>
            </a:extLst>
          </p:cNvPr>
          <p:cNvSpPr>
            <a:spLocks noGrp="1"/>
          </p:cNvSpPr>
          <p:nvPr>
            <p:ph type="sldNum" sz="quarter" idx="12"/>
          </p:nvPr>
        </p:nvSpPr>
        <p:spPr>
          <a:xfrm>
            <a:off x="5334000" y="6356350"/>
            <a:ext cx="1592263" cy="365125"/>
          </a:xfrm>
        </p:spPr>
        <p:txBody>
          <a:bodyPr/>
          <a:lstStyle>
            <a:lvl1pPr>
              <a:defRPr/>
            </a:lvl1pPr>
          </a:lstStyle>
          <a:p>
            <a:pPr>
              <a:defRPr/>
            </a:pPr>
            <a:fld id="{4683F7EF-AE77-D644-AF9E-80A36881A2FD}" type="slidenum">
              <a:rPr lang="en-CA" altLang="en-US"/>
              <a:pPr>
                <a:defRPr/>
              </a:pPr>
              <a:t>‹#›</a:t>
            </a:fld>
            <a:endParaRPr lang="en-CA" altLang="en-US"/>
          </a:p>
        </p:txBody>
      </p:sp>
    </p:spTree>
    <p:extLst>
      <p:ext uri="{BB962C8B-B14F-4D97-AF65-F5344CB8AC3E}">
        <p14:creationId xmlns:p14="http://schemas.microsoft.com/office/powerpoint/2010/main" val="1528054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5D4F1DB-55E7-9F91-786B-198D920BF492}"/>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7">
            <a:extLst>
              <a:ext uri="{FF2B5EF4-FFF2-40B4-BE49-F238E27FC236}">
                <a16:creationId xmlns:a16="http://schemas.microsoft.com/office/drawing/2014/main" id="{94B9527E-E59F-9460-C882-9F74F10835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t>Click to edit Master title style</a:t>
            </a:r>
            <a:endParaRPr lang="en-CA"/>
          </a:p>
        </p:txBody>
      </p:sp>
      <p:sp>
        <p:nvSpPr>
          <p:cNvPr id="5" name="Date Placeholder 3">
            <a:extLst>
              <a:ext uri="{FF2B5EF4-FFF2-40B4-BE49-F238E27FC236}">
                <a16:creationId xmlns:a16="http://schemas.microsoft.com/office/drawing/2014/main" id="{25A325F9-5000-782D-AACE-A406E5104525}"/>
              </a:ext>
            </a:extLst>
          </p:cNvPr>
          <p:cNvSpPr>
            <a:spLocks noGrp="1"/>
          </p:cNvSpPr>
          <p:nvPr>
            <p:ph type="dt" sz="half" idx="10"/>
          </p:nvPr>
        </p:nvSpPr>
        <p:spPr>
          <a:xfrm>
            <a:off x="457200" y="6356350"/>
            <a:ext cx="1676400" cy="365125"/>
          </a:xfrm>
        </p:spPr>
        <p:txBody>
          <a:bodyPr/>
          <a:lstStyle>
            <a:lvl1pPr>
              <a:defRPr/>
            </a:lvl1pPr>
          </a:lstStyle>
          <a:p>
            <a:pPr>
              <a:defRPr/>
            </a:pPr>
            <a:fld id="{6E34D7A7-E3B6-E646-B38E-FD69CA5BD585}" type="datetimeFigureOut">
              <a:rPr lang="en-CA"/>
              <a:pPr>
                <a:defRPr/>
              </a:pPr>
              <a:t>2023-07-19</a:t>
            </a:fld>
            <a:endParaRPr lang="en-CA"/>
          </a:p>
        </p:txBody>
      </p:sp>
      <p:sp>
        <p:nvSpPr>
          <p:cNvPr id="6" name="Footer Placeholder 4">
            <a:extLst>
              <a:ext uri="{FF2B5EF4-FFF2-40B4-BE49-F238E27FC236}">
                <a16:creationId xmlns:a16="http://schemas.microsoft.com/office/drawing/2014/main" id="{0942C5D8-4CF1-77F0-A50D-0E1FF0E40293}"/>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7" name="Slide Number Placeholder 5">
            <a:extLst>
              <a:ext uri="{FF2B5EF4-FFF2-40B4-BE49-F238E27FC236}">
                <a16:creationId xmlns:a16="http://schemas.microsoft.com/office/drawing/2014/main" id="{B5E462BB-8839-1099-1CAB-5474555E1496}"/>
              </a:ext>
            </a:extLst>
          </p:cNvPr>
          <p:cNvSpPr>
            <a:spLocks noGrp="1"/>
          </p:cNvSpPr>
          <p:nvPr>
            <p:ph type="sldNum" sz="quarter" idx="12"/>
          </p:nvPr>
        </p:nvSpPr>
        <p:spPr>
          <a:xfrm>
            <a:off x="5334000" y="6356350"/>
            <a:ext cx="1592263" cy="365125"/>
          </a:xfrm>
        </p:spPr>
        <p:txBody>
          <a:bodyPr/>
          <a:lstStyle>
            <a:lvl1pPr>
              <a:defRPr/>
            </a:lvl1pPr>
          </a:lstStyle>
          <a:p>
            <a:pPr>
              <a:defRPr/>
            </a:pPr>
            <a:fld id="{35C86046-F76D-8446-8908-C5E850FD060D}" type="slidenum">
              <a:rPr lang="en-CA" altLang="en-US"/>
              <a:pPr>
                <a:defRPr/>
              </a:pPr>
              <a:t>‹#›</a:t>
            </a:fld>
            <a:endParaRPr lang="en-CA" altLang="en-US"/>
          </a:p>
        </p:txBody>
      </p:sp>
    </p:spTree>
    <p:extLst>
      <p:ext uri="{BB962C8B-B14F-4D97-AF65-F5344CB8AC3E}">
        <p14:creationId xmlns:p14="http://schemas.microsoft.com/office/powerpoint/2010/main" val="3053545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F72D950-8AF3-EFD5-A5C4-007FD35ED0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15F8CBA7-3750-5CD7-8A7A-EBBB9F6C0D45}"/>
              </a:ext>
            </a:extLst>
          </p:cNvPr>
          <p:cNvSpPr>
            <a:spLocks noGrp="1"/>
          </p:cNvSpPr>
          <p:nvPr>
            <p:ph type="dt" sz="half" idx="10"/>
          </p:nvPr>
        </p:nvSpPr>
        <p:spPr>
          <a:xfrm>
            <a:off x="457200" y="6356350"/>
            <a:ext cx="1676400" cy="365125"/>
          </a:xfrm>
        </p:spPr>
        <p:txBody>
          <a:bodyPr/>
          <a:lstStyle>
            <a:lvl1pPr>
              <a:defRPr/>
            </a:lvl1pPr>
          </a:lstStyle>
          <a:p>
            <a:pPr>
              <a:defRPr/>
            </a:pPr>
            <a:fld id="{D70E4BFF-A3F0-7F43-B176-B561473FB509}" type="datetimeFigureOut">
              <a:rPr lang="en-CA"/>
              <a:pPr>
                <a:defRPr/>
              </a:pPr>
              <a:t>2023-07-19</a:t>
            </a:fld>
            <a:endParaRPr lang="en-CA"/>
          </a:p>
        </p:txBody>
      </p:sp>
      <p:sp>
        <p:nvSpPr>
          <p:cNvPr id="4" name="Footer Placeholder 4">
            <a:extLst>
              <a:ext uri="{FF2B5EF4-FFF2-40B4-BE49-F238E27FC236}">
                <a16:creationId xmlns:a16="http://schemas.microsoft.com/office/drawing/2014/main" id="{2F48FF36-602B-4569-B16A-D9ECFB4CCBD7}"/>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5" name="Slide Number Placeholder 5">
            <a:extLst>
              <a:ext uri="{FF2B5EF4-FFF2-40B4-BE49-F238E27FC236}">
                <a16:creationId xmlns:a16="http://schemas.microsoft.com/office/drawing/2014/main" id="{072FBA5F-9A69-CB52-6E03-F24905AE5AC8}"/>
              </a:ext>
            </a:extLst>
          </p:cNvPr>
          <p:cNvSpPr>
            <a:spLocks noGrp="1"/>
          </p:cNvSpPr>
          <p:nvPr>
            <p:ph type="sldNum" sz="quarter" idx="12"/>
          </p:nvPr>
        </p:nvSpPr>
        <p:spPr>
          <a:xfrm>
            <a:off x="5334000" y="6356350"/>
            <a:ext cx="1592263" cy="365125"/>
          </a:xfrm>
        </p:spPr>
        <p:txBody>
          <a:bodyPr/>
          <a:lstStyle>
            <a:lvl1pPr>
              <a:defRPr/>
            </a:lvl1pPr>
          </a:lstStyle>
          <a:p>
            <a:pPr>
              <a:defRPr/>
            </a:pPr>
            <a:fld id="{13D84D4B-08F6-B045-A1A2-D97006A4EB13}" type="slidenum">
              <a:rPr lang="en-CA" altLang="en-US"/>
              <a:pPr>
                <a:defRPr/>
              </a:pPr>
              <a:t>‹#›</a:t>
            </a:fld>
            <a:endParaRPr lang="en-CA" altLang="en-US"/>
          </a:p>
        </p:txBody>
      </p:sp>
    </p:spTree>
    <p:extLst>
      <p:ext uri="{BB962C8B-B14F-4D97-AF65-F5344CB8AC3E}">
        <p14:creationId xmlns:p14="http://schemas.microsoft.com/office/powerpoint/2010/main" val="2735756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99BF51B-218E-0E27-1C86-DC114698A3F7}"/>
              </a:ext>
            </a:extLst>
          </p:cNvPr>
          <p:cNvCxnSpPr/>
          <p:nvPr/>
        </p:nvCxnSpPr>
        <p:spPr>
          <a:xfrm>
            <a:off x="457200" y="1447800"/>
            <a:ext cx="304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7">
            <a:extLst>
              <a:ext uri="{FF2B5EF4-FFF2-40B4-BE49-F238E27FC236}">
                <a16:creationId xmlns:a16="http://schemas.microsoft.com/office/drawing/2014/main" id="{99882172-F199-3A0A-242E-9B3F45070B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a:extLst>
              <a:ext uri="{FF2B5EF4-FFF2-40B4-BE49-F238E27FC236}">
                <a16:creationId xmlns:a16="http://schemas.microsoft.com/office/drawing/2014/main" id="{F263C7DC-37D6-BD15-F532-1FA5B672896A}"/>
              </a:ext>
            </a:extLst>
          </p:cNvPr>
          <p:cNvSpPr>
            <a:spLocks noGrp="1"/>
          </p:cNvSpPr>
          <p:nvPr>
            <p:ph type="dt" sz="half" idx="10"/>
          </p:nvPr>
        </p:nvSpPr>
        <p:spPr>
          <a:xfrm>
            <a:off x="457200" y="6356350"/>
            <a:ext cx="1676400" cy="365125"/>
          </a:xfrm>
        </p:spPr>
        <p:txBody>
          <a:bodyPr/>
          <a:lstStyle>
            <a:lvl1pPr>
              <a:defRPr/>
            </a:lvl1pPr>
          </a:lstStyle>
          <a:p>
            <a:pPr>
              <a:defRPr/>
            </a:pPr>
            <a:fld id="{2E964538-9ED1-9348-86FD-692C80DCFCAE}" type="datetimeFigureOut">
              <a:rPr lang="en-CA"/>
              <a:pPr>
                <a:defRPr/>
              </a:pPr>
              <a:t>2023-07-19</a:t>
            </a:fld>
            <a:endParaRPr lang="en-CA"/>
          </a:p>
        </p:txBody>
      </p:sp>
      <p:sp>
        <p:nvSpPr>
          <p:cNvPr id="8" name="Footer Placeholder 4">
            <a:extLst>
              <a:ext uri="{FF2B5EF4-FFF2-40B4-BE49-F238E27FC236}">
                <a16:creationId xmlns:a16="http://schemas.microsoft.com/office/drawing/2014/main" id="{0FD1D68C-6F98-6B61-AD72-7C85817F2538}"/>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9" name="Slide Number Placeholder 5">
            <a:extLst>
              <a:ext uri="{FF2B5EF4-FFF2-40B4-BE49-F238E27FC236}">
                <a16:creationId xmlns:a16="http://schemas.microsoft.com/office/drawing/2014/main" id="{5CE4DFC3-BFD9-580A-0ACD-A3ED3CB60584}"/>
              </a:ext>
            </a:extLst>
          </p:cNvPr>
          <p:cNvSpPr>
            <a:spLocks noGrp="1"/>
          </p:cNvSpPr>
          <p:nvPr>
            <p:ph type="sldNum" sz="quarter" idx="12"/>
          </p:nvPr>
        </p:nvSpPr>
        <p:spPr>
          <a:xfrm>
            <a:off x="5334000" y="6356350"/>
            <a:ext cx="1592263" cy="365125"/>
          </a:xfrm>
        </p:spPr>
        <p:txBody>
          <a:bodyPr/>
          <a:lstStyle>
            <a:lvl1pPr>
              <a:defRPr/>
            </a:lvl1pPr>
          </a:lstStyle>
          <a:p>
            <a:pPr>
              <a:defRPr/>
            </a:pPr>
            <a:fld id="{4190F2D8-D19A-C047-B588-97F4983A36F0}" type="slidenum">
              <a:rPr lang="en-CA" altLang="en-US"/>
              <a:pPr>
                <a:defRPr/>
              </a:pPr>
              <a:t>‹#›</a:t>
            </a:fld>
            <a:endParaRPr lang="en-CA" altLang="en-US"/>
          </a:p>
        </p:txBody>
      </p:sp>
    </p:spTree>
    <p:extLst>
      <p:ext uri="{BB962C8B-B14F-4D97-AF65-F5344CB8AC3E}">
        <p14:creationId xmlns:p14="http://schemas.microsoft.com/office/powerpoint/2010/main" val="645373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9C410E8-EFD6-17CB-796D-C9BB239C4AC6}"/>
              </a:ext>
            </a:extLst>
          </p:cNvPr>
          <p:cNvCxnSpPr/>
          <p:nvPr/>
        </p:nvCxnSpPr>
        <p:spPr>
          <a:xfrm>
            <a:off x="1798638" y="5372100"/>
            <a:ext cx="547846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18705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E2730BB-280E-9B68-2E88-FBF95CFE987D}"/>
              </a:ext>
            </a:extLst>
          </p:cNvPr>
          <p:cNvCxnSpPr/>
          <p:nvPr/>
        </p:nvCxnSpPr>
        <p:spPr>
          <a:xfrm>
            <a:off x="0" y="1447800"/>
            <a:ext cx="9144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D0426D5B-7CC0-9F36-9C8D-D44F6DF7ED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a:extLst>
              <a:ext uri="{FF2B5EF4-FFF2-40B4-BE49-F238E27FC236}">
                <a16:creationId xmlns:a16="http://schemas.microsoft.com/office/drawing/2014/main" id="{CDA48A31-50B4-D6F8-3192-B76C1F64FBF7}"/>
              </a:ext>
            </a:extLst>
          </p:cNvPr>
          <p:cNvSpPr>
            <a:spLocks noGrp="1"/>
          </p:cNvSpPr>
          <p:nvPr>
            <p:ph type="dt" sz="half" idx="10"/>
          </p:nvPr>
        </p:nvSpPr>
        <p:spPr>
          <a:xfrm>
            <a:off x="457200" y="6356350"/>
            <a:ext cx="1676400" cy="365125"/>
          </a:xfrm>
        </p:spPr>
        <p:txBody>
          <a:bodyPr/>
          <a:lstStyle>
            <a:lvl1pPr>
              <a:defRPr/>
            </a:lvl1pPr>
          </a:lstStyle>
          <a:p>
            <a:pPr>
              <a:defRPr/>
            </a:pPr>
            <a:fld id="{4E9DA78B-0999-4A4A-9756-9E0943C3422D}" type="datetimeFigureOut">
              <a:rPr lang="en-CA"/>
              <a:pPr>
                <a:defRPr/>
              </a:pPr>
              <a:t>2023-07-19</a:t>
            </a:fld>
            <a:endParaRPr lang="en-CA"/>
          </a:p>
        </p:txBody>
      </p:sp>
      <p:sp>
        <p:nvSpPr>
          <p:cNvPr id="7" name="Footer Placeholder 4">
            <a:extLst>
              <a:ext uri="{FF2B5EF4-FFF2-40B4-BE49-F238E27FC236}">
                <a16:creationId xmlns:a16="http://schemas.microsoft.com/office/drawing/2014/main" id="{A90170F6-91A8-F075-F6DB-01A0772D27D5}"/>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a:extLst>
              <a:ext uri="{FF2B5EF4-FFF2-40B4-BE49-F238E27FC236}">
                <a16:creationId xmlns:a16="http://schemas.microsoft.com/office/drawing/2014/main" id="{1A171C60-A0F6-087E-16B6-34DA60CC617B}"/>
              </a:ext>
            </a:extLst>
          </p:cNvPr>
          <p:cNvSpPr>
            <a:spLocks noGrp="1"/>
          </p:cNvSpPr>
          <p:nvPr>
            <p:ph type="sldNum" sz="quarter" idx="12"/>
          </p:nvPr>
        </p:nvSpPr>
        <p:spPr>
          <a:xfrm>
            <a:off x="5334000" y="6356350"/>
            <a:ext cx="1592263" cy="365125"/>
          </a:xfrm>
        </p:spPr>
        <p:txBody>
          <a:bodyPr/>
          <a:lstStyle>
            <a:lvl1pPr>
              <a:defRPr/>
            </a:lvl1pPr>
          </a:lstStyle>
          <a:p>
            <a:pPr>
              <a:defRPr/>
            </a:pPr>
            <a:fld id="{2C211E12-F5A9-5B4C-97DE-64999069AAA6}" type="slidenum">
              <a:rPr lang="en-CA" altLang="en-US"/>
              <a:pPr>
                <a:defRPr/>
              </a:pPr>
              <a:t>‹#›</a:t>
            </a:fld>
            <a:endParaRPr lang="en-CA" altLang="en-US"/>
          </a:p>
        </p:txBody>
      </p:sp>
    </p:spTree>
    <p:extLst>
      <p:ext uri="{BB962C8B-B14F-4D97-AF65-F5344CB8AC3E}">
        <p14:creationId xmlns:p14="http://schemas.microsoft.com/office/powerpoint/2010/main" val="668061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068D715-74CB-2459-5D9C-BF8015B14AB6}"/>
              </a:ext>
            </a:extLst>
          </p:cNvPr>
          <p:cNvCxnSpPr/>
          <p:nvPr/>
        </p:nvCxnSpPr>
        <p:spPr>
          <a:xfrm flipV="1">
            <a:off x="6629400" y="279400"/>
            <a:ext cx="0" cy="58674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0FACB4C2-8A22-6271-746F-F7B5126F6D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400800"/>
            <a:ext cx="14398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3">
            <a:extLst>
              <a:ext uri="{FF2B5EF4-FFF2-40B4-BE49-F238E27FC236}">
                <a16:creationId xmlns:a16="http://schemas.microsoft.com/office/drawing/2014/main" id="{90FF19E7-3B69-42F1-4A29-058115405D6B}"/>
              </a:ext>
            </a:extLst>
          </p:cNvPr>
          <p:cNvSpPr>
            <a:spLocks noGrp="1"/>
          </p:cNvSpPr>
          <p:nvPr>
            <p:ph type="dt" sz="half" idx="10"/>
          </p:nvPr>
        </p:nvSpPr>
        <p:spPr>
          <a:xfrm>
            <a:off x="457200" y="6356350"/>
            <a:ext cx="1676400" cy="365125"/>
          </a:xfrm>
        </p:spPr>
        <p:txBody>
          <a:bodyPr/>
          <a:lstStyle>
            <a:lvl1pPr>
              <a:defRPr/>
            </a:lvl1pPr>
          </a:lstStyle>
          <a:p>
            <a:pPr>
              <a:defRPr/>
            </a:pPr>
            <a:fld id="{E62346C8-E466-344C-BE9C-9DB6EBF33058}" type="datetimeFigureOut">
              <a:rPr lang="en-CA"/>
              <a:pPr>
                <a:defRPr/>
              </a:pPr>
              <a:t>2023-07-19</a:t>
            </a:fld>
            <a:endParaRPr lang="en-CA"/>
          </a:p>
        </p:txBody>
      </p:sp>
      <p:sp>
        <p:nvSpPr>
          <p:cNvPr id="7" name="Footer Placeholder 4">
            <a:extLst>
              <a:ext uri="{FF2B5EF4-FFF2-40B4-BE49-F238E27FC236}">
                <a16:creationId xmlns:a16="http://schemas.microsoft.com/office/drawing/2014/main" id="{74C3DF95-9449-F0DF-0895-9D1CD6292EC9}"/>
              </a:ext>
            </a:extLst>
          </p:cNvPr>
          <p:cNvSpPr>
            <a:spLocks noGrp="1"/>
          </p:cNvSpPr>
          <p:nvPr>
            <p:ph type="ftr" sz="quarter" idx="11"/>
          </p:nvPr>
        </p:nvSpPr>
        <p:spPr>
          <a:xfrm>
            <a:off x="2470150" y="6356350"/>
            <a:ext cx="2632075" cy="365125"/>
          </a:xfrm>
        </p:spPr>
        <p:txBody>
          <a:bodyPr/>
          <a:lstStyle>
            <a:lvl1pPr>
              <a:defRPr/>
            </a:lvl1pPr>
          </a:lstStyle>
          <a:p>
            <a:pPr>
              <a:defRPr/>
            </a:pPr>
            <a:endParaRPr lang="en-CA"/>
          </a:p>
        </p:txBody>
      </p:sp>
      <p:sp>
        <p:nvSpPr>
          <p:cNvPr id="8" name="Slide Number Placeholder 5">
            <a:extLst>
              <a:ext uri="{FF2B5EF4-FFF2-40B4-BE49-F238E27FC236}">
                <a16:creationId xmlns:a16="http://schemas.microsoft.com/office/drawing/2014/main" id="{18BDF775-7109-9800-CC6B-3A8A66CF1457}"/>
              </a:ext>
            </a:extLst>
          </p:cNvPr>
          <p:cNvSpPr>
            <a:spLocks noGrp="1"/>
          </p:cNvSpPr>
          <p:nvPr>
            <p:ph type="sldNum" sz="quarter" idx="12"/>
          </p:nvPr>
        </p:nvSpPr>
        <p:spPr>
          <a:xfrm>
            <a:off x="5334000" y="6356350"/>
            <a:ext cx="1592263" cy="365125"/>
          </a:xfrm>
        </p:spPr>
        <p:txBody>
          <a:bodyPr/>
          <a:lstStyle>
            <a:lvl1pPr>
              <a:defRPr/>
            </a:lvl1pPr>
          </a:lstStyle>
          <a:p>
            <a:pPr>
              <a:defRPr/>
            </a:pPr>
            <a:fld id="{AF2585F7-E79F-F046-A47B-EBAC849FCCFD}" type="slidenum">
              <a:rPr lang="en-CA" altLang="en-US"/>
              <a:pPr>
                <a:defRPr/>
              </a:pPr>
              <a:t>‹#›</a:t>
            </a:fld>
            <a:endParaRPr lang="en-CA" altLang="en-US"/>
          </a:p>
        </p:txBody>
      </p:sp>
    </p:spTree>
    <p:extLst>
      <p:ext uri="{BB962C8B-B14F-4D97-AF65-F5344CB8AC3E}">
        <p14:creationId xmlns:p14="http://schemas.microsoft.com/office/powerpoint/2010/main" val="2562965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losing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4D2C606-17A7-85DD-ECE1-F54C02284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CDAE4DC3-2199-293F-287D-C9378EE1B0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7188" y="5791200"/>
            <a:ext cx="3311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defRPr>
                <a:solidFill>
                  <a:srgbClr val="FF0000"/>
                </a:solidFill>
              </a:defRPr>
            </a:lvl1pPr>
          </a:lstStyle>
          <a:p>
            <a:r>
              <a:rPr lang="en-US"/>
              <a:t>Click to edit Master title style</a:t>
            </a:r>
            <a:endParaRPr lang="en-CA" dirty="0"/>
          </a:p>
        </p:txBody>
      </p:sp>
      <p:sp>
        <p:nvSpPr>
          <p:cNvPr id="3" name="Subtitle 2"/>
          <p:cNvSpPr>
            <a:spLocks noGrp="1"/>
          </p:cNvSpPr>
          <p:nvPr>
            <p:ph type="subTitle" idx="1"/>
          </p:nvPr>
        </p:nvSpPr>
        <p:spPr>
          <a:xfrm>
            <a:off x="685800" y="3886200"/>
            <a:ext cx="7772400" cy="609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8" name="Text Placeholder 17"/>
          <p:cNvSpPr>
            <a:spLocks noGrp="1"/>
          </p:cNvSpPr>
          <p:nvPr>
            <p:ph type="body" sz="quarter" idx="10"/>
          </p:nvPr>
        </p:nvSpPr>
        <p:spPr>
          <a:xfrm>
            <a:off x="1371600" y="4521666"/>
            <a:ext cx="6400800" cy="381000"/>
          </a:xfrm>
        </p:spPr>
        <p:txBody>
          <a:bodyPr>
            <a:normAutofit/>
          </a:bodyPr>
          <a:lstStyle>
            <a:lvl1pPr marL="0" indent="0" algn="ctr">
              <a:buFontTx/>
              <a:buNone/>
              <a:defRPr sz="2000"/>
            </a:lvl1pPr>
          </a:lstStyle>
          <a:p>
            <a:pPr lvl="0"/>
            <a:r>
              <a:rPr lang="en-US"/>
              <a:t>Click to edit Master text styles</a:t>
            </a:r>
          </a:p>
        </p:txBody>
      </p:sp>
      <p:sp>
        <p:nvSpPr>
          <p:cNvPr id="20" name="Text Placeholder 19"/>
          <p:cNvSpPr>
            <a:spLocks noGrp="1"/>
          </p:cNvSpPr>
          <p:nvPr>
            <p:ph type="body" sz="quarter" idx="11"/>
          </p:nvPr>
        </p:nvSpPr>
        <p:spPr>
          <a:xfrm>
            <a:off x="1371600" y="4918745"/>
            <a:ext cx="6400800" cy="304800"/>
          </a:xfrm>
        </p:spPr>
        <p:txBody>
          <a:bodyPr>
            <a:normAutofit/>
          </a:bodyPr>
          <a:lstStyle>
            <a:lvl1pPr marL="0" indent="0" algn="ctr">
              <a:buFontTx/>
              <a:buNone/>
              <a:defRPr sz="1400"/>
            </a:lvl1pPr>
          </a:lstStyle>
          <a:p>
            <a:pPr lvl="0"/>
            <a:r>
              <a:rPr lang="en-US"/>
              <a:t>Click to edit Master text styles</a:t>
            </a:r>
          </a:p>
        </p:txBody>
      </p:sp>
    </p:spTree>
    <p:extLst>
      <p:ext uri="{BB962C8B-B14F-4D97-AF65-F5344CB8AC3E}">
        <p14:creationId xmlns:p14="http://schemas.microsoft.com/office/powerpoint/2010/main" val="200461299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9388" y="346075"/>
            <a:ext cx="8785225" cy="1066800"/>
          </a:xfrm>
        </p:spPr>
        <p:txBody>
          <a:bodyPr/>
          <a:lstStyle/>
          <a:p>
            <a:r>
              <a:rPr lang="en-US"/>
              <a:t>Click to edit Master title style</a:t>
            </a:r>
            <a:endParaRPr lang="en-CA"/>
          </a:p>
        </p:txBody>
      </p:sp>
      <p:sp>
        <p:nvSpPr>
          <p:cNvPr id="3" name="Content Placeholder 2"/>
          <p:cNvSpPr>
            <a:spLocks noGrp="1"/>
          </p:cNvSpPr>
          <p:nvPr>
            <p:ph sz="half" idx="1"/>
          </p:nvPr>
        </p:nvSpPr>
        <p:spPr>
          <a:xfrm>
            <a:off x="179388" y="1557338"/>
            <a:ext cx="4316412"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648200" y="1557338"/>
            <a:ext cx="4316413"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Rectangle 8">
            <a:extLst>
              <a:ext uri="{FF2B5EF4-FFF2-40B4-BE49-F238E27FC236}">
                <a16:creationId xmlns:a16="http://schemas.microsoft.com/office/drawing/2014/main" id="{4C3FF3EC-3631-7393-E8EE-71C041B2A7DC}"/>
              </a:ext>
            </a:extLst>
          </p:cNvPr>
          <p:cNvSpPr>
            <a:spLocks noGrp="1" noChangeArrowheads="1"/>
          </p:cNvSpPr>
          <p:nvPr>
            <p:ph type="sldNum" sz="quarter" idx="10"/>
          </p:nvPr>
        </p:nvSpPr>
        <p:spPr/>
        <p:txBody>
          <a:bodyPr/>
          <a:lstStyle>
            <a:lvl1pPr>
              <a:defRPr/>
            </a:lvl1pPr>
          </a:lstStyle>
          <a:p>
            <a:pPr>
              <a:defRPr/>
            </a:pPr>
            <a:fld id="{F13B30FA-58C0-AF48-A2E5-EEF30EC32B2D}" type="slidenum">
              <a:rPr lang="en-CA" altLang="en-US"/>
              <a:pPr>
                <a:defRPr/>
              </a:pPr>
              <a:t>‹#›</a:t>
            </a:fld>
            <a:endParaRPr lang="en-CA" altLang="en-US"/>
          </a:p>
        </p:txBody>
      </p:sp>
    </p:spTree>
    <p:extLst>
      <p:ext uri="{BB962C8B-B14F-4D97-AF65-F5344CB8AC3E}">
        <p14:creationId xmlns:p14="http://schemas.microsoft.com/office/powerpoint/2010/main" val="299732440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9388" y="346075"/>
            <a:ext cx="8785225" cy="1066800"/>
          </a:xfrm>
        </p:spPr>
        <p:txBody>
          <a:bodyPr/>
          <a:lstStyle/>
          <a:p>
            <a:r>
              <a:rPr lang="en-US"/>
              <a:t>Click to edit Master title style</a:t>
            </a:r>
            <a:endParaRPr lang="en-CA"/>
          </a:p>
        </p:txBody>
      </p:sp>
      <p:sp>
        <p:nvSpPr>
          <p:cNvPr id="3" name="Chart Placeholder 2"/>
          <p:cNvSpPr>
            <a:spLocks noGrp="1"/>
          </p:cNvSpPr>
          <p:nvPr>
            <p:ph type="chart" sz="half" idx="1"/>
          </p:nvPr>
        </p:nvSpPr>
        <p:spPr>
          <a:xfrm>
            <a:off x="179388" y="1557338"/>
            <a:ext cx="4316412" cy="4525962"/>
          </a:xfrm>
        </p:spPr>
        <p:txBody>
          <a:bodyPr/>
          <a:lstStyle/>
          <a:p>
            <a:pPr lvl="0"/>
            <a:endParaRPr lang="en-CA" noProof="0"/>
          </a:p>
        </p:txBody>
      </p:sp>
      <p:sp>
        <p:nvSpPr>
          <p:cNvPr id="4" name="Text Placeholder 3"/>
          <p:cNvSpPr>
            <a:spLocks noGrp="1"/>
          </p:cNvSpPr>
          <p:nvPr>
            <p:ph type="body" sz="half" idx="2"/>
          </p:nvPr>
        </p:nvSpPr>
        <p:spPr>
          <a:xfrm>
            <a:off x="4648200" y="1557338"/>
            <a:ext cx="4316413"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Rectangle 8">
            <a:extLst>
              <a:ext uri="{FF2B5EF4-FFF2-40B4-BE49-F238E27FC236}">
                <a16:creationId xmlns:a16="http://schemas.microsoft.com/office/drawing/2014/main" id="{0CF3F44E-BE9D-4A82-9C33-ADFA36608577}"/>
              </a:ext>
            </a:extLst>
          </p:cNvPr>
          <p:cNvSpPr>
            <a:spLocks noGrp="1" noChangeArrowheads="1"/>
          </p:cNvSpPr>
          <p:nvPr>
            <p:ph type="sldNum" sz="quarter" idx="10"/>
          </p:nvPr>
        </p:nvSpPr>
        <p:spPr/>
        <p:txBody>
          <a:bodyPr/>
          <a:lstStyle>
            <a:lvl1pPr>
              <a:defRPr/>
            </a:lvl1pPr>
          </a:lstStyle>
          <a:p>
            <a:pPr>
              <a:defRPr/>
            </a:pPr>
            <a:fld id="{32DD8288-AAA9-FA43-AE71-925EE890080F}" type="slidenum">
              <a:rPr lang="en-CA" altLang="en-US"/>
              <a:pPr>
                <a:defRPr/>
              </a:pPr>
              <a:t>‹#›</a:t>
            </a:fld>
            <a:endParaRPr lang="en-CA" altLang="en-US"/>
          </a:p>
        </p:txBody>
      </p:sp>
    </p:spTree>
    <p:extLst>
      <p:ext uri="{BB962C8B-B14F-4D97-AF65-F5344CB8AC3E}">
        <p14:creationId xmlns:p14="http://schemas.microsoft.com/office/powerpoint/2010/main" val="39243421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A552867-6715-7DAF-C5D8-6C8529DB9FDD}"/>
              </a:ext>
            </a:extLst>
          </p:cNvPr>
          <p:cNvSpPr>
            <a:spLocks noGrp="1"/>
          </p:cNvSpPr>
          <p:nvPr>
            <p:ph type="sldNum" sz="quarter" idx="10"/>
          </p:nvPr>
        </p:nvSpPr>
        <p:spPr>
          <a:xfrm>
            <a:off x="473075" y="6492875"/>
            <a:ext cx="457200" cy="365125"/>
          </a:xfrm>
        </p:spPr>
        <p:txBody>
          <a:bodyPr/>
          <a:lstStyle>
            <a:lvl1pPr algn="ctr">
              <a:defRPr sz="1100">
                <a:solidFill>
                  <a:srgbClr val="4BACC6"/>
                </a:solidFill>
              </a:defRPr>
            </a:lvl1pPr>
          </a:lstStyle>
          <a:p>
            <a:pPr>
              <a:defRPr/>
            </a:pPr>
            <a:fld id="{21D5CD96-3B5F-3643-BBF6-BF6387BB3393}" type="slidenum">
              <a:rPr lang="en-CA" altLang="en-US"/>
              <a:pPr>
                <a:defRPr/>
              </a:pPr>
              <a:t>‹#›</a:t>
            </a:fld>
            <a:endParaRPr lang="en-CA" altLang="en-US"/>
          </a:p>
        </p:txBody>
      </p:sp>
    </p:spTree>
    <p:extLst>
      <p:ext uri="{BB962C8B-B14F-4D97-AF65-F5344CB8AC3E}">
        <p14:creationId xmlns:p14="http://schemas.microsoft.com/office/powerpoint/2010/main" val="3251501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B29F3EB-60C0-E634-28F9-A1E3D421F859}"/>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CA" altLang="en-US"/>
          </a:p>
        </p:txBody>
      </p:sp>
      <p:sp>
        <p:nvSpPr>
          <p:cNvPr id="1027" name="Text Placeholder 2">
            <a:extLst>
              <a:ext uri="{FF2B5EF4-FFF2-40B4-BE49-F238E27FC236}">
                <a16:creationId xmlns:a16="http://schemas.microsoft.com/office/drawing/2014/main" id="{948BF584-7417-5703-008A-19AD6EE83B2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4" name="Date Placeholder 3">
            <a:extLst>
              <a:ext uri="{FF2B5EF4-FFF2-40B4-BE49-F238E27FC236}">
                <a16:creationId xmlns:a16="http://schemas.microsoft.com/office/drawing/2014/main" id="{148AC580-0BD7-8148-23FE-F6278B86ACC1}"/>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itchFamily="34" charset="0"/>
                <a:ea typeface="ＭＳ Ｐゴシック" panose="020B0600070205080204" pitchFamily="34" charset="-128"/>
              </a:defRPr>
            </a:lvl1pPr>
          </a:lstStyle>
          <a:p>
            <a:pPr>
              <a:defRPr/>
            </a:pPr>
            <a:fld id="{EEC7E01D-CC7C-CD40-ABF1-1239D2E86B32}" type="datetimeFigureOut">
              <a:rPr lang="en-CA"/>
              <a:pPr>
                <a:defRPr/>
              </a:pPr>
              <a:t>2023-07-19</a:t>
            </a:fld>
            <a:endParaRPr lang="en-CA"/>
          </a:p>
        </p:txBody>
      </p:sp>
      <p:sp>
        <p:nvSpPr>
          <p:cNvPr id="5" name="Footer Placeholder 4">
            <a:extLst>
              <a:ext uri="{FF2B5EF4-FFF2-40B4-BE49-F238E27FC236}">
                <a16:creationId xmlns:a16="http://schemas.microsoft.com/office/drawing/2014/main" id="{F0E102D2-472F-7CB3-9DC3-E4B1D214306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CA"/>
          </a:p>
        </p:txBody>
      </p:sp>
      <p:sp>
        <p:nvSpPr>
          <p:cNvPr id="6" name="Slide Number Placeholder 5">
            <a:extLst>
              <a:ext uri="{FF2B5EF4-FFF2-40B4-BE49-F238E27FC236}">
                <a16:creationId xmlns:a16="http://schemas.microsoft.com/office/drawing/2014/main" id="{861083AC-435E-63C4-37A7-647538CDF7D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ea typeface="ＭＳ Ｐゴシック" panose="020B0600070205080204" pitchFamily="34" charset="-128"/>
              </a:defRPr>
            </a:lvl1pPr>
          </a:lstStyle>
          <a:p>
            <a:pPr>
              <a:defRPr/>
            </a:pPr>
            <a:fld id="{22DDD75F-4C26-B54F-A7BB-95EED942D573}" type="slidenum">
              <a:rPr lang="en-CA" altLang="en-US"/>
              <a:pPr>
                <a:defRPr/>
              </a:pPr>
              <a:t>‹#›</a:t>
            </a:fld>
            <a:endParaRPr lang="en-CA" altLang="en-US"/>
          </a:p>
        </p:txBody>
      </p:sp>
    </p:spTree>
  </p:cSld>
  <p:clrMap bg1="lt1" tx1="dk1" bg2="lt2" tx2="dk2" accent1="accent1" accent2="accent2" accent3="accent3" accent4="accent4" accent5="accent5" accent6="accent6" hlink="hlink" folHlink="folHlink"/>
  <p:sldLayoutIdLst>
    <p:sldLayoutId id="2147484312" r:id="rId1"/>
    <p:sldLayoutId id="2147484313" r:id="rId2"/>
    <p:sldLayoutId id="2147484314" r:id="rId3"/>
    <p:sldLayoutId id="2147484315" r:id="rId4"/>
    <p:sldLayoutId id="2147484316" r:id="rId5"/>
    <p:sldLayoutId id="2147484317" r:id="rId6"/>
    <p:sldLayoutId id="2147484318" r:id="rId7"/>
    <p:sldLayoutId id="2147484319" r:id="rId8"/>
    <p:sldLayoutId id="2147484320" r:id="rId9"/>
    <p:sldLayoutId id="2147484321" r:id="rId10"/>
    <p:sldLayoutId id="2147484322" r:id="rId11"/>
    <p:sldLayoutId id="2147484323" r:id="rId12"/>
    <p:sldLayoutId id="2147484324" r:id="rId13"/>
    <p:sldLayoutId id="2147484325" r:id="rId14"/>
    <p:sldLayoutId id="2147484326" r:id="rId15"/>
  </p:sldLayoutIdLst>
  <p:hf hdr="0" ftr="0" dt="0"/>
  <p:txStyles>
    <p:titleStyle>
      <a:lvl1pPr algn="ctr" rtl="0" eaLnBrk="0" fontAlgn="base" hangingPunct="0">
        <a:spcBef>
          <a:spcPct val="0"/>
        </a:spcBef>
        <a:spcAft>
          <a:spcPct val="0"/>
        </a:spcAft>
        <a:defRPr sz="4400" kern="1200">
          <a:solidFill>
            <a:srgbClr val="0C1975"/>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rgbClr val="0C1975"/>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rgbClr val="0C1975"/>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rgbClr val="0C1975"/>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rgbClr val="0C1975"/>
          </a:solidFill>
          <a:latin typeface="Calibri" pitchFamily="34" charset="0"/>
          <a:ea typeface="ＭＳ Ｐゴシック" panose="020B0600070205080204" pitchFamily="34" charset="-128"/>
        </a:defRPr>
      </a:lvl5pPr>
      <a:lvl6pPr marL="457200" algn="ctr" rtl="0" eaLnBrk="1" fontAlgn="base" hangingPunct="1">
        <a:spcBef>
          <a:spcPct val="0"/>
        </a:spcBef>
        <a:spcAft>
          <a:spcPct val="0"/>
        </a:spcAft>
        <a:defRPr sz="4400">
          <a:solidFill>
            <a:srgbClr val="0C1975"/>
          </a:solidFill>
          <a:latin typeface="Calibri" pitchFamily="34" charset="0"/>
        </a:defRPr>
      </a:lvl6pPr>
      <a:lvl7pPr marL="914400" algn="ctr" rtl="0" eaLnBrk="1" fontAlgn="base" hangingPunct="1">
        <a:spcBef>
          <a:spcPct val="0"/>
        </a:spcBef>
        <a:spcAft>
          <a:spcPct val="0"/>
        </a:spcAft>
        <a:defRPr sz="4400">
          <a:solidFill>
            <a:srgbClr val="0C1975"/>
          </a:solidFill>
          <a:latin typeface="Calibri" pitchFamily="34" charset="0"/>
        </a:defRPr>
      </a:lvl7pPr>
      <a:lvl8pPr marL="1371600" algn="ctr" rtl="0" eaLnBrk="1" fontAlgn="base" hangingPunct="1">
        <a:spcBef>
          <a:spcPct val="0"/>
        </a:spcBef>
        <a:spcAft>
          <a:spcPct val="0"/>
        </a:spcAft>
        <a:defRPr sz="4400">
          <a:solidFill>
            <a:srgbClr val="0C1975"/>
          </a:solidFill>
          <a:latin typeface="Calibri" pitchFamily="34" charset="0"/>
        </a:defRPr>
      </a:lvl8pPr>
      <a:lvl9pPr marL="1828800" algn="ctr" rtl="0" eaLnBrk="1" fontAlgn="base" hangingPunct="1">
        <a:spcBef>
          <a:spcPct val="0"/>
        </a:spcBef>
        <a:spcAft>
          <a:spcPct val="0"/>
        </a:spcAft>
        <a:defRPr sz="4400">
          <a:solidFill>
            <a:srgbClr val="0C1975"/>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file:////http/::www.jurisdiction.com:catnicc.GIF"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file:////http/::www.jurisdiction.com:catnicc.GIF"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7.e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s://s3.ca-central-1.amazonaws.com/manuels-manuals-opic-cipo/MOPOP_English.html"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hyperlink" Target="https://decisions.fct-cf.gc.ca/fc-cf/decisions/en/item/484418/index.do"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hyperlink" Target="https://decisions.fct-cf.gc.ca/fc-cf/decisions/en/item/484418/index.do"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0">
            <a:extLst>
              <a:ext uri="{FF2B5EF4-FFF2-40B4-BE49-F238E27FC236}">
                <a16:creationId xmlns:a16="http://schemas.microsoft.com/office/drawing/2014/main" id="{95C3F705-D4E0-BA0F-8232-F2D72C06A81C}"/>
              </a:ext>
            </a:extLst>
          </p:cNvPr>
          <p:cNvSpPr>
            <a:spLocks noGrp="1" noChangeArrowheads="1"/>
          </p:cNvSpPr>
          <p:nvPr>
            <p:ph type="ctrTitle"/>
          </p:nvPr>
        </p:nvSpPr>
        <p:spPr/>
        <p:txBody>
          <a:bodyPr>
            <a:normAutofit fontScale="90000"/>
          </a:bodyPr>
          <a:lstStyle/>
          <a:p>
            <a:pPr eaLnBrk="1" hangingPunct="1">
              <a:defRPr/>
            </a:pPr>
            <a:r>
              <a:rPr lang="en-US" altLang="en-US" dirty="0"/>
              <a:t>Patent Claim Construction:</a:t>
            </a:r>
            <a:br>
              <a:rPr lang="en-US" altLang="en-US" dirty="0"/>
            </a:br>
            <a:r>
              <a:rPr lang="en-US" altLang="en-US" sz="3600" dirty="0"/>
              <a:t>What does the claim mean? </a:t>
            </a:r>
            <a:br>
              <a:rPr lang="en-US" altLang="en-US" dirty="0"/>
            </a:br>
            <a:endParaRPr lang="en-US" altLang="en-US" dirty="0"/>
          </a:p>
        </p:txBody>
      </p:sp>
      <p:sp>
        <p:nvSpPr>
          <p:cNvPr id="18434" name="Rectangle 41">
            <a:extLst>
              <a:ext uri="{FF2B5EF4-FFF2-40B4-BE49-F238E27FC236}">
                <a16:creationId xmlns:a16="http://schemas.microsoft.com/office/drawing/2014/main" id="{A8D3CC46-F62A-25D1-64F8-F6A132D99C1C}"/>
              </a:ext>
            </a:extLst>
          </p:cNvPr>
          <p:cNvSpPr>
            <a:spLocks noGrp="1"/>
          </p:cNvSpPr>
          <p:nvPr>
            <p:ph type="subTitle" idx="1"/>
          </p:nvPr>
        </p:nvSpPr>
        <p:spPr/>
        <p:txBody>
          <a:bodyPr/>
          <a:lstStyle/>
          <a:p>
            <a:pPr eaLnBrk="1" hangingPunct="1"/>
            <a:r>
              <a:rPr lang="en-US" altLang="en-US" sz="2000"/>
              <a:t>Donald M. Cameron</a:t>
            </a:r>
          </a:p>
        </p:txBody>
      </p:sp>
      <p:sp>
        <p:nvSpPr>
          <p:cNvPr id="18435" name="Text Placeholder 1">
            <a:extLst>
              <a:ext uri="{FF2B5EF4-FFF2-40B4-BE49-F238E27FC236}">
                <a16:creationId xmlns:a16="http://schemas.microsoft.com/office/drawing/2014/main" id="{F06EAB06-563A-1BBE-8BCC-4CC0807D34C4}"/>
              </a:ext>
            </a:extLst>
          </p:cNvPr>
          <p:cNvSpPr>
            <a:spLocks noGrp="1"/>
          </p:cNvSpPr>
          <p:nvPr>
            <p:ph type="body" sz="quarter" idx="10"/>
          </p:nvPr>
        </p:nvSpPr>
        <p:spPr/>
        <p:txBody>
          <a:bodyPr/>
          <a:lstStyle/>
          <a:p>
            <a:pPr eaLnBrk="1" hangingPunct="1"/>
            <a:r>
              <a:rPr lang="en-US" altLang="en-US"/>
              <a:t>July 27, </a:t>
            </a:r>
            <a:r>
              <a:rPr lang="en-US" altLang="en-US" dirty="0"/>
              <a:t>2022</a:t>
            </a:r>
          </a:p>
          <a:p>
            <a:pPr eaLnBrk="1" hangingPunct="1"/>
            <a:endParaRPr lang="en-CA" altLang="en-US" dirty="0"/>
          </a:p>
        </p:txBody>
      </p:sp>
      <p:sp>
        <p:nvSpPr>
          <p:cNvPr id="18436" name="Text Box 30">
            <a:extLst>
              <a:ext uri="{FF2B5EF4-FFF2-40B4-BE49-F238E27FC236}">
                <a16:creationId xmlns:a16="http://schemas.microsoft.com/office/drawing/2014/main" id="{CE5AB157-32EC-CEEB-71A4-A1B45181537E}"/>
              </a:ext>
            </a:extLst>
          </p:cNvPr>
          <p:cNvSpPr txBox="1">
            <a:spLocks noChangeArrowheads="1"/>
          </p:cNvSpPr>
          <p:nvPr/>
        </p:nvSpPr>
        <p:spPr bwMode="auto">
          <a:xfrm>
            <a:off x="2286000" y="5486400"/>
            <a:ext cx="38893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endParaRPr lang="en-US" altLang="en-US" sz="1400">
              <a:solidFill>
                <a:schemeClr val="bg1"/>
              </a:solidFill>
              <a:latin typeface="Arial" panose="020B0604020202020204" pitchFamily="34" charset="0"/>
            </a:endParaRPr>
          </a:p>
          <a:p>
            <a:pPr>
              <a:spcBef>
                <a:spcPct val="0"/>
              </a:spcBef>
              <a:buFontTx/>
              <a:buNone/>
            </a:pPr>
            <a:endParaRPr lang="en-US" altLang="en-US" sz="1400">
              <a:solidFill>
                <a:schemeClr val="bg1"/>
              </a:solidFill>
              <a:latin typeface="Arial" panose="020B0604020202020204" pitchFamily="34" charset="0"/>
            </a:endParaRPr>
          </a:p>
          <a:p>
            <a:pPr>
              <a:spcBef>
                <a:spcPct val="0"/>
              </a:spcBef>
              <a:buFontTx/>
              <a:buNone/>
            </a:pPr>
            <a:endParaRPr lang="en-US" altLang="en-US" sz="1400">
              <a:solidFill>
                <a:schemeClr val="bg1"/>
              </a:solidFill>
              <a:latin typeface="Arial" panose="020B0604020202020204" pitchFamily="34" charset="0"/>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7">
            <a:extLst>
              <a:ext uri="{FF2B5EF4-FFF2-40B4-BE49-F238E27FC236}">
                <a16:creationId xmlns:a16="http://schemas.microsoft.com/office/drawing/2014/main" id="{A65D6487-5004-9FEA-7E69-5F0B336661BF}"/>
              </a:ext>
            </a:extLst>
          </p:cNvPr>
          <p:cNvSpPr>
            <a:spLocks noGrp="1"/>
          </p:cNvSpPr>
          <p:nvPr>
            <p:ph type="title"/>
          </p:nvPr>
        </p:nvSpPr>
        <p:spPr/>
        <p:txBody>
          <a:bodyPr/>
          <a:lstStyle/>
          <a:p>
            <a:r>
              <a:rPr lang="en-CA" altLang="en-US"/>
              <a:t>“… talk about the words”</a:t>
            </a:r>
          </a:p>
        </p:txBody>
      </p:sp>
      <p:sp>
        <p:nvSpPr>
          <p:cNvPr id="9" name="Content Placeholder 8">
            <a:extLst>
              <a:ext uri="{FF2B5EF4-FFF2-40B4-BE49-F238E27FC236}">
                <a16:creationId xmlns:a16="http://schemas.microsoft.com/office/drawing/2014/main" id="{5909BE9B-F5E9-FE67-25BF-0FCC64F4ECA2}"/>
              </a:ext>
            </a:extLst>
          </p:cNvPr>
          <p:cNvSpPr>
            <a:spLocks noGrp="1"/>
          </p:cNvSpPr>
          <p:nvPr>
            <p:ph idx="1"/>
          </p:nvPr>
        </p:nvSpPr>
        <p:spPr/>
        <p:txBody>
          <a:bodyPr>
            <a:normAutofit fontScale="77500" lnSpcReduction="20000"/>
          </a:bodyPr>
          <a:lstStyle/>
          <a:p>
            <a:pPr marL="0" indent="0">
              <a:buFont typeface="Arial" panose="020B0604020202020204" pitchFamily="34" charset="0"/>
              <a:buNone/>
              <a:defRPr/>
            </a:pPr>
            <a:r>
              <a:rPr lang="x-none">
                <a:ea typeface="MS PGothic" panose="020B0600070205080204" pitchFamily="34" charset="-128"/>
              </a:rPr>
              <a:t>“It is a long time since I have attended a gathering of the scientiﬁc world–a world in which I am at home — one in which men deal with realities and where truth is, in fact, the goal. For the past ten years I have been in exile from this world and an explorer in another — a world where men substitute words for realities and then talk about the words. Truth in that world seems merely to be the avowed object. Now I undertook to reconcile the objects of these two worlds and for a time I believed that could be accomplished. Perhaps I still believe it–or perhaps it is all a dream.”</a:t>
            </a:r>
            <a:endParaRPr lang="en-CA" dirty="0">
              <a:ea typeface="MS PGothic" panose="020B0600070205080204" pitchFamily="34" charset="-128"/>
            </a:endParaRPr>
          </a:p>
          <a:p>
            <a:pPr marL="800100" lvl="2" indent="0">
              <a:buFont typeface="Arial" panose="020B0604020202020204" pitchFamily="34" charset="0"/>
              <a:buNone/>
              <a:defRPr/>
            </a:pPr>
            <a:r>
              <a:rPr lang="en-US" dirty="0">
                <a:ea typeface="MS PGothic" panose="020B0600070205080204" pitchFamily="34" charset="-128"/>
              </a:rPr>
              <a:t>Edwin Howard Armstrong, inventor of regeneration and FM radio, in an address to the annual convention of the Institute of Radio Engineers, Philadelphia, U.S.A., May 29, 1934 quoted by Tom Lewis in “</a:t>
            </a:r>
            <a:r>
              <a:rPr lang="en-US" i="1" dirty="0">
                <a:ea typeface="MS PGothic" panose="020B0600070205080204" pitchFamily="34" charset="-128"/>
              </a:rPr>
              <a:t>Empire of the Air, The Men Who Made Radio</a:t>
            </a:r>
            <a:r>
              <a:rPr lang="en-US" dirty="0">
                <a:ea typeface="MS PGothic" panose="020B0600070205080204" pitchFamily="34" charset="-128"/>
              </a:rPr>
              <a:t>”; Edward Burlingame Books, 1991, referring to his losses in the hands of the U.S. judicial system.</a:t>
            </a:r>
            <a:endParaRPr lang="en-CA" dirty="0">
              <a:ea typeface="MS PGothic" panose="020B0600070205080204" pitchFamily="34" charset="-128"/>
            </a:endParaRPr>
          </a:p>
          <a:p>
            <a:pPr>
              <a:defRPr/>
            </a:pPr>
            <a:endParaRPr lang="en-CA" dirty="0">
              <a:ea typeface="MS PGothic" panose="020B0600070205080204" pitchFamily="34" charset="-128"/>
            </a:endParaRPr>
          </a:p>
        </p:txBody>
      </p:sp>
      <p:sp>
        <p:nvSpPr>
          <p:cNvPr id="20483" name="Slide Number Placeholder 6">
            <a:extLst>
              <a:ext uri="{FF2B5EF4-FFF2-40B4-BE49-F238E27FC236}">
                <a16:creationId xmlns:a16="http://schemas.microsoft.com/office/drawing/2014/main" id="{81B7D98D-8F77-2D64-30F7-178A971EE68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61B1A62-B195-614F-8149-62315E741674}" type="slidenum">
              <a:rPr lang="en-CA" altLang="en-US" sz="1200" smtClean="0">
                <a:solidFill>
                  <a:srgbClr val="898989"/>
                </a:solidFill>
              </a:rPr>
              <a:pPr>
                <a:spcBef>
                  <a:spcPct val="0"/>
                </a:spcBef>
                <a:buFontTx/>
                <a:buNone/>
              </a:pPr>
              <a:t>2</a:t>
            </a:fld>
            <a:endParaRPr lang="en-CA" altLang="en-US" sz="1200">
              <a:solidFill>
                <a:srgbClr val="89898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355B0E77-81B6-F33B-0F9E-786022629530}"/>
              </a:ext>
            </a:extLst>
          </p:cNvPr>
          <p:cNvSpPr>
            <a:spLocks noGrp="1"/>
          </p:cNvSpPr>
          <p:nvPr>
            <p:ph type="title"/>
          </p:nvPr>
        </p:nvSpPr>
        <p:spPr/>
        <p:txBody>
          <a:bodyPr/>
          <a:lstStyle/>
          <a:p>
            <a:r>
              <a:rPr lang="en-CA" altLang="en-US"/>
              <a:t>It shouldn’t be this difficult</a:t>
            </a:r>
          </a:p>
        </p:txBody>
      </p:sp>
      <p:sp>
        <p:nvSpPr>
          <p:cNvPr id="21506" name="Content Placeholder 2">
            <a:extLst>
              <a:ext uri="{FF2B5EF4-FFF2-40B4-BE49-F238E27FC236}">
                <a16:creationId xmlns:a16="http://schemas.microsoft.com/office/drawing/2014/main" id="{A365610B-9B04-92E0-E10A-8563FB8AA6BC}"/>
              </a:ext>
            </a:extLst>
          </p:cNvPr>
          <p:cNvSpPr>
            <a:spLocks noGrp="1"/>
          </p:cNvSpPr>
          <p:nvPr>
            <p:ph idx="1"/>
          </p:nvPr>
        </p:nvSpPr>
        <p:spPr/>
        <p:txBody>
          <a:bodyPr/>
          <a:lstStyle/>
          <a:p>
            <a:pPr marL="0" indent="0">
              <a:buFont typeface="Arial" panose="020B0604020202020204" pitchFamily="34" charset="0"/>
              <a:buNone/>
            </a:pPr>
            <a:r>
              <a:rPr lang="en-CA" altLang="en-US"/>
              <a:t>If the patent is addressed to a “person skilled in the art” of the patent …</a:t>
            </a:r>
          </a:p>
          <a:p>
            <a:pPr marL="0" indent="0">
              <a:buFont typeface="Arial" panose="020B0604020202020204" pitchFamily="34" charset="0"/>
              <a:buNone/>
            </a:pPr>
            <a:r>
              <a:rPr lang="en-CA" altLang="en-US"/>
              <a:t>	</a:t>
            </a:r>
          </a:p>
          <a:p>
            <a:pPr marL="0" indent="0">
              <a:buFont typeface="Arial" panose="020B0604020202020204" pitchFamily="34" charset="0"/>
              <a:buNone/>
            </a:pPr>
            <a:r>
              <a:rPr lang="en-CA" altLang="en-US"/>
              <a:t>What would the claim mean to that person?</a:t>
            </a:r>
          </a:p>
        </p:txBody>
      </p:sp>
      <p:sp>
        <p:nvSpPr>
          <p:cNvPr id="21507" name="Slide Number Placeholder 3">
            <a:extLst>
              <a:ext uri="{FF2B5EF4-FFF2-40B4-BE49-F238E27FC236}">
                <a16:creationId xmlns:a16="http://schemas.microsoft.com/office/drawing/2014/main" id="{4ABED91F-C898-FC23-9E98-5020198510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A2F98E38-8B64-F144-B7CA-71AEC7CA63D0}" type="slidenum">
              <a:rPr lang="en-CA" altLang="en-US" sz="1200" smtClean="0">
                <a:solidFill>
                  <a:srgbClr val="898989"/>
                </a:solidFill>
              </a:rPr>
              <a:pPr>
                <a:spcBef>
                  <a:spcPct val="0"/>
                </a:spcBef>
                <a:buFontTx/>
                <a:buNone/>
              </a:pPr>
              <a:t>3</a:t>
            </a:fld>
            <a:endParaRPr lang="en-CA" altLang="en-US" sz="1200">
              <a:solidFill>
                <a:srgbClr val="89898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D28EF2BC-92B3-30A4-A4C8-A5160D1F1641}"/>
              </a:ext>
            </a:extLst>
          </p:cNvPr>
          <p:cNvSpPr>
            <a:spLocks noGrp="1"/>
          </p:cNvSpPr>
          <p:nvPr>
            <p:ph type="title"/>
          </p:nvPr>
        </p:nvSpPr>
        <p:spPr/>
        <p:txBody>
          <a:bodyPr/>
          <a:lstStyle/>
          <a:p>
            <a:r>
              <a:rPr lang="en-US" altLang="en-US"/>
              <a:t>The Question for the Court</a:t>
            </a:r>
          </a:p>
        </p:txBody>
      </p:sp>
      <p:sp>
        <p:nvSpPr>
          <p:cNvPr id="22530" name="Content Placeholder 2">
            <a:extLst>
              <a:ext uri="{FF2B5EF4-FFF2-40B4-BE49-F238E27FC236}">
                <a16:creationId xmlns:a16="http://schemas.microsoft.com/office/drawing/2014/main" id="{0F69C12F-80B3-8F73-C1CB-95364E876256}"/>
              </a:ext>
            </a:extLst>
          </p:cNvPr>
          <p:cNvSpPr>
            <a:spLocks noGrp="1"/>
          </p:cNvSpPr>
          <p:nvPr>
            <p:ph idx="1"/>
          </p:nvPr>
        </p:nvSpPr>
        <p:spPr/>
        <p:txBody>
          <a:bodyPr/>
          <a:lstStyle/>
          <a:p>
            <a:r>
              <a:rPr lang="en-US" altLang="en-US"/>
              <a:t>What does the claim mean?</a:t>
            </a:r>
          </a:p>
          <a:p>
            <a:pPr lvl="1"/>
            <a:r>
              <a:rPr lang="en-US" altLang="en-US"/>
              <a:t>to the person skilled in the art, </a:t>
            </a:r>
          </a:p>
          <a:p>
            <a:pPr lvl="1"/>
            <a:r>
              <a:rPr lang="en-US" altLang="en-US"/>
              <a:t>as of the date the patent was published?</a:t>
            </a:r>
          </a:p>
          <a:p>
            <a:r>
              <a:rPr lang="en-US" altLang="en-US"/>
              <a:t>Lord Hoffman (</a:t>
            </a:r>
            <a:r>
              <a:rPr lang="en-US" altLang="en-US" i="1"/>
              <a:t>Kirin-Amgen</a:t>
            </a:r>
            <a:r>
              <a:rPr lang="en-US" altLang="en-US"/>
              <a:t>):</a:t>
            </a:r>
          </a:p>
          <a:p>
            <a:pPr lvl="1"/>
            <a:r>
              <a:rPr lang="en-US" altLang="en-US"/>
              <a:t>“… what would a person skilled in the art have understood the patentee to have used the language of the claim to mean?”</a:t>
            </a:r>
          </a:p>
        </p:txBody>
      </p:sp>
      <p:sp>
        <p:nvSpPr>
          <p:cNvPr id="22531" name="Slide Number Placeholder 3">
            <a:extLst>
              <a:ext uri="{FF2B5EF4-FFF2-40B4-BE49-F238E27FC236}">
                <a16:creationId xmlns:a16="http://schemas.microsoft.com/office/drawing/2014/main" id="{24C40FBE-3752-53E7-DB76-C9A07E3C289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325974E-2C95-C64D-BEFC-54493906FA71}" type="slidenum">
              <a:rPr lang="en-CA" altLang="en-US" sz="1200" smtClean="0">
                <a:solidFill>
                  <a:srgbClr val="898989"/>
                </a:solidFill>
              </a:rPr>
              <a:pPr>
                <a:spcBef>
                  <a:spcPct val="0"/>
                </a:spcBef>
                <a:buFontTx/>
                <a:buNone/>
              </a:pPr>
              <a:t>4</a:t>
            </a:fld>
            <a:endParaRPr lang="en-CA" altLang="en-US" sz="1200">
              <a:solidFill>
                <a:srgbClr val="89898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1F2B5ACC-C0D0-3776-6696-B3D00350C302}"/>
              </a:ext>
            </a:extLst>
          </p:cNvPr>
          <p:cNvSpPr>
            <a:spLocks noGrp="1"/>
          </p:cNvSpPr>
          <p:nvPr>
            <p:ph type="title"/>
          </p:nvPr>
        </p:nvSpPr>
        <p:spPr/>
        <p:txBody>
          <a:bodyPr/>
          <a:lstStyle/>
          <a:p>
            <a:r>
              <a:rPr lang="en-CA" altLang="en-US"/>
              <a:t>It’s the Gateway Question</a:t>
            </a:r>
          </a:p>
        </p:txBody>
      </p:sp>
      <p:sp>
        <p:nvSpPr>
          <p:cNvPr id="23554" name="Content Placeholder 2">
            <a:extLst>
              <a:ext uri="{FF2B5EF4-FFF2-40B4-BE49-F238E27FC236}">
                <a16:creationId xmlns:a16="http://schemas.microsoft.com/office/drawing/2014/main" id="{D7FFA483-B256-6439-5431-7690AD43329F}"/>
              </a:ext>
            </a:extLst>
          </p:cNvPr>
          <p:cNvSpPr>
            <a:spLocks noGrp="1"/>
          </p:cNvSpPr>
          <p:nvPr>
            <p:ph idx="1"/>
          </p:nvPr>
        </p:nvSpPr>
        <p:spPr/>
        <p:txBody>
          <a:bodyPr/>
          <a:lstStyle/>
          <a:p>
            <a:r>
              <a:rPr lang="en-CA" altLang="en-US"/>
              <a:t>Before infringement</a:t>
            </a:r>
          </a:p>
          <a:p>
            <a:pPr lvl="1"/>
            <a:r>
              <a:rPr lang="en-CA" altLang="en-US"/>
              <a:t>Have all the essential elements been taken?</a:t>
            </a:r>
          </a:p>
          <a:p>
            <a:r>
              <a:rPr lang="en-CA" altLang="en-US"/>
              <a:t>Before anticipation</a:t>
            </a:r>
          </a:p>
          <a:p>
            <a:pPr lvl="1"/>
            <a:r>
              <a:rPr lang="en-CA" altLang="en-US"/>
              <a:t>Does the 1 piece of prior art disclose and enable the essential elements?</a:t>
            </a:r>
          </a:p>
          <a:p>
            <a:r>
              <a:rPr lang="en-CA" altLang="en-US"/>
              <a:t>Before obviousness</a:t>
            </a:r>
          </a:p>
          <a:p>
            <a:pPr lvl="1"/>
            <a:r>
              <a:rPr lang="en-CA" altLang="en-US"/>
              <a:t>Was it obvious to combine things to get the essential elements?</a:t>
            </a:r>
          </a:p>
        </p:txBody>
      </p:sp>
      <p:sp>
        <p:nvSpPr>
          <p:cNvPr id="23555" name="Slide Number Placeholder 3">
            <a:extLst>
              <a:ext uri="{FF2B5EF4-FFF2-40B4-BE49-F238E27FC236}">
                <a16:creationId xmlns:a16="http://schemas.microsoft.com/office/drawing/2014/main" id="{1E830C62-141B-F998-27DD-E5CB44CEA66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892E493-BF7D-364E-95E7-5E9CCEC1F804}" type="slidenum">
              <a:rPr lang="en-CA" altLang="en-US" sz="1200" smtClean="0">
                <a:solidFill>
                  <a:srgbClr val="898989"/>
                </a:solidFill>
              </a:rPr>
              <a:pPr>
                <a:spcBef>
                  <a:spcPct val="0"/>
                </a:spcBef>
                <a:buFontTx/>
                <a:buNone/>
              </a:pPr>
              <a:t>5</a:t>
            </a:fld>
            <a:endParaRPr lang="en-CA" altLang="en-US" sz="1200">
              <a:solidFill>
                <a:srgbClr val="898989"/>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EB3EE1AA-EB74-E48A-D6C4-AF723905C979}"/>
              </a:ext>
            </a:extLst>
          </p:cNvPr>
          <p:cNvSpPr>
            <a:spLocks noGrp="1"/>
          </p:cNvSpPr>
          <p:nvPr>
            <p:ph type="title"/>
          </p:nvPr>
        </p:nvSpPr>
        <p:spPr/>
        <p:txBody>
          <a:bodyPr/>
          <a:lstStyle/>
          <a:p>
            <a:r>
              <a:rPr lang="en-CA" altLang="en-US"/>
              <a:t>“But that’s soooo close.”</a:t>
            </a:r>
          </a:p>
        </p:txBody>
      </p:sp>
      <p:sp>
        <p:nvSpPr>
          <p:cNvPr id="4" name="Content Placeholder 3">
            <a:extLst>
              <a:ext uri="{FF2B5EF4-FFF2-40B4-BE49-F238E27FC236}">
                <a16:creationId xmlns:a16="http://schemas.microsoft.com/office/drawing/2014/main" id="{186F03F4-A893-3879-830E-AFD89D4F0BF3}"/>
              </a:ext>
            </a:extLst>
          </p:cNvPr>
          <p:cNvSpPr>
            <a:spLocks noGrp="1"/>
          </p:cNvSpPr>
          <p:nvPr>
            <p:ph sz="half" idx="2"/>
          </p:nvPr>
        </p:nvSpPr>
        <p:spPr/>
        <p:txBody>
          <a:bodyPr/>
          <a:lstStyle/>
          <a:p>
            <a:pPr marL="0" indent="0">
              <a:buFont typeface="Arial" panose="020B0604020202020204" pitchFamily="34" charset="0"/>
              <a:buNone/>
              <a:defRPr/>
            </a:pPr>
            <a:r>
              <a:rPr lang="en-CA" sz="1400" dirty="0">
                <a:latin typeface="Arial" panose="020B0604020202020204" pitchFamily="34" charset="0"/>
                <a:ea typeface="MS PGothic" panose="020B0600070205080204" pitchFamily="34" charset="-128"/>
                <a:cs typeface="Arial" panose="020B0604020202020204" pitchFamily="34" charset="0"/>
              </a:rPr>
              <a:t>And the Defendant does this:</a:t>
            </a:r>
          </a:p>
          <a:p>
            <a:pPr>
              <a:defRPr/>
            </a:pPr>
            <a:endParaRPr lang="en-CA" dirty="0">
              <a:ea typeface="MS PGothic" panose="020B0600070205080204" pitchFamily="34" charset="-128"/>
            </a:endParaRPr>
          </a:p>
        </p:txBody>
      </p:sp>
      <p:sp>
        <p:nvSpPr>
          <p:cNvPr id="24579" name="Slide Number Placeholder 4">
            <a:extLst>
              <a:ext uri="{FF2B5EF4-FFF2-40B4-BE49-F238E27FC236}">
                <a16:creationId xmlns:a16="http://schemas.microsoft.com/office/drawing/2014/main" id="{82ECB2D4-4874-D54C-5186-2D9C4C7573C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F70DF811-66C5-0A49-A71B-D142019435C4}" type="slidenum">
              <a:rPr lang="en-CA" altLang="en-US" sz="1200" smtClean="0">
                <a:solidFill>
                  <a:srgbClr val="898989"/>
                </a:solidFill>
              </a:rPr>
              <a:pPr>
                <a:spcBef>
                  <a:spcPct val="0"/>
                </a:spcBef>
                <a:buFontTx/>
                <a:buNone/>
              </a:pPr>
              <a:t>6</a:t>
            </a:fld>
            <a:endParaRPr lang="en-CA" altLang="en-US" sz="1200">
              <a:solidFill>
                <a:srgbClr val="898989"/>
              </a:solidFill>
            </a:endParaRPr>
          </a:p>
        </p:txBody>
      </p:sp>
      <p:pic>
        <p:nvPicPr>
          <p:cNvPr id="24580" name="Picture 2">
            <a:extLst>
              <a:ext uri="{FF2B5EF4-FFF2-40B4-BE49-F238E27FC236}">
                <a16:creationId xmlns:a16="http://schemas.microsoft.com/office/drawing/2014/main" id="{BF1A3201-0A66-9EB2-84FC-A76E6C99DDF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87450" y="2192338"/>
            <a:ext cx="2065338" cy="276383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C8E16975-DACB-D31C-9B12-15C19B0643B6}"/>
              </a:ext>
            </a:extLst>
          </p:cNvPr>
          <p:cNvSpPr txBox="1"/>
          <p:nvPr/>
        </p:nvSpPr>
        <p:spPr>
          <a:xfrm>
            <a:off x="457200" y="5013325"/>
            <a:ext cx="4038600" cy="1108075"/>
          </a:xfrm>
          <a:prstGeom prst="rect">
            <a:avLst/>
          </a:prstGeom>
          <a:noFill/>
        </p:spPr>
        <p:txBody>
          <a:bodyPr>
            <a:spAutoFit/>
          </a:bodyPr>
          <a:lstStyle/>
          <a:p>
            <a:pPr>
              <a:defRPr/>
            </a:pPr>
            <a:r>
              <a:rPr lang="en-CA" sz="1100" dirty="0">
                <a:ea typeface="MS PGothic" panose="020B0600070205080204" pitchFamily="34" charset="-128"/>
              </a:rPr>
              <a:t>Wind propelled apparatus comprising:</a:t>
            </a:r>
          </a:p>
          <a:p>
            <a:pPr marL="171450" indent="-171450">
              <a:buFont typeface="Arial" panose="020B0604020202020204" pitchFamily="34" charset="0"/>
              <a:buChar char="•"/>
              <a:defRPr/>
            </a:pPr>
            <a:r>
              <a:rPr lang="en-CA" sz="1100" dirty="0">
                <a:ea typeface="MS PGothic" panose="020B0600070205080204" pitchFamily="34" charset="-128"/>
              </a:rPr>
              <a:t>Body means;</a:t>
            </a:r>
          </a:p>
          <a:p>
            <a:pPr marL="171450" indent="-171450">
              <a:buFont typeface="Arial" panose="020B0604020202020204" pitchFamily="34" charset="0"/>
              <a:buChar char="•"/>
              <a:defRPr/>
            </a:pPr>
            <a:r>
              <a:rPr lang="en-CA" sz="1100" dirty="0">
                <a:ea typeface="MS PGothic" panose="020B0600070205080204" pitchFamily="34" charset="-128"/>
              </a:rPr>
              <a:t>Wind propulsion means comprising a mast, boom &amp; sail; </a:t>
            </a:r>
          </a:p>
          <a:p>
            <a:pPr marL="171450" indent="-171450">
              <a:buFont typeface="Arial" panose="020B0604020202020204" pitchFamily="34" charset="0"/>
              <a:buChar char="•"/>
              <a:defRPr/>
            </a:pPr>
            <a:r>
              <a:rPr lang="en-CA" sz="1100" dirty="0">
                <a:ea typeface="MS PGothic" panose="020B0600070205080204" pitchFamily="34" charset="-128"/>
              </a:rPr>
              <a:t>Universal joint connecting mast and body means; and</a:t>
            </a:r>
          </a:p>
          <a:p>
            <a:pPr marL="171450" indent="-171450">
              <a:buFont typeface="Arial" panose="020B0604020202020204" pitchFamily="34" charset="0"/>
              <a:buChar char="•"/>
              <a:defRPr/>
            </a:pPr>
            <a:r>
              <a:rPr lang="en-CA" sz="1100" dirty="0">
                <a:ea typeface="MS PGothic" panose="020B0600070205080204" pitchFamily="34" charset="-128"/>
              </a:rPr>
              <a:t>Red flag on top of mast (to see which way the wind is blowing)</a:t>
            </a:r>
          </a:p>
        </p:txBody>
      </p:sp>
      <p:pic>
        <p:nvPicPr>
          <p:cNvPr id="24582" name="Picture 8">
            <a:extLst>
              <a:ext uri="{FF2B5EF4-FFF2-40B4-BE49-F238E27FC236}">
                <a16:creationId xmlns:a16="http://schemas.microsoft.com/office/drawing/2014/main" id="{17FEB6E8-D594-611A-DA26-43C19CF00A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3363" y="2192338"/>
            <a:ext cx="2211387" cy="271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TextBox 9">
            <a:extLst>
              <a:ext uri="{FF2B5EF4-FFF2-40B4-BE49-F238E27FC236}">
                <a16:creationId xmlns:a16="http://schemas.microsoft.com/office/drawing/2014/main" id="{103FD7A8-9393-BF29-4EBF-BEBBCA157829}"/>
              </a:ext>
            </a:extLst>
          </p:cNvPr>
          <p:cNvSpPr txBox="1">
            <a:spLocks noChangeArrowheads="1"/>
          </p:cNvSpPr>
          <p:nvPr/>
        </p:nvSpPr>
        <p:spPr bwMode="auto">
          <a:xfrm>
            <a:off x="971550" y="1627188"/>
            <a:ext cx="2293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Imagine the Patent claims:</a:t>
            </a:r>
          </a:p>
        </p:txBody>
      </p:sp>
      <p:sp>
        <p:nvSpPr>
          <p:cNvPr id="24584" name="TextBox 2">
            <a:extLst>
              <a:ext uri="{FF2B5EF4-FFF2-40B4-BE49-F238E27FC236}">
                <a16:creationId xmlns:a16="http://schemas.microsoft.com/office/drawing/2014/main" id="{02F9ED3D-03E2-EFA4-8B96-3457750B260F}"/>
              </a:ext>
            </a:extLst>
          </p:cNvPr>
          <p:cNvSpPr txBox="1">
            <a:spLocks noChangeArrowheads="1"/>
          </p:cNvSpPr>
          <p:nvPr/>
        </p:nvSpPr>
        <p:spPr bwMode="auto">
          <a:xfrm>
            <a:off x="5435600" y="5122863"/>
            <a:ext cx="21955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Should this be infringing?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3956585D-B801-EBA9-6CB1-A44923E53519}"/>
              </a:ext>
            </a:extLst>
          </p:cNvPr>
          <p:cNvSpPr>
            <a:spLocks noGrp="1"/>
          </p:cNvSpPr>
          <p:nvPr>
            <p:ph type="title"/>
          </p:nvPr>
        </p:nvSpPr>
        <p:spPr/>
        <p:txBody>
          <a:bodyPr/>
          <a:lstStyle/>
          <a:p>
            <a:r>
              <a:rPr lang="en-CA" altLang="en-US"/>
              <a:t>“But that’s soooo close.”</a:t>
            </a:r>
          </a:p>
        </p:txBody>
      </p:sp>
      <p:sp>
        <p:nvSpPr>
          <p:cNvPr id="4" name="Content Placeholder 3">
            <a:extLst>
              <a:ext uri="{FF2B5EF4-FFF2-40B4-BE49-F238E27FC236}">
                <a16:creationId xmlns:a16="http://schemas.microsoft.com/office/drawing/2014/main" id="{BFAB5FC6-F9FC-697D-3D1B-FE94DF11BD6A}"/>
              </a:ext>
            </a:extLst>
          </p:cNvPr>
          <p:cNvSpPr>
            <a:spLocks noGrp="1"/>
          </p:cNvSpPr>
          <p:nvPr>
            <p:ph sz="half" idx="2"/>
          </p:nvPr>
        </p:nvSpPr>
        <p:spPr/>
        <p:txBody>
          <a:bodyPr/>
          <a:lstStyle/>
          <a:p>
            <a:pPr marL="0" indent="0">
              <a:buFont typeface="Arial" panose="020B0604020202020204" pitchFamily="34" charset="0"/>
              <a:buNone/>
              <a:defRPr/>
            </a:pPr>
            <a:r>
              <a:rPr lang="en-CA" sz="1400" dirty="0">
                <a:latin typeface="Arial" panose="020B0604020202020204" pitchFamily="34" charset="0"/>
                <a:ea typeface="MS PGothic" panose="020B0600070205080204" pitchFamily="34" charset="-128"/>
                <a:cs typeface="Arial" panose="020B0604020202020204" pitchFamily="34" charset="0"/>
              </a:rPr>
              <a:t>And the Defendant does this:</a:t>
            </a:r>
          </a:p>
          <a:p>
            <a:pPr>
              <a:defRPr/>
            </a:pPr>
            <a:endParaRPr lang="en-CA" dirty="0">
              <a:ea typeface="MS PGothic" panose="020B0600070205080204" pitchFamily="34" charset="-128"/>
            </a:endParaRPr>
          </a:p>
        </p:txBody>
      </p:sp>
      <p:sp>
        <p:nvSpPr>
          <p:cNvPr id="25603" name="Slide Number Placeholder 4">
            <a:extLst>
              <a:ext uri="{FF2B5EF4-FFF2-40B4-BE49-F238E27FC236}">
                <a16:creationId xmlns:a16="http://schemas.microsoft.com/office/drawing/2014/main" id="{1090FDA4-8E11-8316-AC02-975CC259EC7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3CADA345-1C7F-5F4C-BEF7-B9232E0F6DBE}" type="slidenum">
              <a:rPr lang="en-CA" altLang="en-US" sz="1200" smtClean="0">
                <a:solidFill>
                  <a:srgbClr val="898989"/>
                </a:solidFill>
              </a:rPr>
              <a:pPr>
                <a:spcBef>
                  <a:spcPct val="0"/>
                </a:spcBef>
                <a:buFontTx/>
                <a:buNone/>
              </a:pPr>
              <a:t>7</a:t>
            </a:fld>
            <a:endParaRPr lang="en-CA" altLang="en-US" sz="1200">
              <a:solidFill>
                <a:srgbClr val="898989"/>
              </a:solidFill>
            </a:endParaRPr>
          </a:p>
        </p:txBody>
      </p:sp>
      <p:sp>
        <p:nvSpPr>
          <p:cNvPr id="7" name="TextBox 6">
            <a:extLst>
              <a:ext uri="{FF2B5EF4-FFF2-40B4-BE49-F238E27FC236}">
                <a16:creationId xmlns:a16="http://schemas.microsoft.com/office/drawing/2014/main" id="{AC2C1BEB-E9A1-6342-9992-AF3477C102E6}"/>
              </a:ext>
            </a:extLst>
          </p:cNvPr>
          <p:cNvSpPr txBox="1"/>
          <p:nvPr/>
        </p:nvSpPr>
        <p:spPr>
          <a:xfrm>
            <a:off x="479425" y="4668838"/>
            <a:ext cx="4038600" cy="769937"/>
          </a:xfrm>
          <a:prstGeom prst="rect">
            <a:avLst/>
          </a:prstGeom>
          <a:noFill/>
        </p:spPr>
        <p:txBody>
          <a:bodyPr>
            <a:spAutoFit/>
          </a:bodyPr>
          <a:lstStyle/>
          <a:p>
            <a:pPr>
              <a:defRPr/>
            </a:pPr>
            <a:r>
              <a:rPr lang="en-CA" sz="1100" dirty="0">
                <a:ea typeface="MS PGothic" panose="020B0600070205080204" pitchFamily="34" charset="-128"/>
              </a:rPr>
              <a:t>Wind propelled apparatus comprising:</a:t>
            </a:r>
          </a:p>
          <a:p>
            <a:pPr marL="171450" indent="-171450">
              <a:buFont typeface="Arial" panose="020B0604020202020204" pitchFamily="34" charset="0"/>
              <a:buChar char="•"/>
              <a:defRPr/>
            </a:pPr>
            <a:r>
              <a:rPr lang="en-CA" sz="1100" dirty="0">
                <a:ea typeface="MS PGothic" panose="020B0600070205080204" pitchFamily="34" charset="-128"/>
              </a:rPr>
              <a:t>Body means;</a:t>
            </a:r>
          </a:p>
          <a:p>
            <a:pPr marL="171450" indent="-171450">
              <a:buFont typeface="Arial" panose="020B0604020202020204" pitchFamily="34" charset="0"/>
              <a:buChar char="•"/>
              <a:defRPr/>
            </a:pPr>
            <a:r>
              <a:rPr lang="en-CA" sz="1100" dirty="0">
                <a:ea typeface="MS PGothic" panose="020B0600070205080204" pitchFamily="34" charset="-128"/>
              </a:rPr>
              <a:t>Wind propulsion means comprising a mast, boom &amp; sail; </a:t>
            </a:r>
          </a:p>
          <a:p>
            <a:pPr marL="171450" indent="-171450">
              <a:buFont typeface="Arial" panose="020B0604020202020204" pitchFamily="34" charset="0"/>
              <a:buChar char="•"/>
              <a:defRPr/>
            </a:pPr>
            <a:r>
              <a:rPr lang="en-CA" sz="1100" b="1" dirty="0">
                <a:solidFill>
                  <a:srgbClr val="FF0000"/>
                </a:solidFill>
                <a:ea typeface="MS PGothic" panose="020B0600070205080204" pitchFamily="34" charset="-128"/>
              </a:rPr>
              <a:t>Universal joint </a:t>
            </a:r>
            <a:r>
              <a:rPr lang="en-CA" sz="1100" dirty="0">
                <a:ea typeface="MS PGothic" panose="020B0600070205080204" pitchFamily="34" charset="-128"/>
              </a:rPr>
              <a:t>connecting mast and body means.</a:t>
            </a:r>
          </a:p>
        </p:txBody>
      </p:sp>
      <p:pic>
        <p:nvPicPr>
          <p:cNvPr id="25605" name="Picture 8">
            <a:extLst>
              <a:ext uri="{FF2B5EF4-FFF2-40B4-BE49-F238E27FC236}">
                <a16:creationId xmlns:a16="http://schemas.microsoft.com/office/drawing/2014/main" id="{DA8089B3-30EF-00FB-D96C-2631F173A9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788" y="1941513"/>
            <a:ext cx="1973262"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Box 9">
            <a:extLst>
              <a:ext uri="{FF2B5EF4-FFF2-40B4-BE49-F238E27FC236}">
                <a16:creationId xmlns:a16="http://schemas.microsoft.com/office/drawing/2014/main" id="{E783D135-ED4B-BD85-255B-47867FDE5E07}"/>
              </a:ext>
            </a:extLst>
          </p:cNvPr>
          <p:cNvSpPr txBox="1">
            <a:spLocks noChangeArrowheads="1"/>
          </p:cNvSpPr>
          <p:nvPr/>
        </p:nvSpPr>
        <p:spPr bwMode="auto">
          <a:xfrm>
            <a:off x="971550" y="1627188"/>
            <a:ext cx="2293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Imagine the Patent claims:</a:t>
            </a:r>
          </a:p>
        </p:txBody>
      </p:sp>
      <p:sp>
        <p:nvSpPr>
          <p:cNvPr id="25607" name="TextBox 2">
            <a:extLst>
              <a:ext uri="{FF2B5EF4-FFF2-40B4-BE49-F238E27FC236}">
                <a16:creationId xmlns:a16="http://schemas.microsoft.com/office/drawing/2014/main" id="{249694AE-7A92-7719-8938-32C7566406FD}"/>
              </a:ext>
            </a:extLst>
          </p:cNvPr>
          <p:cNvSpPr txBox="1">
            <a:spLocks noChangeArrowheads="1"/>
          </p:cNvSpPr>
          <p:nvPr/>
        </p:nvSpPr>
        <p:spPr bwMode="auto">
          <a:xfrm>
            <a:off x="5451475" y="5732463"/>
            <a:ext cx="2193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Should this be infringing?</a:t>
            </a:r>
          </a:p>
        </p:txBody>
      </p:sp>
      <p:pic>
        <p:nvPicPr>
          <p:cNvPr id="25608" name="Content Placeholder 11" descr="A person on a sailboat&#10;&#10;Description automatically generated with medium confidence">
            <a:extLst>
              <a:ext uri="{FF2B5EF4-FFF2-40B4-BE49-F238E27FC236}">
                <a16:creationId xmlns:a16="http://schemas.microsoft.com/office/drawing/2014/main" id="{473AC4D2-4366-0CC4-C025-8765998214F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t="15446" r="28745"/>
          <a:stretch>
            <a:fillRect/>
          </a:stretch>
        </p:blipFill>
        <p:spPr>
          <a:xfrm>
            <a:off x="4522788" y="1935163"/>
            <a:ext cx="1646237" cy="2070100"/>
          </a:xfrm>
        </p:spPr>
      </p:pic>
      <p:pic>
        <p:nvPicPr>
          <p:cNvPr id="25609" name="Picture 13" descr="Diagram&#10;&#10;Description automatically generated">
            <a:extLst>
              <a:ext uri="{FF2B5EF4-FFF2-40B4-BE49-F238E27FC236}">
                <a16:creationId xmlns:a16="http://schemas.microsoft.com/office/drawing/2014/main" id="{D9AC8950-15A7-31B6-827E-80E5ACC468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0016" t="40550" r="7967" b="30728"/>
          <a:stretch>
            <a:fillRect/>
          </a:stretch>
        </p:blipFill>
        <p:spPr bwMode="auto">
          <a:xfrm>
            <a:off x="7253288" y="1647825"/>
            <a:ext cx="1558925"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15" descr="Diagram&#10;&#10;Description automatically generated">
            <a:extLst>
              <a:ext uri="{FF2B5EF4-FFF2-40B4-BE49-F238E27FC236}">
                <a16:creationId xmlns:a16="http://schemas.microsoft.com/office/drawing/2014/main" id="{0061A921-7321-F2D2-0EDE-F41E7DA9CC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0938" t="84319" r="7732" b="3125"/>
          <a:stretch>
            <a:fillRect/>
          </a:stretch>
        </p:blipFill>
        <p:spPr bwMode="auto">
          <a:xfrm>
            <a:off x="4937125" y="4273550"/>
            <a:ext cx="3460750"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2" descr="windraw.gif (53154 bytes)">
            <a:extLst>
              <a:ext uri="{FF2B5EF4-FFF2-40B4-BE49-F238E27FC236}">
                <a16:creationId xmlns:a16="http://schemas.microsoft.com/office/drawing/2014/main" id="{C6CFDD32-7275-D36B-7E25-41A07AE53B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0627" t="3787" r="13194" b="45354"/>
          <a:stretch>
            <a:fillRect/>
          </a:stretch>
        </p:blipFill>
        <p:spPr bwMode="auto">
          <a:xfrm>
            <a:off x="2570163" y="2165350"/>
            <a:ext cx="1300162"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val 17">
            <a:extLst>
              <a:ext uri="{FF2B5EF4-FFF2-40B4-BE49-F238E27FC236}">
                <a16:creationId xmlns:a16="http://schemas.microsoft.com/office/drawing/2014/main" id="{5B52002B-7CCB-1C50-3F88-CABB4F929FF1}"/>
              </a:ext>
            </a:extLst>
          </p:cNvPr>
          <p:cNvSpPr/>
          <p:nvPr/>
        </p:nvSpPr>
        <p:spPr>
          <a:xfrm>
            <a:off x="7812088" y="4235450"/>
            <a:ext cx="504825" cy="4175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F5E7-C5D6-B9A8-3461-41F27CBA02A3}"/>
              </a:ext>
            </a:extLst>
          </p:cNvPr>
          <p:cNvSpPr>
            <a:spLocks noGrp="1"/>
          </p:cNvSpPr>
          <p:nvPr>
            <p:ph type="title"/>
          </p:nvPr>
        </p:nvSpPr>
        <p:spPr/>
        <p:txBody>
          <a:bodyPr/>
          <a:lstStyle/>
          <a:p>
            <a:pPr>
              <a:defRPr/>
            </a:pPr>
            <a:r>
              <a:rPr lang="en-CA" dirty="0">
                <a:ea typeface="MS PGothic" panose="020B0600070205080204" pitchFamily="34" charset="-128"/>
              </a:rPr>
              <a:t>What do you want the answer to be?</a:t>
            </a:r>
          </a:p>
        </p:txBody>
      </p:sp>
      <p:sp>
        <p:nvSpPr>
          <p:cNvPr id="3" name="Text Placeholder 2">
            <a:extLst>
              <a:ext uri="{FF2B5EF4-FFF2-40B4-BE49-F238E27FC236}">
                <a16:creationId xmlns:a16="http://schemas.microsoft.com/office/drawing/2014/main" id="{49471899-2904-59D4-AE43-9866237D6E92}"/>
              </a:ext>
            </a:extLst>
          </p:cNvPr>
          <p:cNvSpPr>
            <a:spLocks noGrp="1"/>
          </p:cNvSpPr>
          <p:nvPr>
            <p:ph type="body" idx="1"/>
          </p:nvPr>
        </p:nvSpPr>
        <p:spPr/>
        <p:txBody>
          <a:bodyPr/>
          <a:lstStyle/>
          <a:p>
            <a:pPr>
              <a:defRPr/>
            </a:pPr>
            <a:endParaRPr lang="en-CA">
              <a:ea typeface="MS PGothic"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211689D9-AF09-0F8A-E430-66A36A4A417E}"/>
              </a:ext>
            </a:extLst>
          </p:cNvPr>
          <p:cNvSpPr>
            <a:spLocks noGrp="1"/>
          </p:cNvSpPr>
          <p:nvPr>
            <p:ph type="title"/>
          </p:nvPr>
        </p:nvSpPr>
        <p:spPr/>
        <p:txBody>
          <a:bodyPr/>
          <a:lstStyle/>
          <a:p>
            <a:r>
              <a:rPr lang="en-CA" altLang="en-US"/>
              <a:t>Staking a Claim</a:t>
            </a:r>
          </a:p>
        </p:txBody>
      </p:sp>
      <p:pic>
        <p:nvPicPr>
          <p:cNvPr id="27650" name="Content Placeholder 8">
            <a:extLst>
              <a:ext uri="{FF2B5EF4-FFF2-40B4-BE49-F238E27FC236}">
                <a16:creationId xmlns:a16="http://schemas.microsoft.com/office/drawing/2014/main" id="{70CDF221-9F9B-9E85-FEA9-9845E29062D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8313" y="2565400"/>
            <a:ext cx="4546600" cy="3257550"/>
          </a:xfrm>
        </p:spPr>
      </p:pic>
      <p:sp>
        <p:nvSpPr>
          <p:cNvPr id="11" name="Content Placeholder 10">
            <a:extLst>
              <a:ext uri="{FF2B5EF4-FFF2-40B4-BE49-F238E27FC236}">
                <a16:creationId xmlns:a16="http://schemas.microsoft.com/office/drawing/2014/main" id="{DF5B20D8-1CF4-4B21-0A98-4966B9957FD6}"/>
              </a:ext>
            </a:extLst>
          </p:cNvPr>
          <p:cNvSpPr>
            <a:spLocks noGrp="1"/>
          </p:cNvSpPr>
          <p:nvPr>
            <p:ph sz="half" idx="2"/>
          </p:nvPr>
        </p:nvSpPr>
        <p:spPr>
          <a:xfrm>
            <a:off x="5148263" y="1600200"/>
            <a:ext cx="3538537" cy="4525963"/>
          </a:xfrm>
        </p:spPr>
        <p:txBody>
          <a:bodyPr>
            <a:normAutofit fontScale="47500" lnSpcReduction="20000"/>
          </a:bodyPr>
          <a:lstStyle/>
          <a:p>
            <a:pPr marL="0" indent="0">
              <a:buFont typeface="Arial" charset="0"/>
              <a:buNone/>
              <a:defRPr/>
            </a:pPr>
            <a:r>
              <a:rPr lang="en-CA" dirty="0">
                <a:ea typeface="MS PGothic" panose="020B0600070205080204" pitchFamily="34" charset="-128"/>
              </a:rPr>
              <a:t>"By his claims </a:t>
            </a:r>
            <a:r>
              <a:rPr lang="en-CA" b="1" dirty="0">
                <a:solidFill>
                  <a:srgbClr val="FF0000"/>
                </a:solidFill>
                <a:ea typeface="MS PGothic" panose="020B0600070205080204" pitchFamily="34" charset="-128"/>
              </a:rPr>
              <a:t>the inventor puts fences around the fields of his monopoly and warns the public against trespassing on his property</a:t>
            </a:r>
            <a:r>
              <a:rPr lang="en-CA" dirty="0">
                <a:ea typeface="MS PGothic" panose="020B0600070205080204" pitchFamily="34" charset="-128"/>
              </a:rPr>
              <a:t>. His fences must be clearly placed in order to give the necessary warning and </a:t>
            </a:r>
            <a:r>
              <a:rPr lang="en-CA" b="1" dirty="0">
                <a:solidFill>
                  <a:srgbClr val="FF0000"/>
                </a:solidFill>
                <a:ea typeface="MS PGothic" panose="020B0600070205080204" pitchFamily="34" charset="-128"/>
              </a:rPr>
              <a:t>he must not fence in any property that is not his own</a:t>
            </a:r>
            <a:r>
              <a:rPr lang="en-CA" dirty="0">
                <a:ea typeface="MS PGothic" panose="020B0600070205080204" pitchFamily="34" charset="-128"/>
              </a:rPr>
              <a:t>. The terms of a claim must be free from avoidable ambiguity or obscurity and must not be flexible; </a:t>
            </a:r>
            <a:r>
              <a:rPr lang="en-CA" b="1" dirty="0">
                <a:solidFill>
                  <a:srgbClr val="FF0000"/>
                </a:solidFill>
                <a:ea typeface="MS PGothic" panose="020B0600070205080204" pitchFamily="34" charset="-128"/>
              </a:rPr>
              <a:t>they must be clear and precise so that the public will be able to know not only where it must not trespass by where it may safely go. </a:t>
            </a:r>
            <a:r>
              <a:rPr lang="en-CA" dirty="0">
                <a:ea typeface="MS PGothic" panose="020B0600070205080204" pitchFamily="34" charset="-128"/>
              </a:rPr>
              <a:t>If a claim does not satisfy these requirements it cannot stand... The inventor may make his claims as narrow as he pleases within the limits of his invention but he must not make them too broad. </a:t>
            </a:r>
            <a:r>
              <a:rPr lang="en-CA" b="1" dirty="0">
                <a:solidFill>
                  <a:srgbClr val="FF0000"/>
                </a:solidFill>
                <a:ea typeface="MS PGothic" panose="020B0600070205080204" pitchFamily="34" charset="-128"/>
              </a:rPr>
              <a:t>He must not claim what he has not invented for thereby he would be fencing off property which does not belong to him. </a:t>
            </a:r>
            <a:r>
              <a:rPr lang="en-CA" dirty="0">
                <a:ea typeface="MS PGothic" panose="020B0600070205080204" pitchFamily="34" charset="-128"/>
              </a:rPr>
              <a:t>It follows that a claim must fail if, in addition to claiming what is new and useful, it also claims something that is old or something that is useless.“</a:t>
            </a:r>
          </a:p>
          <a:p>
            <a:pPr marL="0" indent="0">
              <a:buFont typeface="Arial" charset="0"/>
              <a:buNone/>
              <a:defRPr/>
            </a:pPr>
            <a:endParaRPr lang="en-CA" dirty="0">
              <a:ea typeface="MS PGothic" panose="020B0600070205080204" pitchFamily="34" charset="-128"/>
            </a:endParaRPr>
          </a:p>
          <a:p>
            <a:pPr marL="0" indent="0">
              <a:buFont typeface="Arial" charset="0"/>
              <a:buNone/>
              <a:defRPr/>
            </a:pPr>
            <a:r>
              <a:rPr lang="en-CA" i="1" dirty="0">
                <a:ea typeface="MS PGothic" panose="020B0600070205080204" pitchFamily="34" charset="-128"/>
              </a:rPr>
              <a:t>Minerals Separation North American Corp. v. </a:t>
            </a:r>
            <a:r>
              <a:rPr lang="en-CA" i="1" dirty="0" err="1">
                <a:ea typeface="MS PGothic" panose="020B0600070205080204" pitchFamily="34" charset="-128"/>
              </a:rPr>
              <a:t>Noranda</a:t>
            </a:r>
            <a:r>
              <a:rPr lang="en-CA" i="1" dirty="0">
                <a:ea typeface="MS PGothic" panose="020B0600070205080204" pitchFamily="34" charset="-128"/>
              </a:rPr>
              <a:t> Mines, Ltd</a:t>
            </a:r>
            <a:r>
              <a:rPr lang="en-CA" dirty="0">
                <a:ea typeface="MS PGothic" panose="020B0600070205080204" pitchFamily="34" charset="-128"/>
              </a:rPr>
              <a:t>., (1947), 12 C.P.R. 99 (</a:t>
            </a:r>
            <a:r>
              <a:rPr lang="en-CA" dirty="0" err="1">
                <a:ea typeface="MS PGothic" panose="020B0600070205080204" pitchFamily="34" charset="-128"/>
              </a:rPr>
              <a:t>Ex.Ct</a:t>
            </a:r>
            <a:r>
              <a:rPr lang="en-CA" dirty="0">
                <a:ea typeface="MS PGothic" panose="020B0600070205080204" pitchFamily="34" charset="-128"/>
              </a:rPr>
              <a:t>. per Thorson P.) at p. 146.</a:t>
            </a:r>
          </a:p>
        </p:txBody>
      </p:sp>
      <p:sp>
        <p:nvSpPr>
          <p:cNvPr id="27652" name="Slide Number Placeholder 6">
            <a:extLst>
              <a:ext uri="{FF2B5EF4-FFF2-40B4-BE49-F238E27FC236}">
                <a16:creationId xmlns:a16="http://schemas.microsoft.com/office/drawing/2014/main" id="{337036AC-6F4E-7AB7-6B11-212FE3D9ED0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06B204FC-A3C0-1C4B-9A15-9C8CB1196B5D}" type="slidenum">
              <a:rPr lang="en-CA" altLang="en-US" sz="1200" smtClean="0">
                <a:solidFill>
                  <a:srgbClr val="898989"/>
                </a:solidFill>
              </a:rPr>
              <a:pPr>
                <a:spcBef>
                  <a:spcPct val="0"/>
                </a:spcBef>
                <a:buFontTx/>
                <a:buNone/>
              </a:pPr>
              <a:t>9</a:t>
            </a:fld>
            <a:endParaRPr lang="en-CA" altLang="en-US" sz="1200">
              <a:solidFill>
                <a:srgbClr val="898989"/>
              </a:solidFill>
            </a:endParaRPr>
          </a:p>
        </p:txBody>
      </p:sp>
      <p:pic>
        <p:nvPicPr>
          <p:cNvPr id="27653" name="Picture 9">
            <a:extLst>
              <a:ext uri="{FF2B5EF4-FFF2-40B4-BE49-F238E27FC236}">
                <a16:creationId xmlns:a16="http://schemas.microsoft.com/office/drawing/2014/main" id="{FF9E70DE-A064-2691-8E7F-77D82D641A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765175"/>
            <a:ext cx="13684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5">
            <a:extLst>
              <a:ext uri="{FF2B5EF4-FFF2-40B4-BE49-F238E27FC236}">
                <a16:creationId xmlns:a16="http://schemas.microsoft.com/office/drawing/2014/main" id="{BAB6B987-4867-BC14-710A-8C37E73DC3F3}"/>
              </a:ext>
            </a:extLst>
          </p:cNvPr>
          <p:cNvSpPr>
            <a:spLocks noGrp="1"/>
          </p:cNvSpPr>
          <p:nvPr>
            <p:ph type="title"/>
          </p:nvPr>
        </p:nvSpPr>
        <p:spPr/>
        <p:txBody>
          <a:bodyPr/>
          <a:lstStyle/>
          <a:p>
            <a:r>
              <a:rPr lang="en-US" altLang="en-US"/>
              <a:t>Am I infringing?</a:t>
            </a:r>
          </a:p>
        </p:txBody>
      </p:sp>
      <p:sp>
        <p:nvSpPr>
          <p:cNvPr id="182274" name="Content Placeholder 6">
            <a:extLst>
              <a:ext uri="{FF2B5EF4-FFF2-40B4-BE49-F238E27FC236}">
                <a16:creationId xmlns:a16="http://schemas.microsoft.com/office/drawing/2014/main" id="{A88A5814-EF4E-6C46-8E2F-0CB305ACD92D}"/>
              </a:ext>
            </a:extLst>
          </p:cNvPr>
          <p:cNvSpPr>
            <a:spLocks noGrp="1"/>
          </p:cNvSpPr>
          <p:nvPr>
            <p:ph idx="1"/>
          </p:nvPr>
        </p:nvSpPr>
        <p:spPr/>
        <p:txBody>
          <a:bodyPr/>
          <a:lstStyle/>
          <a:p>
            <a:r>
              <a:rPr lang="en-US" altLang="en-US"/>
              <a:t>Are you inside or outside the fence?</a:t>
            </a:r>
          </a:p>
          <a:p>
            <a:r>
              <a:rPr lang="en-US" altLang="en-US"/>
              <a:t>I dunno, where’s the boundary of the fence?</a:t>
            </a:r>
          </a:p>
          <a:p>
            <a:endParaRPr lang="en-US" altLang="en-US"/>
          </a:p>
          <a:p>
            <a:endParaRPr lang="en-US" altLang="en-US"/>
          </a:p>
          <a:p>
            <a:r>
              <a:rPr lang="en-US" altLang="en-US"/>
              <a:t>Where do you want it to be?</a:t>
            </a:r>
          </a:p>
          <a:p>
            <a:pPr lvl="1"/>
            <a:r>
              <a:rPr lang="en-US" altLang="en-US"/>
              <a:t>“S/he who controls the definitions, controls the debate.”</a:t>
            </a:r>
          </a:p>
        </p:txBody>
      </p:sp>
      <p:sp>
        <p:nvSpPr>
          <p:cNvPr id="182275" name="Slide Number Placeholder 4">
            <a:extLst>
              <a:ext uri="{FF2B5EF4-FFF2-40B4-BE49-F238E27FC236}">
                <a16:creationId xmlns:a16="http://schemas.microsoft.com/office/drawing/2014/main" id="{FABAD14F-B7E8-C2CB-15D9-E3C89367AD0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73A6CA2-6DAE-824E-9C53-EFE38D2DA374}" type="slidenum">
              <a:rPr lang="en-CA" altLang="en-US" sz="1200" smtClean="0">
                <a:solidFill>
                  <a:srgbClr val="898989"/>
                </a:solidFill>
                <a:latin typeface="Calibri" panose="020F0502020204030204" pitchFamily="34" charset="0"/>
              </a:rPr>
              <a:pPr/>
              <a:t>10</a:t>
            </a:fld>
            <a:endParaRPr lang="en-CA" altLang="en-US" sz="1200">
              <a:solidFill>
                <a:srgbClr val="898989"/>
              </a:solidFill>
              <a:latin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6">
            <a:extLst>
              <a:ext uri="{FF2B5EF4-FFF2-40B4-BE49-F238E27FC236}">
                <a16:creationId xmlns:a16="http://schemas.microsoft.com/office/drawing/2014/main" id="{72BCD23C-80B8-DA35-3B77-79FAA5293BCB}"/>
              </a:ext>
            </a:extLst>
          </p:cNvPr>
          <p:cNvSpPr>
            <a:spLocks noGrp="1"/>
          </p:cNvSpPr>
          <p:nvPr>
            <p:ph type="title"/>
          </p:nvPr>
        </p:nvSpPr>
        <p:spPr/>
        <p:txBody>
          <a:bodyPr/>
          <a:lstStyle/>
          <a:p>
            <a:r>
              <a:rPr lang="en-CA" altLang="en-US"/>
              <a:t>Claim Boundary: Clear or Fuzzy?</a:t>
            </a:r>
            <a:endParaRPr lang="en-US" altLang="en-US"/>
          </a:p>
        </p:txBody>
      </p:sp>
      <p:sp>
        <p:nvSpPr>
          <p:cNvPr id="23555" name="Content Placeholder 2">
            <a:extLst>
              <a:ext uri="{FF2B5EF4-FFF2-40B4-BE49-F238E27FC236}">
                <a16:creationId xmlns:a16="http://schemas.microsoft.com/office/drawing/2014/main" id="{B0ACE058-3F59-DCFE-1829-34AC5A9F08DB}"/>
              </a:ext>
            </a:extLst>
          </p:cNvPr>
          <p:cNvSpPr>
            <a:spLocks noGrp="1"/>
          </p:cNvSpPr>
          <p:nvPr>
            <p:ph type="body" idx="1"/>
          </p:nvPr>
        </p:nvSpPr>
        <p:spPr/>
        <p:txBody>
          <a:bodyPr>
            <a:normAutofit fontScale="92500" lnSpcReduction="10000"/>
          </a:bodyPr>
          <a:lstStyle/>
          <a:p>
            <a:pPr>
              <a:defRPr/>
            </a:pPr>
            <a:r>
              <a:rPr lang="en-CA" altLang="en-US">
                <a:ea typeface="MS PGothic" panose="020B0600070205080204" pitchFamily="34" charset="-128"/>
              </a:rPr>
              <a:t>Hard: Wall</a:t>
            </a:r>
            <a:endParaRPr lang="en-US" altLang="en-US">
              <a:ea typeface="MS PGothic" panose="020B0600070205080204" pitchFamily="34" charset="-128"/>
            </a:endParaRPr>
          </a:p>
        </p:txBody>
      </p:sp>
      <p:pic>
        <p:nvPicPr>
          <p:cNvPr id="28675" name="Content Placeholder 5">
            <a:extLst>
              <a:ext uri="{FF2B5EF4-FFF2-40B4-BE49-F238E27FC236}">
                <a16:creationId xmlns:a16="http://schemas.microsoft.com/office/drawing/2014/main" id="{7AABD07F-F0E4-F3E2-41D5-C158512823C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0950" r="7065"/>
          <a:stretch>
            <a:fillRect/>
          </a:stretch>
        </p:blipFill>
        <p:spPr>
          <a:xfrm>
            <a:off x="611188" y="3035300"/>
            <a:ext cx="3313112" cy="2271713"/>
          </a:xfrm>
        </p:spPr>
      </p:pic>
      <p:sp>
        <p:nvSpPr>
          <p:cNvPr id="8" name="Text Placeholder 7">
            <a:extLst>
              <a:ext uri="{FF2B5EF4-FFF2-40B4-BE49-F238E27FC236}">
                <a16:creationId xmlns:a16="http://schemas.microsoft.com/office/drawing/2014/main" id="{1BFE68B7-A176-EB97-E8B1-4BB1AC4903E9}"/>
              </a:ext>
            </a:extLst>
          </p:cNvPr>
          <p:cNvSpPr>
            <a:spLocks noGrp="1"/>
          </p:cNvSpPr>
          <p:nvPr>
            <p:ph type="body" sz="quarter" idx="3"/>
          </p:nvPr>
        </p:nvSpPr>
        <p:spPr>
          <a:xfrm>
            <a:off x="4581525" y="1692275"/>
            <a:ext cx="4041775" cy="639763"/>
          </a:xfrm>
        </p:spPr>
        <p:txBody>
          <a:bodyPr>
            <a:normAutofit fontScale="92500" lnSpcReduction="10000"/>
          </a:bodyPr>
          <a:lstStyle/>
          <a:p>
            <a:pPr>
              <a:defRPr/>
            </a:pPr>
            <a:r>
              <a:rPr lang="en-CA" dirty="0">
                <a:ea typeface="ＭＳ Ｐゴシック" charset="0"/>
              </a:rPr>
              <a:t>Fuzzy: Fence + Land Mines</a:t>
            </a:r>
          </a:p>
          <a:p>
            <a:pPr>
              <a:defRPr/>
            </a:pPr>
            <a:r>
              <a:rPr lang="en-CA" sz="1400" dirty="0">
                <a:ea typeface="ＭＳ Ｐゴシック" charset="0"/>
              </a:rPr>
              <a:t>North/South Korea DMZ</a:t>
            </a:r>
            <a:endParaRPr lang="en-US" sz="1400" dirty="0">
              <a:ea typeface="ＭＳ Ｐゴシック" charset="0"/>
            </a:endParaRPr>
          </a:p>
        </p:txBody>
      </p:sp>
      <p:sp>
        <p:nvSpPr>
          <p:cNvPr id="28677" name="Slide Number Placeholder 4">
            <a:extLst>
              <a:ext uri="{FF2B5EF4-FFF2-40B4-BE49-F238E27FC236}">
                <a16:creationId xmlns:a16="http://schemas.microsoft.com/office/drawing/2014/main" id="{54BE54E6-61C4-D935-8A85-8B9DF0ECD86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DB5F848F-21AC-D64F-9D10-3D7758ED5043}" type="slidenum">
              <a:rPr lang="en-CA" altLang="en-US" sz="1200" smtClean="0">
                <a:solidFill>
                  <a:srgbClr val="898989"/>
                </a:solidFill>
              </a:rPr>
              <a:pPr>
                <a:spcBef>
                  <a:spcPct val="0"/>
                </a:spcBef>
                <a:buFontTx/>
                <a:buNone/>
              </a:pPr>
              <a:t>11</a:t>
            </a:fld>
            <a:endParaRPr lang="en-CA" altLang="en-US" sz="1200">
              <a:solidFill>
                <a:srgbClr val="898989"/>
              </a:solidFill>
            </a:endParaRPr>
          </a:p>
        </p:txBody>
      </p:sp>
      <p:sp>
        <p:nvSpPr>
          <p:cNvPr id="28678" name="Content Placeholder 1">
            <a:extLst>
              <a:ext uri="{FF2B5EF4-FFF2-40B4-BE49-F238E27FC236}">
                <a16:creationId xmlns:a16="http://schemas.microsoft.com/office/drawing/2014/main" id="{1A4FB4AF-B4D3-2463-F107-CF6BA3D04D99}"/>
              </a:ext>
            </a:extLst>
          </p:cNvPr>
          <p:cNvSpPr>
            <a:spLocks noGrp="1"/>
          </p:cNvSpPr>
          <p:nvPr>
            <p:ph sz="quarter" idx="4"/>
          </p:nvPr>
        </p:nvSpPr>
        <p:spPr/>
        <p:txBody>
          <a:bodyPr/>
          <a:lstStyle/>
          <a:p>
            <a:endParaRPr lang="en-CA" altLang="en-US"/>
          </a:p>
        </p:txBody>
      </p:sp>
      <p:pic>
        <p:nvPicPr>
          <p:cNvPr id="28679" name="Picture 9" descr="Soldiers from the South man their post along the barbed wire fence inside the Demilitarised Zone that divides the two Koreas">
            <a:extLst>
              <a:ext uri="{FF2B5EF4-FFF2-40B4-BE49-F238E27FC236}">
                <a16:creationId xmlns:a16="http://schemas.microsoft.com/office/drawing/2014/main" id="{4D1E9389-8C29-6D49-E52F-41F634D06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3014663"/>
            <a:ext cx="2909888" cy="215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6">
            <a:extLst>
              <a:ext uri="{FF2B5EF4-FFF2-40B4-BE49-F238E27FC236}">
                <a16:creationId xmlns:a16="http://schemas.microsoft.com/office/drawing/2014/main" id="{A423285A-75F5-B9B9-DD78-3E74AF3D82A5}"/>
              </a:ext>
            </a:extLst>
          </p:cNvPr>
          <p:cNvSpPr>
            <a:spLocks noGrp="1"/>
          </p:cNvSpPr>
          <p:nvPr>
            <p:ph type="title"/>
          </p:nvPr>
        </p:nvSpPr>
        <p:spPr/>
        <p:txBody>
          <a:bodyPr/>
          <a:lstStyle/>
          <a:p>
            <a:r>
              <a:rPr lang="en-CA" altLang="en-US"/>
              <a:t>Claim Boundary: Clear or Fuzzy?</a:t>
            </a:r>
            <a:endParaRPr lang="en-US" altLang="en-US"/>
          </a:p>
        </p:txBody>
      </p:sp>
      <p:sp>
        <p:nvSpPr>
          <p:cNvPr id="23555" name="Content Placeholder 2">
            <a:extLst>
              <a:ext uri="{FF2B5EF4-FFF2-40B4-BE49-F238E27FC236}">
                <a16:creationId xmlns:a16="http://schemas.microsoft.com/office/drawing/2014/main" id="{A1D4A8F8-8B96-0D5C-74C4-D58A67510030}"/>
              </a:ext>
            </a:extLst>
          </p:cNvPr>
          <p:cNvSpPr>
            <a:spLocks noGrp="1"/>
          </p:cNvSpPr>
          <p:nvPr>
            <p:ph type="body" idx="1"/>
          </p:nvPr>
        </p:nvSpPr>
        <p:spPr/>
        <p:txBody>
          <a:bodyPr>
            <a:normAutofit fontScale="92500"/>
          </a:bodyPr>
          <a:lstStyle/>
          <a:p>
            <a:pPr>
              <a:defRPr/>
            </a:pPr>
            <a:r>
              <a:rPr lang="en-CA" altLang="en-US" dirty="0">
                <a:ea typeface="MS PGothic" panose="020B0600070205080204" pitchFamily="34" charset="-128"/>
              </a:rPr>
              <a:t>Hard: Glass Wall</a:t>
            </a:r>
            <a:endParaRPr lang="en-US" altLang="en-US" dirty="0">
              <a:ea typeface="MS PGothic" panose="020B0600070205080204" pitchFamily="34" charset="-128"/>
            </a:endParaRPr>
          </a:p>
        </p:txBody>
      </p:sp>
      <p:sp>
        <p:nvSpPr>
          <p:cNvPr id="8" name="Text Placeholder 7">
            <a:extLst>
              <a:ext uri="{FF2B5EF4-FFF2-40B4-BE49-F238E27FC236}">
                <a16:creationId xmlns:a16="http://schemas.microsoft.com/office/drawing/2014/main" id="{104AFDE9-CE66-3702-9E02-56536EC71E15}"/>
              </a:ext>
            </a:extLst>
          </p:cNvPr>
          <p:cNvSpPr>
            <a:spLocks noGrp="1"/>
          </p:cNvSpPr>
          <p:nvPr>
            <p:ph type="body" sz="quarter" idx="3"/>
          </p:nvPr>
        </p:nvSpPr>
        <p:spPr>
          <a:xfrm>
            <a:off x="4581525" y="1692275"/>
            <a:ext cx="4311650" cy="639763"/>
          </a:xfrm>
        </p:spPr>
        <p:txBody>
          <a:bodyPr>
            <a:normAutofit fontScale="92500"/>
          </a:bodyPr>
          <a:lstStyle/>
          <a:p>
            <a:pPr>
              <a:defRPr/>
            </a:pPr>
            <a:r>
              <a:rPr lang="en-CA" dirty="0">
                <a:ea typeface="ＭＳ Ｐゴシック" charset="0"/>
              </a:rPr>
              <a:t>Fuzzy: Bars tiger can reach through</a:t>
            </a:r>
          </a:p>
          <a:p>
            <a:pPr>
              <a:defRPr/>
            </a:pPr>
            <a:endParaRPr lang="en-US" sz="1400" dirty="0">
              <a:ea typeface="ＭＳ Ｐゴシック" charset="0"/>
            </a:endParaRPr>
          </a:p>
        </p:txBody>
      </p:sp>
      <p:sp>
        <p:nvSpPr>
          <p:cNvPr id="30724" name="Slide Number Placeholder 4">
            <a:extLst>
              <a:ext uri="{FF2B5EF4-FFF2-40B4-BE49-F238E27FC236}">
                <a16:creationId xmlns:a16="http://schemas.microsoft.com/office/drawing/2014/main" id="{210E9156-2E4A-76C7-62E2-0E641595461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9093EE7-556A-6D47-A611-1540A074895F}" type="slidenum">
              <a:rPr lang="en-CA" altLang="en-US" sz="1200" smtClean="0">
                <a:solidFill>
                  <a:srgbClr val="898989"/>
                </a:solidFill>
              </a:rPr>
              <a:pPr>
                <a:spcBef>
                  <a:spcPct val="0"/>
                </a:spcBef>
                <a:buFontTx/>
                <a:buNone/>
              </a:pPr>
              <a:t>12</a:t>
            </a:fld>
            <a:endParaRPr lang="en-CA" altLang="en-US" sz="1200">
              <a:solidFill>
                <a:srgbClr val="898989"/>
              </a:solidFill>
            </a:endParaRPr>
          </a:p>
        </p:txBody>
      </p:sp>
      <p:sp>
        <p:nvSpPr>
          <p:cNvPr id="30725" name="Content Placeholder 1">
            <a:extLst>
              <a:ext uri="{FF2B5EF4-FFF2-40B4-BE49-F238E27FC236}">
                <a16:creationId xmlns:a16="http://schemas.microsoft.com/office/drawing/2014/main" id="{B6076A24-5ED7-1C45-2C4A-5AA18124DCCC}"/>
              </a:ext>
            </a:extLst>
          </p:cNvPr>
          <p:cNvSpPr>
            <a:spLocks noGrp="1"/>
          </p:cNvSpPr>
          <p:nvPr>
            <p:ph sz="quarter" idx="4"/>
          </p:nvPr>
        </p:nvSpPr>
        <p:spPr/>
        <p:txBody>
          <a:bodyPr/>
          <a:lstStyle/>
          <a:p>
            <a:r>
              <a:rPr lang="en-CA" altLang="en-US" sz="1400"/>
              <a:t>Don’t even think about getting close.</a:t>
            </a:r>
          </a:p>
        </p:txBody>
      </p:sp>
      <p:sp>
        <p:nvSpPr>
          <p:cNvPr id="30726" name="AutoShape 6" descr="Animals like the Bengal tiger named Shere Khan have had to make do on leaner diets">
            <a:extLst>
              <a:ext uri="{FF2B5EF4-FFF2-40B4-BE49-F238E27FC236}">
                <a16:creationId xmlns:a16="http://schemas.microsoft.com/office/drawing/2014/main" id="{682AB319-32FB-D81B-E15F-72077711973E}"/>
              </a:ext>
            </a:extLst>
          </p:cNvPr>
          <p:cNvSpPr>
            <a:spLocks noGrp="1" noChangeAspect="1"/>
          </p:cNvSpPr>
          <p:nvPr>
            <p:ph sz="half" idx="2"/>
          </p:nvPr>
        </p:nvSpPr>
        <p:spPr/>
        <p:txBody>
          <a:bodyPr/>
          <a:lstStyle/>
          <a:p>
            <a:r>
              <a:rPr lang="en-CA" altLang="en-US" sz="1400"/>
              <a:t>Get as close to the boundary as you want</a:t>
            </a:r>
          </a:p>
        </p:txBody>
      </p:sp>
      <p:sp>
        <p:nvSpPr>
          <p:cNvPr id="30727" name="AutoShape 8" descr="Animals like the Bengal tiger named Shere Khan have had to make do on leaner diets">
            <a:extLst>
              <a:ext uri="{FF2B5EF4-FFF2-40B4-BE49-F238E27FC236}">
                <a16:creationId xmlns:a16="http://schemas.microsoft.com/office/drawing/2014/main" id="{6BB8F080-41D1-6C96-A7D7-2DBFCE54A3B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endParaRPr lang="en-CA" altLang="en-US" sz="2400">
              <a:latin typeface="Arial" panose="020B0604020202020204" pitchFamily="34" charset="0"/>
            </a:endParaRPr>
          </a:p>
        </p:txBody>
      </p:sp>
      <p:pic>
        <p:nvPicPr>
          <p:cNvPr id="30728" name="Picture 10" descr="India, a 9-month-old tiger, looks out from his traveling cage at BARC in Houston as he is prepared to head to Cleveland Armory Black Beauty Ranch on Sunday, May 16, 2021. India was surrendered by its owner, about a week after it was spotted loose in a Houston neighborhood.">
            <a:extLst>
              <a:ext uri="{FF2B5EF4-FFF2-40B4-BE49-F238E27FC236}">
                <a16:creationId xmlns:a16="http://schemas.microsoft.com/office/drawing/2014/main" id="{975111D3-C580-63DA-102E-61C347F370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2971800"/>
            <a:ext cx="3079750"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11">
            <a:extLst>
              <a:ext uri="{FF2B5EF4-FFF2-40B4-BE49-F238E27FC236}">
                <a16:creationId xmlns:a16="http://schemas.microsoft.com/office/drawing/2014/main" id="{BCD7DFC7-F9AB-ABC7-D0D3-F2AF84E380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2971800"/>
            <a:ext cx="3533775"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EBD7F4A3-A1D1-A496-7869-4B8B07DA80C6}"/>
              </a:ext>
            </a:extLst>
          </p:cNvPr>
          <p:cNvSpPr>
            <a:spLocks noGrp="1"/>
          </p:cNvSpPr>
          <p:nvPr>
            <p:ph type="title"/>
          </p:nvPr>
        </p:nvSpPr>
        <p:spPr/>
        <p:txBody>
          <a:bodyPr/>
          <a:lstStyle/>
          <a:p>
            <a:r>
              <a:rPr lang="en-CA" altLang="en-US"/>
              <a:t>Claim Boundary: Clear or Fuzzy?</a:t>
            </a:r>
            <a:endParaRPr lang="en-US" altLang="en-US"/>
          </a:p>
        </p:txBody>
      </p:sp>
      <p:sp>
        <p:nvSpPr>
          <p:cNvPr id="32770" name="Text Placeholder 2">
            <a:extLst>
              <a:ext uri="{FF2B5EF4-FFF2-40B4-BE49-F238E27FC236}">
                <a16:creationId xmlns:a16="http://schemas.microsoft.com/office/drawing/2014/main" id="{D06CE3F5-ACFB-BDBA-CC69-7D4484AE4A05}"/>
              </a:ext>
            </a:extLst>
          </p:cNvPr>
          <p:cNvSpPr>
            <a:spLocks noGrp="1"/>
          </p:cNvSpPr>
          <p:nvPr>
            <p:ph type="body" idx="1"/>
          </p:nvPr>
        </p:nvSpPr>
        <p:spPr/>
        <p:txBody>
          <a:bodyPr/>
          <a:lstStyle/>
          <a:p>
            <a:r>
              <a:rPr lang="en-CA" altLang="en-US"/>
              <a:t>Hard Edge</a:t>
            </a:r>
            <a:endParaRPr lang="en-US" altLang="en-US"/>
          </a:p>
        </p:txBody>
      </p:sp>
      <p:sp>
        <p:nvSpPr>
          <p:cNvPr id="24580" name="Content Placeholder 3">
            <a:extLst>
              <a:ext uri="{FF2B5EF4-FFF2-40B4-BE49-F238E27FC236}">
                <a16:creationId xmlns:a16="http://schemas.microsoft.com/office/drawing/2014/main" id="{ADDC4B81-6A58-A0DD-A87C-0B42109E9950}"/>
              </a:ext>
            </a:extLst>
          </p:cNvPr>
          <p:cNvSpPr>
            <a:spLocks noGrp="1"/>
          </p:cNvSpPr>
          <p:nvPr>
            <p:ph sz="half" idx="2"/>
          </p:nvPr>
        </p:nvSpPr>
        <p:spPr/>
        <p:txBody>
          <a:bodyPr>
            <a:normAutofit fontScale="92500" lnSpcReduction="20000"/>
          </a:bodyPr>
          <a:lstStyle/>
          <a:p>
            <a:pPr>
              <a:defRPr/>
            </a:pPr>
            <a:r>
              <a:rPr lang="en-CA" altLang="en-US" b="1" dirty="0">
                <a:ea typeface="MS PGothic" panose="020B0600070205080204" pitchFamily="34" charset="-128"/>
              </a:rPr>
              <a:t>Wall</a:t>
            </a:r>
          </a:p>
          <a:p>
            <a:pPr>
              <a:defRPr/>
            </a:pPr>
            <a:endParaRPr lang="en-CA" altLang="en-US" dirty="0">
              <a:ea typeface="MS PGothic" panose="020B0600070205080204" pitchFamily="34" charset="-128"/>
            </a:endParaRPr>
          </a:p>
          <a:p>
            <a:pPr>
              <a:defRPr/>
            </a:pPr>
            <a:endParaRPr lang="en-CA" altLang="en-US" dirty="0">
              <a:ea typeface="MS PGothic" panose="020B0600070205080204" pitchFamily="34" charset="-128"/>
            </a:endParaRPr>
          </a:p>
          <a:p>
            <a:pPr>
              <a:defRPr/>
            </a:pPr>
            <a:endParaRPr lang="en-CA" altLang="en-US" dirty="0">
              <a:ea typeface="MS PGothic" panose="020B0600070205080204" pitchFamily="34" charset="-128"/>
            </a:endParaRPr>
          </a:p>
          <a:p>
            <a:pPr>
              <a:defRPr/>
            </a:pPr>
            <a:r>
              <a:rPr lang="en-CA" altLang="en-US" dirty="0">
                <a:ea typeface="MS PGothic" panose="020B0600070205080204" pitchFamily="34" charset="-128"/>
              </a:rPr>
              <a:t>Literal/All Elements</a:t>
            </a:r>
          </a:p>
          <a:p>
            <a:pPr lvl="1">
              <a:defRPr/>
            </a:pPr>
            <a:r>
              <a:rPr lang="en-CA" altLang="en-US" dirty="0">
                <a:ea typeface="MS PGothic" panose="020B0600070205080204" pitchFamily="34" charset="-128"/>
              </a:rPr>
              <a:t>The words define the border</a:t>
            </a:r>
          </a:p>
          <a:p>
            <a:pPr lvl="1">
              <a:defRPr/>
            </a:pPr>
            <a:r>
              <a:rPr lang="en-CA" altLang="en-US" dirty="0">
                <a:ea typeface="MS PGothic" panose="020B0600070205080204" pitchFamily="34" charset="-128"/>
              </a:rPr>
              <a:t>You chose the words</a:t>
            </a:r>
          </a:p>
          <a:p>
            <a:pPr lvl="1">
              <a:defRPr/>
            </a:pPr>
            <a:r>
              <a:rPr lang="en-CA" altLang="en-US" dirty="0">
                <a:ea typeface="MS PGothic" panose="020B0600070205080204" pitchFamily="34" charset="-128"/>
              </a:rPr>
              <a:t>You’re stuck with those words</a:t>
            </a:r>
          </a:p>
          <a:p>
            <a:pPr>
              <a:defRPr/>
            </a:pPr>
            <a:r>
              <a:rPr lang="en-CA" altLang="en-US" dirty="0">
                <a:ea typeface="MS PGothic" panose="020B0600070205080204" pitchFamily="34" charset="-128"/>
              </a:rPr>
              <a:t>For Public:</a:t>
            </a:r>
          </a:p>
          <a:p>
            <a:pPr lvl="1">
              <a:defRPr/>
            </a:pPr>
            <a:r>
              <a:rPr lang="en-CA" altLang="en-US" dirty="0">
                <a:ea typeface="MS PGothic" panose="020B0600070205080204" pitchFamily="34" charset="-128"/>
              </a:rPr>
              <a:t>Predictability</a:t>
            </a:r>
          </a:p>
          <a:p>
            <a:pPr>
              <a:defRPr/>
            </a:pPr>
            <a:r>
              <a:rPr lang="en-CA" altLang="en-US" dirty="0">
                <a:ea typeface="MS PGothic" panose="020B0600070205080204" pitchFamily="34" charset="-128"/>
              </a:rPr>
              <a:t>For Courts:</a:t>
            </a:r>
          </a:p>
          <a:p>
            <a:pPr lvl="1">
              <a:defRPr/>
            </a:pPr>
            <a:r>
              <a:rPr lang="en-CA" altLang="en-US" dirty="0">
                <a:ea typeface="MS PGothic" panose="020B0600070205080204" pitchFamily="34" charset="-128"/>
              </a:rPr>
              <a:t>Bright line – no flexibility</a:t>
            </a:r>
            <a:endParaRPr lang="en-US" altLang="en-US" dirty="0">
              <a:ea typeface="MS PGothic" panose="020B0600070205080204" pitchFamily="34" charset="-128"/>
            </a:endParaRPr>
          </a:p>
        </p:txBody>
      </p:sp>
      <p:sp>
        <p:nvSpPr>
          <p:cNvPr id="32772" name="Text Placeholder 4">
            <a:extLst>
              <a:ext uri="{FF2B5EF4-FFF2-40B4-BE49-F238E27FC236}">
                <a16:creationId xmlns:a16="http://schemas.microsoft.com/office/drawing/2014/main" id="{C87F5C0B-C073-CF25-3C12-293D57A6C50C}"/>
              </a:ext>
            </a:extLst>
          </p:cNvPr>
          <p:cNvSpPr>
            <a:spLocks noGrp="1"/>
          </p:cNvSpPr>
          <p:nvPr>
            <p:ph type="body" sz="quarter" idx="3"/>
          </p:nvPr>
        </p:nvSpPr>
        <p:spPr/>
        <p:txBody>
          <a:bodyPr/>
          <a:lstStyle/>
          <a:p>
            <a:r>
              <a:rPr lang="en-CA" altLang="en-US"/>
              <a:t>Fuzzy Edge</a:t>
            </a:r>
            <a:endParaRPr lang="en-US" altLang="en-US"/>
          </a:p>
        </p:txBody>
      </p:sp>
      <p:sp>
        <p:nvSpPr>
          <p:cNvPr id="6" name="Content Placeholder 5">
            <a:extLst>
              <a:ext uri="{FF2B5EF4-FFF2-40B4-BE49-F238E27FC236}">
                <a16:creationId xmlns:a16="http://schemas.microsoft.com/office/drawing/2014/main" id="{5DFC82A1-F164-18EC-16AF-EF196E48C52D}"/>
              </a:ext>
            </a:extLst>
          </p:cNvPr>
          <p:cNvSpPr>
            <a:spLocks noGrp="1"/>
          </p:cNvSpPr>
          <p:nvPr>
            <p:ph sz="quarter" idx="4"/>
          </p:nvPr>
        </p:nvSpPr>
        <p:spPr/>
        <p:txBody>
          <a:bodyPr>
            <a:normAutofit fontScale="92500" lnSpcReduction="20000"/>
          </a:bodyPr>
          <a:lstStyle/>
          <a:p>
            <a:pPr marL="0" indent="0">
              <a:buFont typeface="Arial" panose="020B0604020202020204" pitchFamily="34" charset="0"/>
              <a:buNone/>
              <a:defRPr/>
            </a:pPr>
            <a:r>
              <a:rPr lang="en-CA" b="1" dirty="0">
                <a:ea typeface="ＭＳ Ｐゴシック" charset="0"/>
              </a:rPr>
              <a:t>Bars + Claws</a:t>
            </a:r>
          </a:p>
          <a:p>
            <a:pPr marL="0" indent="0">
              <a:buFont typeface="Arial" panose="020B0604020202020204" pitchFamily="34" charset="0"/>
              <a:buNone/>
              <a:defRPr/>
            </a:pPr>
            <a:endParaRPr lang="en-CA" b="1" dirty="0">
              <a:ea typeface="ＭＳ Ｐゴシック" charset="0"/>
            </a:endParaRPr>
          </a:p>
          <a:p>
            <a:pPr>
              <a:defRPr/>
            </a:pPr>
            <a:endParaRPr lang="en-CA" dirty="0">
              <a:ea typeface="ＭＳ Ｐゴシック" charset="0"/>
            </a:endParaRPr>
          </a:p>
          <a:p>
            <a:pPr>
              <a:defRPr/>
            </a:pPr>
            <a:endParaRPr lang="en-CA" dirty="0">
              <a:ea typeface="ＭＳ Ｐゴシック" charset="0"/>
            </a:endParaRPr>
          </a:p>
          <a:p>
            <a:pPr>
              <a:defRPr/>
            </a:pPr>
            <a:r>
              <a:rPr lang="en-CA" dirty="0">
                <a:ea typeface="ＭＳ Ｐゴシック" charset="0"/>
              </a:rPr>
              <a:t>#1 Substantial/Essential</a:t>
            </a:r>
          </a:p>
          <a:p>
            <a:pPr lvl="1">
              <a:defRPr/>
            </a:pPr>
            <a:r>
              <a:rPr lang="en-CA" dirty="0">
                <a:ea typeface="ＭＳ Ｐゴシック" charset="0"/>
              </a:rPr>
              <a:t>You can’t take most of it</a:t>
            </a:r>
          </a:p>
          <a:p>
            <a:pPr lvl="1">
              <a:defRPr/>
            </a:pPr>
            <a:r>
              <a:rPr lang="en-CA" dirty="0">
                <a:ea typeface="ＭＳ Ｐゴシック" charset="0"/>
              </a:rPr>
              <a:t>You can’t take the most important/essential parts</a:t>
            </a:r>
          </a:p>
          <a:p>
            <a:pPr>
              <a:defRPr/>
            </a:pPr>
            <a:r>
              <a:rPr lang="en-CA" dirty="0">
                <a:ea typeface="ＭＳ Ｐゴシック" charset="0"/>
              </a:rPr>
              <a:t>For Public:</a:t>
            </a:r>
          </a:p>
          <a:p>
            <a:pPr lvl="1">
              <a:defRPr/>
            </a:pPr>
            <a:r>
              <a:rPr lang="en-CA" dirty="0">
                <a:ea typeface="ＭＳ Ｐゴシック" charset="0"/>
              </a:rPr>
              <a:t>No certainty</a:t>
            </a:r>
          </a:p>
          <a:p>
            <a:pPr>
              <a:defRPr/>
            </a:pPr>
            <a:r>
              <a:rPr lang="en-CA" dirty="0">
                <a:ea typeface="ＭＳ Ｐゴシック" charset="0"/>
              </a:rPr>
              <a:t>For Courts: </a:t>
            </a:r>
          </a:p>
          <a:p>
            <a:pPr lvl="1">
              <a:defRPr/>
            </a:pPr>
            <a:r>
              <a:rPr lang="en-CA" dirty="0">
                <a:ea typeface="ＭＳ Ｐゴシック" charset="0"/>
              </a:rPr>
              <a:t>flexibility (for equities)</a:t>
            </a:r>
          </a:p>
          <a:p>
            <a:pPr lvl="1">
              <a:defRPr/>
            </a:pPr>
            <a:endParaRPr lang="en-CA" dirty="0">
              <a:ea typeface="ＭＳ Ｐゴシック" charset="0"/>
            </a:endParaRPr>
          </a:p>
          <a:p>
            <a:pPr marL="457200" lvl="1" indent="0">
              <a:buFont typeface="Arial" panose="020B0604020202020204" pitchFamily="34" charset="0"/>
              <a:buNone/>
              <a:defRPr/>
            </a:pPr>
            <a:endParaRPr lang="en-US" dirty="0">
              <a:ea typeface="ＭＳ Ｐゴシック" charset="0"/>
            </a:endParaRPr>
          </a:p>
        </p:txBody>
      </p:sp>
      <p:sp>
        <p:nvSpPr>
          <p:cNvPr id="32774" name="Slide Number Placeholder 6">
            <a:extLst>
              <a:ext uri="{FF2B5EF4-FFF2-40B4-BE49-F238E27FC236}">
                <a16:creationId xmlns:a16="http://schemas.microsoft.com/office/drawing/2014/main" id="{572A314E-197D-938D-CBDB-B83034BEBCE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6E881F9-4721-1540-AA33-98DFA8F873D7}" type="slidenum">
              <a:rPr lang="en-CA" altLang="en-US" sz="1200" smtClean="0">
                <a:solidFill>
                  <a:srgbClr val="898989"/>
                </a:solidFill>
              </a:rPr>
              <a:pPr>
                <a:spcBef>
                  <a:spcPct val="0"/>
                </a:spcBef>
                <a:buFontTx/>
                <a:buNone/>
              </a:pPr>
              <a:t>13</a:t>
            </a:fld>
            <a:endParaRPr lang="en-CA" altLang="en-US" sz="1200">
              <a:solidFill>
                <a:srgbClr val="898989"/>
              </a:solidFill>
            </a:endParaRPr>
          </a:p>
        </p:txBody>
      </p:sp>
      <p:pic>
        <p:nvPicPr>
          <p:cNvPr id="32775" name="Picture 9">
            <a:extLst>
              <a:ext uri="{FF2B5EF4-FFF2-40B4-BE49-F238E27FC236}">
                <a16:creationId xmlns:a16="http://schemas.microsoft.com/office/drawing/2014/main" id="{73CF1877-2539-43DD-4686-772EB1AAA2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2057400"/>
            <a:ext cx="21875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0" descr="India, a 9-month-old tiger, looks out from his traveling cage at BARC in Houston as he is prepared to head to Cleveland Armory Black Beauty Ranch on Sunday, May 16, 2021. India was surrendered by its owner, about a week after it was spotted loose in a Houston neighborhood.">
            <a:extLst>
              <a:ext uri="{FF2B5EF4-FFF2-40B4-BE49-F238E27FC236}">
                <a16:creationId xmlns:a16="http://schemas.microsoft.com/office/drawing/2014/main" id="{D0B03B85-6B75-7B50-5068-9508EBB2FF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1784350"/>
            <a:ext cx="1916112"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57C06512-F253-DDA2-5FC8-23D965804A99}"/>
              </a:ext>
            </a:extLst>
          </p:cNvPr>
          <p:cNvSpPr>
            <a:spLocks noGrp="1"/>
          </p:cNvSpPr>
          <p:nvPr>
            <p:ph type="title"/>
          </p:nvPr>
        </p:nvSpPr>
        <p:spPr/>
        <p:txBody>
          <a:bodyPr/>
          <a:lstStyle/>
          <a:p>
            <a:r>
              <a:rPr lang="en-US" altLang="en-US"/>
              <a:t>It’s a question for the Judge</a:t>
            </a:r>
          </a:p>
        </p:txBody>
      </p:sp>
      <p:sp>
        <p:nvSpPr>
          <p:cNvPr id="19459" name="Content Placeholder 2">
            <a:extLst>
              <a:ext uri="{FF2B5EF4-FFF2-40B4-BE49-F238E27FC236}">
                <a16:creationId xmlns:a16="http://schemas.microsoft.com/office/drawing/2014/main" id="{6A6DF703-3B52-85FF-AC9A-022BC2CBCDC3}"/>
              </a:ext>
            </a:extLst>
          </p:cNvPr>
          <p:cNvSpPr>
            <a:spLocks noGrp="1"/>
          </p:cNvSpPr>
          <p:nvPr>
            <p:ph idx="1"/>
          </p:nvPr>
        </p:nvSpPr>
        <p:spPr/>
        <p:txBody>
          <a:bodyPr>
            <a:normAutofit lnSpcReduction="10000"/>
          </a:bodyPr>
          <a:lstStyle/>
          <a:p>
            <a:pPr>
              <a:defRPr/>
            </a:pPr>
            <a:r>
              <a:rPr lang="en-US" altLang="en-US" sz="3000" dirty="0"/>
              <a:t>Like interpreting a statute …</a:t>
            </a:r>
          </a:p>
          <a:p>
            <a:pPr>
              <a:defRPr/>
            </a:pPr>
            <a:r>
              <a:rPr lang="en-US" altLang="en-US" sz="3000" dirty="0"/>
              <a:t>Like interpreting a contract …</a:t>
            </a:r>
          </a:p>
          <a:p>
            <a:pPr>
              <a:buFont typeface="Arial" panose="020B0604020202020204" pitchFamily="34" charset="0"/>
              <a:buNone/>
              <a:defRPr/>
            </a:pPr>
            <a:r>
              <a:rPr lang="en-US" altLang="en-US" sz="3000" dirty="0"/>
              <a:t>              … It’s a “question of law”</a:t>
            </a:r>
          </a:p>
          <a:p>
            <a:pPr>
              <a:buFont typeface="Arial" panose="020B0604020202020204" pitchFamily="34" charset="0"/>
              <a:buNone/>
              <a:defRPr/>
            </a:pPr>
            <a:r>
              <a:rPr lang="en-US" altLang="en-US" sz="3000" dirty="0"/>
              <a:t>(Don says: But it’s really:</a:t>
            </a:r>
          </a:p>
          <a:p>
            <a:pPr lvl="1">
              <a:defRPr/>
            </a:pPr>
            <a:r>
              <a:rPr lang="en-US" altLang="en-US" sz="2600" dirty="0"/>
              <a:t>95% fact [What would the claim mean to the person skilled in the art?]; and</a:t>
            </a:r>
          </a:p>
          <a:p>
            <a:pPr lvl="1">
              <a:defRPr/>
            </a:pPr>
            <a:r>
              <a:rPr lang="en-US" altLang="en-US" sz="2600" dirty="0"/>
              <a:t>5% “law” [Is there something in the patent that makes it different than how a skilled reader would read it?])</a:t>
            </a:r>
          </a:p>
          <a:p>
            <a:pPr>
              <a:defRPr/>
            </a:pPr>
            <a:r>
              <a:rPr lang="en-US" altLang="en-US" sz="3000" dirty="0"/>
              <a:t>[SCOTUS: </a:t>
            </a:r>
            <a:r>
              <a:rPr lang="en-US" altLang="en-US" sz="3000" i="1" dirty="0" err="1"/>
              <a:t>Teva</a:t>
            </a:r>
            <a:r>
              <a:rPr lang="en-US" altLang="en-US" sz="3000" i="1" dirty="0"/>
              <a:t> v. Sandoz </a:t>
            </a:r>
            <a:r>
              <a:rPr lang="en-US" altLang="en-US" sz="3000" dirty="0"/>
              <a:t>2015: defer on fact finding]</a:t>
            </a:r>
          </a:p>
        </p:txBody>
      </p:sp>
      <p:sp>
        <p:nvSpPr>
          <p:cNvPr id="33795" name="Slide Number Placeholder 3">
            <a:extLst>
              <a:ext uri="{FF2B5EF4-FFF2-40B4-BE49-F238E27FC236}">
                <a16:creationId xmlns:a16="http://schemas.microsoft.com/office/drawing/2014/main" id="{09B53DD9-7B14-9623-0B52-D316CD10EC0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61830F28-AD94-E24A-9E4E-E8ED57B63CD1}" type="slidenum">
              <a:rPr lang="en-CA" altLang="en-US" sz="1200" smtClean="0">
                <a:solidFill>
                  <a:srgbClr val="898989"/>
                </a:solidFill>
              </a:rPr>
              <a:pPr>
                <a:spcBef>
                  <a:spcPct val="0"/>
                </a:spcBef>
                <a:buFontTx/>
                <a:buNone/>
              </a:pPr>
              <a:t>14</a:t>
            </a:fld>
            <a:endParaRPr lang="en-CA" altLang="en-US" sz="1200">
              <a:solidFill>
                <a:srgbClr val="89898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AC722-9DB8-59A4-9331-788D9D96C39A}"/>
              </a:ext>
            </a:extLst>
          </p:cNvPr>
          <p:cNvSpPr>
            <a:spLocks noGrp="1"/>
          </p:cNvSpPr>
          <p:nvPr>
            <p:ph type="title"/>
          </p:nvPr>
        </p:nvSpPr>
        <p:spPr/>
        <p:txBody>
          <a:bodyPr>
            <a:normAutofit fontScale="90000"/>
          </a:bodyPr>
          <a:lstStyle/>
          <a:p>
            <a:pPr>
              <a:defRPr/>
            </a:pPr>
            <a:r>
              <a:rPr lang="en-CA" dirty="0">
                <a:ea typeface="ＭＳ Ｐゴシック" charset="0"/>
              </a:rPr>
              <a:t>Historically, </a:t>
            </a:r>
            <a:br>
              <a:rPr lang="en-CA" dirty="0">
                <a:ea typeface="ＭＳ Ｐゴシック" charset="0"/>
              </a:rPr>
            </a:br>
            <a:r>
              <a:rPr lang="en-CA" dirty="0">
                <a:ea typeface="ＭＳ Ｐゴシック" charset="0"/>
              </a:rPr>
              <a:t>2 very different approaches</a:t>
            </a:r>
            <a:endParaRPr lang="en-US" dirty="0">
              <a:ea typeface="ＭＳ Ｐゴシック" charset="0"/>
            </a:endParaRPr>
          </a:p>
        </p:txBody>
      </p:sp>
      <p:sp>
        <p:nvSpPr>
          <p:cNvPr id="34818" name="Text Placeholder 2">
            <a:extLst>
              <a:ext uri="{FF2B5EF4-FFF2-40B4-BE49-F238E27FC236}">
                <a16:creationId xmlns:a16="http://schemas.microsoft.com/office/drawing/2014/main" id="{3E429B17-6AB2-B4E3-D494-27E00680E977}"/>
              </a:ext>
            </a:extLst>
          </p:cNvPr>
          <p:cNvSpPr>
            <a:spLocks noGrp="1"/>
          </p:cNvSpPr>
          <p:nvPr>
            <p:ph type="body" idx="1"/>
          </p:nvPr>
        </p:nvSpPr>
        <p:spPr/>
        <p:txBody>
          <a:bodyPr/>
          <a:lstStyle/>
          <a:p>
            <a:r>
              <a:rPr lang="en-CA" altLang="en-US"/>
              <a:t>Strict, limiting construction</a:t>
            </a:r>
            <a:endParaRPr lang="en-US" altLang="en-US"/>
          </a:p>
        </p:txBody>
      </p:sp>
      <p:sp>
        <p:nvSpPr>
          <p:cNvPr id="35844" name="Content Placeholder 3">
            <a:extLst>
              <a:ext uri="{FF2B5EF4-FFF2-40B4-BE49-F238E27FC236}">
                <a16:creationId xmlns:a16="http://schemas.microsoft.com/office/drawing/2014/main" id="{2B7F7B4C-A493-59E2-1E7F-C88A8867B89A}"/>
              </a:ext>
            </a:extLst>
          </p:cNvPr>
          <p:cNvSpPr>
            <a:spLocks noGrp="1"/>
          </p:cNvSpPr>
          <p:nvPr>
            <p:ph sz="half" idx="2"/>
          </p:nvPr>
        </p:nvSpPr>
        <p:spPr>
          <a:xfrm>
            <a:off x="457200" y="2174875"/>
            <a:ext cx="4040188" cy="2117725"/>
          </a:xfrm>
        </p:spPr>
        <p:txBody>
          <a:bodyPr>
            <a:normAutofit lnSpcReduction="10000"/>
          </a:bodyPr>
          <a:lstStyle/>
          <a:p>
            <a:pPr>
              <a:defRPr/>
            </a:pPr>
            <a:r>
              <a:rPr lang="en-CA" altLang="en-US">
                <a:ea typeface="MS PGothic" panose="020B0600070205080204" pitchFamily="34" charset="-128"/>
              </a:rPr>
              <a:t>Claim what you want; you don’t get what you don’t claim.</a:t>
            </a:r>
          </a:p>
          <a:p>
            <a:pPr>
              <a:defRPr/>
            </a:pPr>
            <a:r>
              <a:rPr lang="en-CA" altLang="en-US">
                <a:ea typeface="MS PGothic" panose="020B0600070205080204" pitchFamily="34" charset="-128"/>
              </a:rPr>
              <a:t>You said it, you meant it</a:t>
            </a:r>
          </a:p>
          <a:p>
            <a:pPr>
              <a:defRPr/>
            </a:pPr>
            <a:r>
              <a:rPr lang="en-CA" altLang="en-US">
                <a:ea typeface="MS PGothic" panose="020B0600070205080204" pitchFamily="34" charset="-128"/>
              </a:rPr>
              <a:t>“literal infringement”</a:t>
            </a:r>
            <a:endParaRPr lang="en-US" altLang="en-US">
              <a:ea typeface="MS PGothic" panose="020B0600070205080204" pitchFamily="34" charset="-128"/>
            </a:endParaRPr>
          </a:p>
        </p:txBody>
      </p:sp>
      <p:sp>
        <p:nvSpPr>
          <p:cNvPr id="34820" name="Text Placeholder 4">
            <a:extLst>
              <a:ext uri="{FF2B5EF4-FFF2-40B4-BE49-F238E27FC236}">
                <a16:creationId xmlns:a16="http://schemas.microsoft.com/office/drawing/2014/main" id="{03E2F8C7-2FAA-2F5F-089F-22A8ACE0AEC5}"/>
              </a:ext>
            </a:extLst>
          </p:cNvPr>
          <p:cNvSpPr>
            <a:spLocks noGrp="1"/>
          </p:cNvSpPr>
          <p:nvPr>
            <p:ph type="body" sz="quarter" idx="3"/>
          </p:nvPr>
        </p:nvSpPr>
        <p:spPr/>
        <p:txBody>
          <a:bodyPr/>
          <a:lstStyle/>
          <a:p>
            <a:r>
              <a:rPr lang="en-CA" altLang="en-US"/>
              <a:t>Wiggle room</a:t>
            </a:r>
            <a:endParaRPr lang="en-US" altLang="en-US"/>
          </a:p>
        </p:txBody>
      </p:sp>
      <p:sp>
        <p:nvSpPr>
          <p:cNvPr id="35846" name="Content Placeholder 5">
            <a:extLst>
              <a:ext uri="{FF2B5EF4-FFF2-40B4-BE49-F238E27FC236}">
                <a16:creationId xmlns:a16="http://schemas.microsoft.com/office/drawing/2014/main" id="{B229A3DA-2B3D-9B60-F25E-C84518F6C848}"/>
              </a:ext>
            </a:extLst>
          </p:cNvPr>
          <p:cNvSpPr>
            <a:spLocks noGrp="1"/>
          </p:cNvSpPr>
          <p:nvPr>
            <p:ph sz="quarter" idx="4"/>
          </p:nvPr>
        </p:nvSpPr>
        <p:spPr>
          <a:xfrm>
            <a:off x="4645025" y="2174875"/>
            <a:ext cx="4041775" cy="3125788"/>
          </a:xfrm>
        </p:spPr>
        <p:txBody>
          <a:bodyPr>
            <a:normAutofit lnSpcReduction="10000"/>
          </a:bodyPr>
          <a:lstStyle/>
          <a:p>
            <a:pPr>
              <a:defRPr/>
            </a:pPr>
            <a:r>
              <a:rPr lang="en-CA" altLang="en-US" dirty="0">
                <a:ea typeface="MS PGothic" panose="020B0600070205080204" pitchFamily="34" charset="-128"/>
              </a:rPr>
              <a:t>Don’t take the substance of the invention</a:t>
            </a:r>
          </a:p>
          <a:p>
            <a:pPr>
              <a:defRPr/>
            </a:pPr>
            <a:r>
              <a:rPr lang="en-CA" altLang="en-US" dirty="0">
                <a:ea typeface="MS PGothic" panose="020B0600070205080204" pitchFamily="34" charset="-128"/>
              </a:rPr>
              <a:t>Infringing the “pith and marrow”</a:t>
            </a:r>
          </a:p>
          <a:p>
            <a:pPr>
              <a:defRPr/>
            </a:pPr>
            <a:r>
              <a:rPr lang="en-CA" altLang="en-US" dirty="0">
                <a:ea typeface="MS PGothic" panose="020B0600070205080204" pitchFamily="34" charset="-128"/>
              </a:rPr>
              <a:t>Probably driven by equity:</a:t>
            </a:r>
          </a:p>
          <a:p>
            <a:pPr lvl="1">
              <a:defRPr/>
            </a:pPr>
            <a:r>
              <a:rPr lang="en-CA" altLang="en-US" dirty="0">
                <a:ea typeface="MS PGothic" panose="020B0600070205080204" pitchFamily="34" charset="-128"/>
              </a:rPr>
              <a:t>The inventor could have claimed more, but didn’t (claimed too narrow to catch the infringer).</a:t>
            </a:r>
          </a:p>
          <a:p>
            <a:pPr>
              <a:defRPr/>
            </a:pPr>
            <a:endParaRPr lang="en-US" altLang="en-US" dirty="0">
              <a:ea typeface="MS PGothic" panose="020B0600070205080204" pitchFamily="34" charset="-128"/>
            </a:endParaRPr>
          </a:p>
        </p:txBody>
      </p:sp>
      <p:sp>
        <p:nvSpPr>
          <p:cNvPr id="34822" name="Slide Number Placeholder 6">
            <a:extLst>
              <a:ext uri="{FF2B5EF4-FFF2-40B4-BE49-F238E27FC236}">
                <a16:creationId xmlns:a16="http://schemas.microsoft.com/office/drawing/2014/main" id="{70E42730-468D-9B00-D744-4901AA58A4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FFBC1352-CA4C-E549-939F-E363BD33E9BC}" type="slidenum">
              <a:rPr lang="en-CA" altLang="en-US" sz="1200" smtClean="0">
                <a:solidFill>
                  <a:srgbClr val="898989"/>
                </a:solidFill>
              </a:rPr>
              <a:pPr>
                <a:spcBef>
                  <a:spcPct val="0"/>
                </a:spcBef>
                <a:buFontTx/>
                <a:buNone/>
              </a:pPr>
              <a:t>15</a:t>
            </a:fld>
            <a:endParaRPr lang="en-CA" altLang="en-US" sz="1200">
              <a:solidFill>
                <a:srgbClr val="89898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7844CDB1-D85A-490C-C85E-7B600235F1FA}"/>
              </a:ext>
            </a:extLst>
          </p:cNvPr>
          <p:cNvSpPr>
            <a:spLocks noGrp="1"/>
          </p:cNvSpPr>
          <p:nvPr>
            <p:ph type="title"/>
          </p:nvPr>
        </p:nvSpPr>
        <p:spPr/>
        <p:txBody>
          <a:bodyPr/>
          <a:lstStyle/>
          <a:p>
            <a:pPr eaLnBrk="1" hangingPunct="1"/>
            <a:r>
              <a:rPr lang="en-CA" altLang="en-US"/>
              <a:t>Split Personality</a:t>
            </a:r>
          </a:p>
        </p:txBody>
      </p:sp>
      <p:sp>
        <p:nvSpPr>
          <p:cNvPr id="35842" name="Rectangle 4">
            <a:extLst>
              <a:ext uri="{FF2B5EF4-FFF2-40B4-BE49-F238E27FC236}">
                <a16:creationId xmlns:a16="http://schemas.microsoft.com/office/drawing/2014/main" id="{215FE83B-C609-49A9-4A99-53CC93240A3F}"/>
              </a:ext>
            </a:extLst>
          </p:cNvPr>
          <p:cNvSpPr>
            <a:spLocks noGrp="1"/>
          </p:cNvSpPr>
          <p:nvPr>
            <p:ph sz="half" idx="1"/>
          </p:nvPr>
        </p:nvSpPr>
        <p:spPr>
          <a:xfrm>
            <a:off x="4606925" y="1706563"/>
            <a:ext cx="4038600" cy="4525962"/>
          </a:xfrm>
        </p:spPr>
        <p:txBody>
          <a:bodyPr/>
          <a:lstStyle/>
          <a:p>
            <a:pPr eaLnBrk="1" hangingPunct="1">
              <a:buFont typeface="Times" pitchFamily="2" charset="0"/>
              <a:buNone/>
            </a:pPr>
            <a:r>
              <a:rPr lang="en-US" altLang="en-US"/>
              <a:t> Pith and substance</a:t>
            </a:r>
          </a:p>
          <a:p>
            <a:pPr eaLnBrk="1" hangingPunct="1">
              <a:buFont typeface="Times" pitchFamily="2" charset="0"/>
              <a:buNone/>
            </a:pPr>
            <a:endParaRPr lang="en-US" altLang="en-US"/>
          </a:p>
          <a:p>
            <a:pPr eaLnBrk="1" hangingPunct="1"/>
            <a:endParaRPr lang="en-US" altLang="en-US" sz="2200"/>
          </a:p>
          <a:p>
            <a:pPr eaLnBrk="1" hangingPunct="1"/>
            <a:r>
              <a:rPr lang="en-US" altLang="en-US" sz="2200"/>
              <a:t>The “spirit” of the invention</a:t>
            </a:r>
          </a:p>
          <a:p>
            <a:pPr eaLnBrk="1" hangingPunct="1"/>
            <a:r>
              <a:rPr lang="en-US" altLang="en-US" sz="2200"/>
              <a:t>Pith and marrow</a:t>
            </a:r>
          </a:p>
          <a:p>
            <a:pPr eaLnBrk="1" hangingPunct="1"/>
            <a:r>
              <a:rPr lang="en-US" altLang="en-US" sz="2200"/>
              <a:t>Can modify or omit non-essential elements and still infringe</a:t>
            </a:r>
          </a:p>
        </p:txBody>
      </p:sp>
      <p:sp>
        <p:nvSpPr>
          <p:cNvPr id="446467" name="Rectangle 3">
            <a:extLst>
              <a:ext uri="{FF2B5EF4-FFF2-40B4-BE49-F238E27FC236}">
                <a16:creationId xmlns:a16="http://schemas.microsoft.com/office/drawing/2014/main" id="{A71A8F14-6EB7-EFED-6E5D-8149DE7394C1}"/>
              </a:ext>
            </a:extLst>
          </p:cNvPr>
          <p:cNvSpPr>
            <a:spLocks noGrp="1"/>
          </p:cNvSpPr>
          <p:nvPr>
            <p:ph sz="half" idx="2"/>
          </p:nvPr>
        </p:nvSpPr>
        <p:spPr>
          <a:xfrm>
            <a:off x="323850" y="1700213"/>
            <a:ext cx="4038600" cy="4525962"/>
          </a:xfrm>
        </p:spPr>
        <p:txBody>
          <a:bodyPr/>
          <a:lstStyle/>
          <a:p>
            <a:pPr eaLnBrk="1" hangingPunct="1">
              <a:buFont typeface="Times" pitchFamily="2" charset="0"/>
              <a:buNone/>
            </a:pPr>
            <a:r>
              <a:rPr lang="en-US" altLang="en-US"/>
              <a:t>  Invention limited to what’s claimed</a:t>
            </a:r>
            <a:endParaRPr lang="en-US" altLang="en-US" sz="2200"/>
          </a:p>
          <a:p>
            <a:pPr eaLnBrk="1" hangingPunct="1"/>
            <a:endParaRPr lang="en-US" altLang="en-US" sz="2200"/>
          </a:p>
          <a:p>
            <a:pPr eaLnBrk="1" hangingPunct="1"/>
            <a:r>
              <a:rPr lang="en-US" altLang="en-US" sz="2200"/>
              <a:t>“defining distinctly and in explicit terms”</a:t>
            </a:r>
          </a:p>
          <a:p>
            <a:pPr eaLnBrk="1" hangingPunct="1"/>
            <a:r>
              <a:rPr lang="en-US" altLang="en-US" sz="2200"/>
              <a:t>Literal infringement</a:t>
            </a:r>
          </a:p>
          <a:p>
            <a:pPr eaLnBrk="1" hangingPunct="1"/>
            <a:r>
              <a:rPr lang="en-US" altLang="en-US" sz="2200"/>
              <a:t>Well defined “fence”</a:t>
            </a:r>
            <a:endParaRPr lang="en-CA" altLang="en-US" sz="2200"/>
          </a:p>
        </p:txBody>
      </p:sp>
      <p:sp>
        <p:nvSpPr>
          <p:cNvPr id="35844" name="Slide Number Placeholder 4">
            <a:extLst>
              <a:ext uri="{FF2B5EF4-FFF2-40B4-BE49-F238E27FC236}">
                <a16:creationId xmlns:a16="http://schemas.microsoft.com/office/drawing/2014/main" id="{60994559-A0EA-874B-F122-06AF20E0165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ED7E01F-AB61-7C46-84CC-FFD1B2E8F4F3}" type="slidenum">
              <a:rPr lang="en-CA" altLang="en-US" sz="1200" smtClean="0">
                <a:solidFill>
                  <a:srgbClr val="003D6B"/>
                </a:solidFill>
                <a:latin typeface="Arial" panose="020B0604020202020204" pitchFamily="34" charset="0"/>
              </a:rPr>
              <a:pPr>
                <a:spcBef>
                  <a:spcPct val="0"/>
                </a:spcBef>
                <a:buFontTx/>
                <a:buNone/>
              </a:pPr>
              <a:t>16</a:t>
            </a:fld>
            <a:endParaRPr lang="en-CA" altLang="en-US" sz="1200">
              <a:solidFill>
                <a:srgbClr val="003D6B"/>
              </a:solidFill>
              <a:latin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64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646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646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64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6">
            <a:extLst>
              <a:ext uri="{FF2B5EF4-FFF2-40B4-BE49-F238E27FC236}">
                <a16:creationId xmlns:a16="http://schemas.microsoft.com/office/drawing/2014/main" id="{AA34800D-CE8A-B2E4-D6DB-912AF7031B1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652FDA90-F5F7-7045-8372-8FADBEAFABA9}" type="slidenum">
              <a:rPr lang="en-CA" altLang="en-US" sz="1100" smtClean="0">
                <a:solidFill>
                  <a:srgbClr val="4BACC6"/>
                </a:solidFill>
              </a:rPr>
              <a:pPr>
                <a:spcBef>
                  <a:spcPct val="0"/>
                </a:spcBef>
                <a:buFontTx/>
                <a:buNone/>
              </a:pPr>
              <a:t>17</a:t>
            </a:fld>
            <a:endParaRPr lang="en-CA" altLang="en-US" sz="1100">
              <a:solidFill>
                <a:srgbClr val="4BACC6"/>
              </a:solidFill>
            </a:endParaRPr>
          </a:p>
        </p:txBody>
      </p:sp>
      <p:sp>
        <p:nvSpPr>
          <p:cNvPr id="14" name="Rectangle 13">
            <a:extLst>
              <a:ext uri="{FF2B5EF4-FFF2-40B4-BE49-F238E27FC236}">
                <a16:creationId xmlns:a16="http://schemas.microsoft.com/office/drawing/2014/main" id="{E7DC25DC-9C9E-E1C8-C891-96901AE609C1}"/>
              </a:ext>
            </a:extLst>
          </p:cNvPr>
          <p:cNvSpPr/>
          <p:nvPr/>
        </p:nvSpPr>
        <p:spPr>
          <a:xfrm>
            <a:off x="1257300" y="457200"/>
            <a:ext cx="7562850" cy="1077913"/>
          </a:xfrm>
          <a:prstGeom prst="rect">
            <a:avLst/>
          </a:prstGeom>
        </p:spPr>
        <p:txBody>
          <a:bodyPr>
            <a:spAutoFit/>
          </a:bodyPr>
          <a:lstStyle/>
          <a:p>
            <a:pPr>
              <a:defRPr/>
            </a:pPr>
            <a:r>
              <a:rPr lang="en-CA" sz="3200" dirty="0">
                <a:solidFill>
                  <a:schemeClr val="accent4"/>
                </a:solidFill>
                <a:latin typeface="Arial" charset="0"/>
                <a:ea typeface="MS PGothic" panose="020B0600070205080204" pitchFamily="34" charset="-128"/>
              </a:rPr>
              <a:t>USA: literal           doctrine of equivalents</a:t>
            </a:r>
          </a:p>
          <a:p>
            <a:pPr algn="ctr">
              <a:defRPr/>
            </a:pPr>
            <a:endParaRPr lang="en-CA" sz="3200" dirty="0">
              <a:solidFill>
                <a:schemeClr val="accent4"/>
              </a:solidFill>
              <a:latin typeface="Arial" charset="0"/>
              <a:ea typeface="MS PGothic" panose="020B0600070205080204" pitchFamily="34" charset="-128"/>
            </a:endParaRPr>
          </a:p>
        </p:txBody>
      </p:sp>
      <p:sp>
        <p:nvSpPr>
          <p:cNvPr id="17" name="Content Placeholder 2">
            <a:extLst>
              <a:ext uri="{FF2B5EF4-FFF2-40B4-BE49-F238E27FC236}">
                <a16:creationId xmlns:a16="http://schemas.microsoft.com/office/drawing/2014/main" id="{E5D07CA4-1FAD-E3AC-263F-50EE0FD8A4D1}"/>
              </a:ext>
            </a:extLst>
          </p:cNvPr>
          <p:cNvSpPr txBox="1">
            <a:spLocks/>
          </p:cNvSpPr>
          <p:nvPr/>
        </p:nvSpPr>
        <p:spPr>
          <a:xfrm>
            <a:off x="1336675" y="4037013"/>
            <a:ext cx="6327775" cy="1231900"/>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CA" sz="2000" dirty="0"/>
              <a:t>All elements test: are all elements or their equivalents present?</a:t>
            </a:r>
          </a:p>
          <a:p>
            <a:pPr>
              <a:defRPr/>
            </a:pPr>
            <a:r>
              <a:rPr lang="en-CA" sz="2000" dirty="0"/>
              <a:t>Each element can be expanded by doctrine of equivalents:</a:t>
            </a:r>
          </a:p>
          <a:p>
            <a:pPr lvl="1">
              <a:defRPr/>
            </a:pPr>
            <a:r>
              <a:rPr lang="en-CA" sz="1600" dirty="0"/>
              <a:t>performs the same </a:t>
            </a:r>
            <a:r>
              <a:rPr lang="en-CA" sz="1600" dirty="0">
                <a:solidFill>
                  <a:srgbClr val="FF0000"/>
                </a:solidFill>
              </a:rPr>
              <a:t>function</a:t>
            </a:r>
            <a:r>
              <a:rPr lang="en-CA" sz="1600" dirty="0"/>
              <a:t> </a:t>
            </a:r>
          </a:p>
          <a:p>
            <a:pPr lvl="1">
              <a:defRPr/>
            </a:pPr>
            <a:r>
              <a:rPr lang="en-CA" sz="1600" dirty="0"/>
              <a:t>in the same </a:t>
            </a:r>
            <a:r>
              <a:rPr lang="en-CA" sz="1600" dirty="0">
                <a:solidFill>
                  <a:srgbClr val="FF0000"/>
                </a:solidFill>
              </a:rPr>
              <a:t>way</a:t>
            </a:r>
            <a:r>
              <a:rPr lang="en-CA" sz="1600" dirty="0"/>
              <a:t> </a:t>
            </a:r>
          </a:p>
          <a:p>
            <a:pPr lvl="1">
              <a:defRPr/>
            </a:pPr>
            <a:r>
              <a:rPr lang="en-CA" sz="1600" dirty="0"/>
              <a:t>to achieve the same </a:t>
            </a:r>
            <a:r>
              <a:rPr lang="en-CA" sz="1600" dirty="0">
                <a:solidFill>
                  <a:srgbClr val="FF0000"/>
                </a:solidFill>
              </a:rPr>
              <a:t>result</a:t>
            </a:r>
          </a:p>
        </p:txBody>
      </p:sp>
      <p:pic>
        <p:nvPicPr>
          <p:cNvPr id="37892" name="Picture 2">
            <a:extLst>
              <a:ext uri="{FF2B5EF4-FFF2-40B4-BE49-F238E27FC236}">
                <a16:creationId xmlns:a16="http://schemas.microsoft.com/office/drawing/2014/main" id="{45A3AF00-6327-9C84-540E-D75A16FD8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35013"/>
            <a:ext cx="80772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e 3">
            <a:extLst>
              <a:ext uri="{FF2B5EF4-FFF2-40B4-BE49-F238E27FC236}">
                <a16:creationId xmlns:a16="http://schemas.microsoft.com/office/drawing/2014/main" id="{57A303E5-2382-62F4-4C94-5BCFCB61E8ED}"/>
              </a:ext>
            </a:extLst>
          </p:cNvPr>
          <p:cNvGraphicFramePr>
            <a:graphicFrameLocks noGrp="1"/>
          </p:cNvGraphicFramePr>
          <p:nvPr/>
        </p:nvGraphicFramePr>
        <p:xfrm>
          <a:off x="971550" y="1577975"/>
          <a:ext cx="2616200" cy="1482725"/>
        </p:xfrm>
        <a:graphic>
          <a:graphicData uri="http://schemas.openxmlformats.org/drawingml/2006/table">
            <a:tbl>
              <a:tblPr firstRow="1" bandRow="1">
                <a:tableStyleId>{5C22544A-7EE6-4342-B048-85BDC9FD1C3A}</a:tableStyleId>
              </a:tblPr>
              <a:tblGrid>
                <a:gridCol w="2616200">
                  <a:extLst>
                    <a:ext uri="{9D8B030D-6E8A-4147-A177-3AD203B41FA5}">
                      <a16:colId xmlns:a16="http://schemas.microsoft.com/office/drawing/2014/main" val="20000"/>
                    </a:ext>
                  </a:extLst>
                </a:gridCol>
              </a:tblGrid>
              <a:tr h="370681">
                <a:tc>
                  <a:txBody>
                    <a:bodyPr/>
                    <a:lstStyle/>
                    <a:p>
                      <a:r>
                        <a:rPr lang="en-CA" sz="1800" b="0" dirty="0">
                          <a:solidFill>
                            <a:schemeClr val="tx1"/>
                          </a:solidFill>
                        </a:rPr>
                        <a:t>Body means</a:t>
                      </a:r>
                    </a:p>
                  </a:txBody>
                  <a:tcPr marL="91449" marR="91449"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681">
                <a:tc>
                  <a:txBody>
                    <a:bodyPr/>
                    <a:lstStyle/>
                    <a:p>
                      <a:r>
                        <a:rPr lang="en-CA" sz="1800" dirty="0"/>
                        <a:t>Wind propulsion means</a:t>
                      </a:r>
                    </a:p>
                  </a:txBody>
                  <a:tcPr marL="91449" marR="91449"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681">
                <a:tc>
                  <a:txBody>
                    <a:bodyPr/>
                    <a:lstStyle/>
                    <a:p>
                      <a:r>
                        <a:rPr lang="en-CA" sz="1800" dirty="0"/>
                        <a:t>U-joint</a:t>
                      </a:r>
                    </a:p>
                  </a:txBody>
                  <a:tcPr marL="91449" marR="91449"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681">
                <a:tc>
                  <a:txBody>
                    <a:bodyPr/>
                    <a:lstStyle/>
                    <a:p>
                      <a:r>
                        <a:rPr lang="en-CA" sz="1800" dirty="0"/>
                        <a:t>Red flag</a:t>
                      </a:r>
                    </a:p>
                  </a:txBody>
                  <a:tcPr marL="91449" marR="91449"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aphicFrame>
        <p:nvGraphicFramePr>
          <p:cNvPr id="12" name="Table 3">
            <a:extLst>
              <a:ext uri="{FF2B5EF4-FFF2-40B4-BE49-F238E27FC236}">
                <a16:creationId xmlns:a16="http://schemas.microsoft.com/office/drawing/2014/main" id="{1878FCE9-0F94-2407-C985-E0D837C0BBDF}"/>
              </a:ext>
            </a:extLst>
          </p:cNvPr>
          <p:cNvGraphicFramePr>
            <a:graphicFrameLocks noGrp="1"/>
          </p:cNvGraphicFramePr>
          <p:nvPr/>
        </p:nvGraphicFramePr>
        <p:xfrm>
          <a:off x="4500563" y="1577975"/>
          <a:ext cx="2614612" cy="1482725"/>
        </p:xfrm>
        <a:graphic>
          <a:graphicData uri="http://schemas.openxmlformats.org/drawingml/2006/table">
            <a:tbl>
              <a:tblPr firstRow="1" bandRow="1">
                <a:tableStyleId>{5C22544A-7EE6-4342-B048-85BDC9FD1C3A}</a:tableStyleId>
              </a:tblPr>
              <a:tblGrid>
                <a:gridCol w="2614612">
                  <a:extLst>
                    <a:ext uri="{9D8B030D-6E8A-4147-A177-3AD203B41FA5}">
                      <a16:colId xmlns:a16="http://schemas.microsoft.com/office/drawing/2014/main" val="20000"/>
                    </a:ext>
                  </a:extLst>
                </a:gridCol>
              </a:tblGrid>
              <a:tr h="370681">
                <a:tc>
                  <a:txBody>
                    <a:bodyPr/>
                    <a:lstStyle/>
                    <a:p>
                      <a:r>
                        <a:rPr lang="en-CA" sz="1800" b="0" dirty="0">
                          <a:solidFill>
                            <a:schemeClr val="tx1"/>
                          </a:solidFill>
                        </a:rPr>
                        <a:t>Body means</a:t>
                      </a:r>
                    </a:p>
                  </a:txBody>
                  <a:tcPr marL="91393" marR="91393"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681">
                <a:tc>
                  <a:txBody>
                    <a:bodyPr/>
                    <a:lstStyle/>
                    <a:p>
                      <a:r>
                        <a:rPr lang="en-CA" sz="1800" dirty="0"/>
                        <a:t>Wind propulsion means</a:t>
                      </a:r>
                    </a:p>
                  </a:txBody>
                  <a:tcPr marL="91393" marR="91393"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681">
                <a:tc>
                  <a:txBody>
                    <a:bodyPr/>
                    <a:lstStyle/>
                    <a:p>
                      <a:r>
                        <a:rPr lang="en-CA" sz="1800" dirty="0"/>
                        <a:t>U-joint</a:t>
                      </a:r>
                    </a:p>
                  </a:txBody>
                  <a:tcPr marL="91393" marR="91393"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681">
                <a:tc>
                  <a:txBody>
                    <a:bodyPr/>
                    <a:lstStyle/>
                    <a:p>
                      <a:r>
                        <a:rPr lang="en-CA" sz="1800" dirty="0"/>
                        <a:t>Red flag</a:t>
                      </a:r>
                    </a:p>
                  </a:txBody>
                  <a:tcPr marL="91393" marR="91393"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aphicFrame>
        <p:nvGraphicFramePr>
          <p:cNvPr id="13" name="Table 3">
            <a:extLst>
              <a:ext uri="{FF2B5EF4-FFF2-40B4-BE49-F238E27FC236}">
                <a16:creationId xmlns:a16="http://schemas.microsoft.com/office/drawing/2014/main" id="{51E19BE2-07EF-7E2D-0E57-868634E11186}"/>
              </a:ext>
            </a:extLst>
          </p:cNvPr>
          <p:cNvGraphicFramePr>
            <a:graphicFrameLocks noGrp="1"/>
          </p:cNvGraphicFramePr>
          <p:nvPr/>
        </p:nvGraphicFramePr>
        <p:xfrm>
          <a:off x="7140575" y="2695575"/>
          <a:ext cx="1463675" cy="365125"/>
        </p:xfrm>
        <a:graphic>
          <a:graphicData uri="http://schemas.openxmlformats.org/drawingml/2006/table">
            <a:tbl>
              <a:tblPr firstRow="1" bandRow="1">
                <a:tableStyleId>{5C22544A-7EE6-4342-B048-85BDC9FD1C3A}</a:tableStyleId>
              </a:tblPr>
              <a:tblGrid>
                <a:gridCol w="1463675">
                  <a:extLst>
                    <a:ext uri="{9D8B030D-6E8A-4147-A177-3AD203B41FA5}">
                      <a16:colId xmlns:a16="http://schemas.microsoft.com/office/drawing/2014/main" val="20000"/>
                    </a:ext>
                  </a:extLst>
                </a:gridCol>
              </a:tblGrid>
              <a:tr h="365125">
                <a:tc>
                  <a:txBody>
                    <a:bodyPr/>
                    <a:lstStyle/>
                    <a:p>
                      <a:r>
                        <a:rPr lang="en-CA" sz="1800" b="0" dirty="0">
                          <a:solidFill>
                            <a:srgbClr val="FF0000"/>
                          </a:solidFill>
                        </a:rPr>
                        <a:t>Blue flag</a:t>
                      </a:r>
                      <a:r>
                        <a:rPr lang="en-CA" sz="1800" dirty="0">
                          <a:solidFill>
                            <a:srgbClr val="FF0000"/>
                          </a:solidFill>
                        </a:rPr>
                        <a:t> </a:t>
                      </a:r>
                      <a:r>
                        <a:rPr lang="en-CA" sz="1800" dirty="0"/>
                        <a:t>ag</a:t>
                      </a:r>
                    </a:p>
                  </a:txBody>
                  <a:tcPr marL="91412" marR="91412" marT="45581" marB="455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5" name="Table 3">
            <a:extLst>
              <a:ext uri="{FF2B5EF4-FFF2-40B4-BE49-F238E27FC236}">
                <a16:creationId xmlns:a16="http://schemas.microsoft.com/office/drawing/2014/main" id="{F42E8F41-16BF-96B9-006B-B32DEAD42E5B}"/>
              </a:ext>
            </a:extLst>
          </p:cNvPr>
          <p:cNvGraphicFramePr>
            <a:graphicFrameLocks noGrp="1"/>
          </p:cNvGraphicFramePr>
          <p:nvPr/>
        </p:nvGraphicFramePr>
        <p:xfrm>
          <a:off x="7146925" y="2319338"/>
          <a:ext cx="1463675" cy="365125"/>
        </p:xfrm>
        <a:graphic>
          <a:graphicData uri="http://schemas.openxmlformats.org/drawingml/2006/table">
            <a:tbl>
              <a:tblPr firstRow="1" bandRow="1">
                <a:tableStyleId>{5C22544A-7EE6-4342-B048-85BDC9FD1C3A}</a:tableStyleId>
              </a:tblPr>
              <a:tblGrid>
                <a:gridCol w="1463675">
                  <a:extLst>
                    <a:ext uri="{9D8B030D-6E8A-4147-A177-3AD203B41FA5}">
                      <a16:colId xmlns:a16="http://schemas.microsoft.com/office/drawing/2014/main" val="20000"/>
                    </a:ext>
                  </a:extLst>
                </a:gridCol>
              </a:tblGrid>
              <a:tr h="365125">
                <a:tc>
                  <a:txBody>
                    <a:bodyPr/>
                    <a:lstStyle/>
                    <a:p>
                      <a:r>
                        <a:rPr lang="en-CA" sz="1800" b="0" dirty="0">
                          <a:solidFill>
                            <a:srgbClr val="FF0000"/>
                          </a:solidFill>
                        </a:rPr>
                        <a:t>Rope joint</a:t>
                      </a:r>
                      <a:endParaRPr lang="en-CA" sz="1800" dirty="0">
                        <a:solidFill>
                          <a:srgbClr val="FF0000"/>
                        </a:solidFill>
                      </a:endParaRPr>
                    </a:p>
                  </a:txBody>
                  <a:tcPr marL="91412" marR="91412" marT="45581" marB="455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cxnSp>
        <p:nvCxnSpPr>
          <p:cNvPr id="5" name="Straight Arrow Connector 4">
            <a:extLst>
              <a:ext uri="{FF2B5EF4-FFF2-40B4-BE49-F238E27FC236}">
                <a16:creationId xmlns:a16="http://schemas.microsoft.com/office/drawing/2014/main" id="{401E83A5-4B99-75D8-46A7-0CD247026202}"/>
              </a:ext>
            </a:extLst>
          </p:cNvPr>
          <p:cNvCxnSpPr>
            <a:endCxn id="15" idx="0"/>
          </p:cNvCxnSpPr>
          <p:nvPr/>
        </p:nvCxnSpPr>
        <p:spPr>
          <a:xfrm>
            <a:off x="7664450" y="981075"/>
            <a:ext cx="214313" cy="133826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graphicFrame>
        <p:nvGraphicFramePr>
          <p:cNvPr id="18" name="Table 3">
            <a:extLst>
              <a:ext uri="{FF2B5EF4-FFF2-40B4-BE49-F238E27FC236}">
                <a16:creationId xmlns:a16="http://schemas.microsoft.com/office/drawing/2014/main" id="{AC93D620-7894-458C-E280-4DBCAA85803D}"/>
              </a:ext>
            </a:extLst>
          </p:cNvPr>
          <p:cNvGraphicFramePr>
            <a:graphicFrameLocks noGrp="1"/>
          </p:cNvGraphicFramePr>
          <p:nvPr/>
        </p:nvGraphicFramePr>
        <p:xfrm>
          <a:off x="7146925" y="3063875"/>
          <a:ext cx="1463675" cy="350838"/>
        </p:xfrm>
        <a:graphic>
          <a:graphicData uri="http://schemas.openxmlformats.org/drawingml/2006/table">
            <a:tbl>
              <a:tblPr firstRow="1" bandRow="1">
                <a:tableStyleId>{5C22544A-7EE6-4342-B048-85BDC9FD1C3A}</a:tableStyleId>
              </a:tblPr>
              <a:tblGrid>
                <a:gridCol w="1463675">
                  <a:extLst>
                    <a:ext uri="{9D8B030D-6E8A-4147-A177-3AD203B41FA5}">
                      <a16:colId xmlns:a16="http://schemas.microsoft.com/office/drawing/2014/main" val="20000"/>
                    </a:ext>
                  </a:extLst>
                </a:gridCol>
              </a:tblGrid>
              <a:tr h="350838">
                <a:tc>
                  <a:txBody>
                    <a:bodyPr/>
                    <a:lstStyle/>
                    <a:p>
                      <a:r>
                        <a:rPr lang="en-CA" sz="1600" b="0" dirty="0">
                          <a:solidFill>
                            <a:srgbClr val="FF0000"/>
                          </a:solidFill>
                        </a:rPr>
                        <a:t>Weather vane</a:t>
                      </a:r>
                      <a:endParaRPr lang="en-CA" sz="1600" dirty="0"/>
                    </a:p>
                  </a:txBody>
                  <a:tcPr marL="91412" marR="91412" marT="45551" marB="4555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E798-08DA-5860-071E-7D83B88EA835}"/>
              </a:ext>
            </a:extLst>
          </p:cNvPr>
          <p:cNvSpPr>
            <a:spLocks noGrp="1"/>
          </p:cNvSpPr>
          <p:nvPr>
            <p:ph type="title"/>
          </p:nvPr>
        </p:nvSpPr>
        <p:spPr/>
        <p:txBody>
          <a:bodyPr/>
          <a:lstStyle/>
          <a:p>
            <a:pPr>
              <a:defRPr/>
            </a:pPr>
            <a:r>
              <a:rPr lang="en-CA" dirty="0">
                <a:ea typeface="MS PGothic" panose="020B0600070205080204" pitchFamily="34" charset="-128"/>
              </a:rPr>
              <a:t>Taking the substance of the invention</a:t>
            </a:r>
          </a:p>
        </p:txBody>
      </p:sp>
      <p:sp>
        <p:nvSpPr>
          <p:cNvPr id="3" name="Text Placeholder 2">
            <a:extLst>
              <a:ext uri="{FF2B5EF4-FFF2-40B4-BE49-F238E27FC236}">
                <a16:creationId xmlns:a16="http://schemas.microsoft.com/office/drawing/2014/main" id="{A1C491ED-C862-E822-63EC-370B3D18854C}"/>
              </a:ext>
            </a:extLst>
          </p:cNvPr>
          <p:cNvSpPr>
            <a:spLocks noGrp="1"/>
          </p:cNvSpPr>
          <p:nvPr>
            <p:ph type="body" idx="1"/>
          </p:nvPr>
        </p:nvSpPr>
        <p:spPr/>
        <p:txBody>
          <a:bodyPr/>
          <a:lstStyle/>
          <a:p>
            <a:pPr>
              <a:defRPr/>
            </a:pPr>
            <a:endParaRPr lang="en-CA">
              <a:ea typeface="MS PGothic" panose="020B0600070205080204"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9392995D-A60C-E48B-439D-2941676AC661}"/>
              </a:ext>
            </a:extLst>
          </p:cNvPr>
          <p:cNvSpPr>
            <a:spLocks noGrp="1"/>
          </p:cNvSpPr>
          <p:nvPr>
            <p:ph type="title"/>
          </p:nvPr>
        </p:nvSpPr>
        <p:spPr/>
        <p:txBody>
          <a:bodyPr/>
          <a:lstStyle/>
          <a:p>
            <a:pPr eaLnBrk="1" hangingPunct="1"/>
            <a:r>
              <a:rPr lang="en-US" altLang="en-US" sz="3600"/>
              <a:t>In the beginning … Canadian Patent No. 1</a:t>
            </a:r>
            <a:endParaRPr lang="en-CA" altLang="en-US" sz="3600"/>
          </a:p>
        </p:txBody>
      </p:sp>
      <p:sp>
        <p:nvSpPr>
          <p:cNvPr id="39938" name="Slide Number Placeholder 3">
            <a:extLst>
              <a:ext uri="{FF2B5EF4-FFF2-40B4-BE49-F238E27FC236}">
                <a16:creationId xmlns:a16="http://schemas.microsoft.com/office/drawing/2014/main" id="{ED54F28A-69E0-9AD7-B5AB-9B964B1FF39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4CEB0FA-AEF2-8543-9859-F24263BD27B9}" type="slidenum">
              <a:rPr lang="en-CA" altLang="en-US" sz="1200" smtClean="0">
                <a:solidFill>
                  <a:srgbClr val="003D6B"/>
                </a:solidFill>
                <a:latin typeface="Arial" panose="020B0604020202020204" pitchFamily="34" charset="0"/>
              </a:rPr>
              <a:pPr>
                <a:spcBef>
                  <a:spcPct val="0"/>
                </a:spcBef>
                <a:buFontTx/>
                <a:buNone/>
              </a:pPr>
              <a:t>19</a:t>
            </a:fld>
            <a:endParaRPr lang="en-CA" altLang="en-US" sz="1200">
              <a:solidFill>
                <a:srgbClr val="003D6B"/>
              </a:solidFill>
              <a:latin typeface="Arial" panose="020B0604020202020204" pitchFamily="34" charset="0"/>
            </a:endParaRPr>
          </a:p>
        </p:txBody>
      </p:sp>
      <p:pic>
        <p:nvPicPr>
          <p:cNvPr id="39939" name="Picture 5" descr="A MACHINE FOR MEASURING LIQUIDS, p. 1">
            <a:extLst>
              <a:ext uri="{FF2B5EF4-FFF2-40B4-BE49-F238E27FC236}">
                <a16:creationId xmlns:a16="http://schemas.microsoft.com/office/drawing/2014/main" id="{0DAEDCE7-2F27-AD4B-5F8A-47BCCC0C07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034" t="12083" r="9329" b="6267"/>
          <a:stretch>
            <a:fillRect/>
          </a:stretch>
        </p:blipFill>
        <p:spPr bwMode="auto">
          <a:xfrm>
            <a:off x="685800" y="1497013"/>
            <a:ext cx="6694488" cy="518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D8CBA706-FBA4-9A89-1210-A77ECE2AD864}"/>
              </a:ext>
            </a:extLst>
          </p:cNvPr>
          <p:cNvSpPr>
            <a:spLocks noGrp="1"/>
          </p:cNvSpPr>
          <p:nvPr>
            <p:ph type="title"/>
          </p:nvPr>
        </p:nvSpPr>
        <p:spPr/>
        <p:txBody>
          <a:bodyPr/>
          <a:lstStyle/>
          <a:p>
            <a:pPr eaLnBrk="1" hangingPunct="1"/>
            <a:endParaRPr lang="en-CA" altLang="en-US"/>
          </a:p>
        </p:txBody>
      </p:sp>
      <p:sp>
        <p:nvSpPr>
          <p:cNvPr id="41986" name="Rectangle 3">
            <a:extLst>
              <a:ext uri="{FF2B5EF4-FFF2-40B4-BE49-F238E27FC236}">
                <a16:creationId xmlns:a16="http://schemas.microsoft.com/office/drawing/2014/main" id="{D3FBEC02-D7AB-BA4B-D2EE-19075DDCB853}"/>
              </a:ext>
            </a:extLst>
          </p:cNvPr>
          <p:cNvSpPr>
            <a:spLocks noGrp="1"/>
          </p:cNvSpPr>
          <p:nvPr>
            <p:ph idx="1"/>
          </p:nvPr>
        </p:nvSpPr>
        <p:spPr/>
        <p:txBody>
          <a:bodyPr/>
          <a:lstStyle/>
          <a:p>
            <a:pPr eaLnBrk="1" hangingPunct="1"/>
            <a:endParaRPr lang="en-CA" altLang="en-US"/>
          </a:p>
        </p:txBody>
      </p:sp>
      <p:sp>
        <p:nvSpPr>
          <p:cNvPr id="41987" name="Slide Number Placeholder 3">
            <a:extLst>
              <a:ext uri="{FF2B5EF4-FFF2-40B4-BE49-F238E27FC236}">
                <a16:creationId xmlns:a16="http://schemas.microsoft.com/office/drawing/2014/main" id="{DF68684A-356A-D71C-A372-3F3CB081783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A96E04D-9BD2-4746-B280-13417863D4DD}" type="slidenum">
              <a:rPr lang="en-CA" altLang="en-US" sz="1200" smtClean="0">
                <a:solidFill>
                  <a:srgbClr val="003D6B"/>
                </a:solidFill>
                <a:latin typeface="Arial" panose="020B0604020202020204" pitchFamily="34" charset="0"/>
              </a:rPr>
              <a:pPr>
                <a:spcBef>
                  <a:spcPct val="0"/>
                </a:spcBef>
                <a:buFontTx/>
                <a:buNone/>
              </a:pPr>
              <a:t>20</a:t>
            </a:fld>
            <a:endParaRPr lang="en-CA" altLang="en-US" sz="1200">
              <a:solidFill>
                <a:srgbClr val="003D6B"/>
              </a:solidFill>
              <a:latin typeface="Arial" panose="020B0604020202020204" pitchFamily="34" charset="0"/>
            </a:endParaRPr>
          </a:p>
        </p:txBody>
      </p:sp>
      <p:pic>
        <p:nvPicPr>
          <p:cNvPr id="41988" name="Picture 5" descr="A MACHINE FOR MEASURING LIQUIDS, p. 20">
            <a:extLst>
              <a:ext uri="{FF2B5EF4-FFF2-40B4-BE49-F238E27FC236}">
                <a16:creationId xmlns:a16="http://schemas.microsoft.com/office/drawing/2014/main" id="{72C34709-C0B4-FB1A-3201-E20D95E8F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117" t="3122" r="5833" b="12762"/>
          <a:stretch>
            <a:fillRect/>
          </a:stretch>
        </p:blipFill>
        <p:spPr bwMode="auto">
          <a:xfrm>
            <a:off x="2438400" y="457200"/>
            <a:ext cx="4471988"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1">
            <a:extLst>
              <a:ext uri="{FF2B5EF4-FFF2-40B4-BE49-F238E27FC236}">
                <a16:creationId xmlns:a16="http://schemas.microsoft.com/office/drawing/2014/main" id="{D00242C3-7668-E7F2-1140-0B35D21062B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637BAA0-4A7C-F74A-B1DF-8B3F7B8AB9B9}" type="slidenum">
              <a:rPr lang="en-CA" altLang="en-US" sz="1200" smtClean="0">
                <a:solidFill>
                  <a:srgbClr val="003D6B"/>
                </a:solidFill>
                <a:latin typeface="Arial" panose="020B0604020202020204" pitchFamily="34" charset="0"/>
              </a:rPr>
              <a:pPr>
                <a:spcBef>
                  <a:spcPct val="0"/>
                </a:spcBef>
                <a:buFontTx/>
                <a:buNone/>
              </a:pPr>
              <a:t>21</a:t>
            </a:fld>
            <a:endParaRPr lang="en-CA" altLang="en-US" sz="1200">
              <a:solidFill>
                <a:srgbClr val="003D6B"/>
              </a:solidFill>
              <a:latin typeface="Arial" panose="020B0604020202020204" pitchFamily="34" charset="0"/>
            </a:endParaRPr>
          </a:p>
        </p:txBody>
      </p:sp>
      <p:pic>
        <p:nvPicPr>
          <p:cNvPr id="44034" name="Picture 7" descr="A MACHINE FOR MEASURING LIQUIDS, p. 19">
            <a:extLst>
              <a:ext uri="{FF2B5EF4-FFF2-40B4-BE49-F238E27FC236}">
                <a16:creationId xmlns:a16="http://schemas.microsoft.com/office/drawing/2014/main" id="{1D83F014-0A45-B84A-C944-8B6261AEBD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00" t="3618" r="6250" b="9181"/>
          <a:stretch>
            <a:fillRect/>
          </a:stretch>
        </p:blipFill>
        <p:spPr bwMode="auto">
          <a:xfrm>
            <a:off x="4643438" y="333375"/>
            <a:ext cx="3732212"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9" descr="A MACHINE FOR MEASURING LIQUIDS, p. 18">
            <a:extLst>
              <a:ext uri="{FF2B5EF4-FFF2-40B4-BE49-F238E27FC236}">
                <a16:creationId xmlns:a16="http://schemas.microsoft.com/office/drawing/2014/main" id="{D5DCBF4A-529B-5E97-52C1-46C5A7B85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199" t="3781" r="7666" b="12511"/>
          <a:stretch>
            <a:fillRect/>
          </a:stretch>
        </p:blipFill>
        <p:spPr bwMode="auto">
          <a:xfrm>
            <a:off x="841375" y="333375"/>
            <a:ext cx="3797300"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11" descr="logoddsmnoir">
            <a:extLst>
              <a:ext uri="{FF2B5EF4-FFF2-40B4-BE49-F238E27FC236}">
                <a16:creationId xmlns:a16="http://schemas.microsoft.com/office/drawing/2014/main" id="{3451E9BD-61CC-94B7-432F-6566658C7708}"/>
              </a:ext>
            </a:extLst>
          </p:cNvPr>
          <p:cNvSpPr txBox="1">
            <a:spLocks noChangeArrowheads="1"/>
          </p:cNvSpPr>
          <p:nvPr/>
        </p:nvSpPr>
        <p:spPr bwMode="auto">
          <a:xfrm>
            <a:off x="4481513" y="3657600"/>
            <a:ext cx="180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endParaRPr lang="en-US" altLang="en-US" sz="2400">
              <a:latin typeface="Arial" panose="020B0604020202020204" pitchFamily="34" charset="0"/>
            </a:endParaRPr>
          </a:p>
        </p:txBody>
      </p:sp>
      <p:sp>
        <p:nvSpPr>
          <p:cNvPr id="7" name="Rectangle 10">
            <a:extLst>
              <a:ext uri="{FF2B5EF4-FFF2-40B4-BE49-F238E27FC236}">
                <a16:creationId xmlns:a16="http://schemas.microsoft.com/office/drawing/2014/main" id="{64A8C83C-4638-1F37-88E3-64FB172B70EC}"/>
              </a:ext>
            </a:extLst>
          </p:cNvPr>
          <p:cNvSpPr txBox="1">
            <a:spLocks noChangeArrowheads="1"/>
          </p:cNvSpPr>
          <p:nvPr/>
        </p:nvSpPr>
        <p:spPr bwMode="auto">
          <a:xfrm>
            <a:off x="222250" y="2438400"/>
            <a:ext cx="815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3600" b="1">
                <a:solidFill>
                  <a:srgbClr val="FF0000"/>
                </a:solidFill>
              </a:rPr>
              <a:t>The combination and arrangement as described of the balanced reciprocating piston and balance valves constructed and operated substantially in the manner described for the purpose set forth.</a:t>
            </a:r>
            <a:br>
              <a:rPr lang="en-US" altLang="en-US" sz="4400"/>
            </a:br>
            <a:endParaRPr lang="en-US" altLang="en-US" sz="4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DC1C36E9-2B59-1314-9DC4-42186CBF3493}"/>
              </a:ext>
            </a:extLst>
          </p:cNvPr>
          <p:cNvSpPr>
            <a:spLocks noGrp="1" noChangeArrowheads="1"/>
          </p:cNvSpPr>
          <p:nvPr>
            <p:ph type="title"/>
          </p:nvPr>
        </p:nvSpPr>
        <p:spPr/>
        <p:txBody>
          <a:bodyPr>
            <a:normAutofit fontScale="90000"/>
          </a:bodyPr>
          <a:lstStyle/>
          <a:p>
            <a:pPr eaLnBrk="1" hangingPunct="1">
              <a:defRPr/>
            </a:pPr>
            <a:r>
              <a:rPr lang="en-US">
                <a:ea typeface="+mj-ea"/>
              </a:rPr>
              <a:t>Taking the substance of the invention</a:t>
            </a:r>
          </a:p>
        </p:txBody>
      </p:sp>
      <p:sp>
        <p:nvSpPr>
          <p:cNvPr id="46082" name="Rectangle 3">
            <a:extLst>
              <a:ext uri="{FF2B5EF4-FFF2-40B4-BE49-F238E27FC236}">
                <a16:creationId xmlns:a16="http://schemas.microsoft.com/office/drawing/2014/main" id="{6C9F77CC-5C37-C259-A58D-E19113B07A79}"/>
              </a:ext>
            </a:extLst>
          </p:cNvPr>
          <p:cNvSpPr>
            <a:spLocks noGrp="1"/>
          </p:cNvSpPr>
          <p:nvPr>
            <p:ph idx="1"/>
          </p:nvPr>
        </p:nvSpPr>
        <p:spPr>
          <a:xfrm>
            <a:off x="179388" y="1557338"/>
            <a:ext cx="8785225" cy="2786062"/>
          </a:xfrm>
        </p:spPr>
        <p:txBody>
          <a:bodyPr/>
          <a:lstStyle/>
          <a:p>
            <a:pPr eaLnBrk="1" hangingPunct="1">
              <a:lnSpc>
                <a:spcPct val="90000"/>
              </a:lnSpc>
              <a:buFont typeface="Times" pitchFamily="2" charset="0"/>
              <a:buNone/>
            </a:pPr>
            <a:r>
              <a:rPr lang="en-CA" altLang="en-US" sz="2000"/>
              <a:t>  </a:t>
            </a:r>
            <a:r>
              <a:rPr lang="en-CA" altLang="en-US" sz="2200"/>
              <a:t>There "may be an essence or substance of the invention underlying the mere accident of form; and that invention, like every other invention, may be pirated by a theft in a disguised or mutilated form, and it will be in every case a question of fact whether the alleged piracy is the same in substance and effect, or is a substantially new or different combination". </a:t>
            </a:r>
          </a:p>
          <a:p>
            <a:pPr eaLnBrk="1" hangingPunct="1">
              <a:lnSpc>
                <a:spcPct val="90000"/>
              </a:lnSpc>
              <a:buFont typeface="Times" pitchFamily="2" charset="0"/>
              <a:buNone/>
            </a:pPr>
            <a:r>
              <a:rPr lang="en-CA" altLang="en-US" sz="2200"/>
              <a:t>		James L.G. in </a:t>
            </a:r>
            <a:r>
              <a:rPr lang="en-CA" altLang="en-US" sz="2200" i="1"/>
              <a:t>Clark</a:t>
            </a:r>
            <a:r>
              <a:rPr lang="en-CA" altLang="en-US" sz="2200"/>
              <a:t>-vs-</a:t>
            </a:r>
            <a:r>
              <a:rPr lang="en-CA" altLang="en-US" sz="2200" i="1"/>
              <a:t>Adie</a:t>
            </a:r>
            <a:r>
              <a:rPr lang="en-CA" altLang="en-US" sz="2200"/>
              <a:t>, [1873] L.R. 10 Ch. 667</a:t>
            </a:r>
            <a:endParaRPr lang="en-CA" altLang="en-US" sz="2000"/>
          </a:p>
          <a:p>
            <a:pPr eaLnBrk="1" hangingPunct="1">
              <a:lnSpc>
                <a:spcPct val="90000"/>
              </a:lnSpc>
              <a:buFont typeface="Times" pitchFamily="2" charset="0"/>
              <a:buNone/>
            </a:pPr>
            <a:r>
              <a:rPr lang="en-US" altLang="en-US" sz="2000">
                <a:latin typeface="ヒラギノ角ゴ Pro W3" panose="020B0300000000000000" pitchFamily="34" charset="-128"/>
              </a:rPr>
              <a:t> </a:t>
            </a:r>
          </a:p>
          <a:p>
            <a:pPr eaLnBrk="1" hangingPunct="1">
              <a:lnSpc>
                <a:spcPct val="90000"/>
              </a:lnSpc>
              <a:buFont typeface="Times" pitchFamily="2" charset="0"/>
              <a:buNone/>
            </a:pPr>
            <a:r>
              <a:rPr lang="en-CA" altLang="en-US" sz="2000"/>
              <a:t>  </a:t>
            </a:r>
            <a:endParaRPr lang="en-US" altLang="en-US" sz="2000"/>
          </a:p>
        </p:txBody>
      </p:sp>
      <p:sp>
        <p:nvSpPr>
          <p:cNvPr id="46083" name="Slide Number Placeholder 3">
            <a:extLst>
              <a:ext uri="{FF2B5EF4-FFF2-40B4-BE49-F238E27FC236}">
                <a16:creationId xmlns:a16="http://schemas.microsoft.com/office/drawing/2014/main" id="{B9F94825-8036-D833-505F-6FAE8921808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3435566E-FB4C-D44A-ACEF-79A782AE1369}" type="slidenum">
              <a:rPr lang="en-CA" altLang="en-US" sz="1200" smtClean="0">
                <a:solidFill>
                  <a:srgbClr val="003D6B"/>
                </a:solidFill>
                <a:latin typeface="Arial" panose="020B0604020202020204" pitchFamily="34" charset="0"/>
              </a:rPr>
              <a:pPr>
                <a:spcBef>
                  <a:spcPct val="0"/>
                </a:spcBef>
                <a:buFontTx/>
                <a:buNone/>
              </a:pPr>
              <a:t>22</a:t>
            </a:fld>
            <a:endParaRPr lang="en-CA" altLang="en-US" sz="1200">
              <a:solidFill>
                <a:srgbClr val="003D6B"/>
              </a:solidFill>
              <a:latin typeface="Arial" panose="020B0604020202020204" pitchFamily="34" charset="0"/>
            </a:endParaRPr>
          </a:p>
        </p:txBody>
      </p:sp>
      <p:sp>
        <p:nvSpPr>
          <p:cNvPr id="354309" name="Rectangle 5">
            <a:extLst>
              <a:ext uri="{FF2B5EF4-FFF2-40B4-BE49-F238E27FC236}">
                <a16:creationId xmlns:a16="http://schemas.microsoft.com/office/drawing/2014/main" id="{99EBFBF3-CF24-A5B4-3701-295A38999A97}"/>
              </a:ext>
            </a:extLst>
          </p:cNvPr>
          <p:cNvSpPr>
            <a:spLocks noChangeArrowheads="1"/>
          </p:cNvSpPr>
          <p:nvPr/>
        </p:nvSpPr>
        <p:spPr bwMode="auto">
          <a:xfrm>
            <a:off x="358775" y="3962400"/>
            <a:ext cx="8785225"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4625" indent="-1746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spcAft>
                <a:spcPct val="25000"/>
              </a:spcAft>
              <a:buFont typeface="Times" pitchFamily="2" charset="0"/>
              <a:buNone/>
            </a:pPr>
            <a:r>
              <a:rPr lang="en-CA" altLang="en-US" sz="1800">
                <a:solidFill>
                  <a:srgbClr val="203758"/>
                </a:solidFill>
                <a:latin typeface="Arial" panose="020B0604020202020204" pitchFamily="34" charset="0"/>
              </a:rPr>
              <a:t>  </a:t>
            </a:r>
            <a:r>
              <a:rPr lang="en-CA" altLang="en-US" sz="3400">
                <a:solidFill>
                  <a:srgbClr val="203758"/>
                </a:solidFill>
                <a:latin typeface="Arial" panose="020B0604020202020204" pitchFamily="34" charset="0"/>
              </a:rPr>
              <a:t>There "may be an essence or substance of the invention underlying the mere accident of form…”</a:t>
            </a:r>
            <a:r>
              <a:rPr lang="en-CA" altLang="ja-JP" sz="1800">
                <a:solidFill>
                  <a:srgbClr val="203758"/>
                </a:solidFill>
                <a:latin typeface="Arial" panose="020B0604020202020204" pitchFamily="34" charset="0"/>
              </a:rPr>
              <a:t> </a:t>
            </a:r>
            <a:endParaRPr lang="en-US" altLang="en-US" sz="1800">
              <a:solidFill>
                <a:srgbClr val="203758"/>
              </a:solidFill>
              <a:latin typeface="Arial" panose="020B0604020202020204" pitchFamily="34" charset="0"/>
            </a:endParaRPr>
          </a:p>
        </p:txBody>
      </p:sp>
      <p:sp>
        <p:nvSpPr>
          <p:cNvPr id="354310" name="Line 6">
            <a:extLst>
              <a:ext uri="{FF2B5EF4-FFF2-40B4-BE49-F238E27FC236}">
                <a16:creationId xmlns:a16="http://schemas.microsoft.com/office/drawing/2014/main" id="{1C4F0EDA-7FBC-0882-DF5C-9677B1CC7B84}"/>
              </a:ext>
            </a:extLst>
          </p:cNvPr>
          <p:cNvSpPr>
            <a:spLocks noChangeShapeType="1"/>
          </p:cNvSpPr>
          <p:nvPr/>
        </p:nvSpPr>
        <p:spPr bwMode="auto">
          <a:xfrm>
            <a:off x="457200" y="1752600"/>
            <a:ext cx="76200" cy="2209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354311" name="Line 7">
            <a:extLst>
              <a:ext uri="{FF2B5EF4-FFF2-40B4-BE49-F238E27FC236}">
                <a16:creationId xmlns:a16="http://schemas.microsoft.com/office/drawing/2014/main" id="{66BDA7B0-CB87-D4E6-3BA4-25DA5C83926F}"/>
              </a:ext>
            </a:extLst>
          </p:cNvPr>
          <p:cNvSpPr>
            <a:spLocks noChangeShapeType="1"/>
          </p:cNvSpPr>
          <p:nvPr/>
        </p:nvSpPr>
        <p:spPr bwMode="auto">
          <a:xfrm>
            <a:off x="5791200" y="1752600"/>
            <a:ext cx="289560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43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4311"/>
                                        </p:tgtEl>
                                        <p:attrNameLst>
                                          <p:attrName>style.visibility</p:attrName>
                                        </p:attrNameLst>
                                      </p:cBhvr>
                                      <p:to>
                                        <p:strVal val="visible"/>
                                      </p:to>
                                    </p:set>
                                  </p:childTnLst>
                                </p:cTn>
                              </p:par>
                            </p:childTnLst>
                          </p:cTn>
                        </p:par>
                        <p:par>
                          <p:cTn id="9" fill="hold" nodeType="afterGroup">
                            <p:stCondLst>
                              <p:cond delay="0"/>
                            </p:stCondLst>
                            <p:childTnLst>
                              <p:par>
                                <p:cTn id="10" presetID="9" presetClass="entr" presetSubtype="0" fill="hold" grpId="0" nodeType="afterEffect">
                                  <p:stCondLst>
                                    <p:cond delay="0"/>
                                  </p:stCondLst>
                                  <p:childTnLst>
                                    <p:set>
                                      <p:cBhvr>
                                        <p:cTn id="11" dur="1" fill="hold">
                                          <p:stCondLst>
                                            <p:cond delay="0"/>
                                          </p:stCondLst>
                                        </p:cTn>
                                        <p:tgtEl>
                                          <p:spTgt spid="354309"/>
                                        </p:tgtEl>
                                        <p:attrNameLst>
                                          <p:attrName>style.visibility</p:attrName>
                                        </p:attrNameLst>
                                      </p:cBhvr>
                                      <p:to>
                                        <p:strVal val="visible"/>
                                      </p:to>
                                    </p:set>
                                    <p:animEffect transition="in" filter="dissolve">
                                      <p:cBhvr>
                                        <p:cTn id="12" dur="500"/>
                                        <p:tgtEl>
                                          <p:spTgt spid="354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A158511D-DF11-53C1-44C0-9C42CF836055}"/>
              </a:ext>
            </a:extLst>
          </p:cNvPr>
          <p:cNvSpPr>
            <a:spLocks noGrp="1" noChangeArrowheads="1"/>
          </p:cNvSpPr>
          <p:nvPr>
            <p:ph type="title"/>
          </p:nvPr>
        </p:nvSpPr>
        <p:spPr/>
        <p:txBody>
          <a:bodyPr>
            <a:normAutofit fontScale="90000"/>
          </a:bodyPr>
          <a:lstStyle/>
          <a:p>
            <a:pPr eaLnBrk="1" hangingPunct="1">
              <a:defRPr/>
            </a:pPr>
            <a:r>
              <a:rPr lang="en-US">
                <a:ea typeface="+mj-ea"/>
              </a:rPr>
              <a:t>Taking the substance of the invention</a:t>
            </a:r>
          </a:p>
        </p:txBody>
      </p:sp>
      <p:sp>
        <p:nvSpPr>
          <p:cNvPr id="48130" name="Rectangle 3">
            <a:extLst>
              <a:ext uri="{FF2B5EF4-FFF2-40B4-BE49-F238E27FC236}">
                <a16:creationId xmlns:a16="http://schemas.microsoft.com/office/drawing/2014/main" id="{B1D94DBE-059E-9A2C-3936-BF152F48F9E4}"/>
              </a:ext>
            </a:extLst>
          </p:cNvPr>
          <p:cNvSpPr>
            <a:spLocks noGrp="1"/>
          </p:cNvSpPr>
          <p:nvPr>
            <p:ph idx="1"/>
          </p:nvPr>
        </p:nvSpPr>
        <p:spPr>
          <a:xfrm>
            <a:off x="179388" y="1557338"/>
            <a:ext cx="8785225" cy="2786062"/>
          </a:xfrm>
        </p:spPr>
        <p:txBody>
          <a:bodyPr/>
          <a:lstStyle/>
          <a:p>
            <a:pPr eaLnBrk="1" hangingPunct="1">
              <a:lnSpc>
                <a:spcPct val="90000"/>
              </a:lnSpc>
              <a:buFont typeface="Times" pitchFamily="2" charset="0"/>
              <a:buNone/>
            </a:pPr>
            <a:r>
              <a:rPr lang="en-CA" altLang="en-US" sz="2200"/>
              <a:t>     There "may be an essence or substance of the invention underlying the mere accident of form; and that invention, like every other invention, may be pirated by a theft in a disguised or mutilated form, and it will be in every case a question of fact whether the alleged piracy is the same in substance and effect, or is a substantially new or different combination". </a:t>
            </a:r>
          </a:p>
          <a:p>
            <a:pPr eaLnBrk="1" hangingPunct="1">
              <a:lnSpc>
                <a:spcPct val="90000"/>
              </a:lnSpc>
              <a:buFont typeface="Times" pitchFamily="2" charset="0"/>
              <a:buNone/>
            </a:pPr>
            <a:r>
              <a:rPr lang="en-CA" altLang="en-US" sz="2200"/>
              <a:t>		James L.G. in </a:t>
            </a:r>
            <a:r>
              <a:rPr lang="en-CA" altLang="en-US" sz="2200" i="1"/>
              <a:t>Clark</a:t>
            </a:r>
            <a:r>
              <a:rPr lang="en-CA" altLang="en-US" sz="2200"/>
              <a:t>-vs-</a:t>
            </a:r>
            <a:r>
              <a:rPr lang="en-CA" altLang="en-US" sz="2200" i="1"/>
              <a:t>Adie</a:t>
            </a:r>
            <a:r>
              <a:rPr lang="en-CA" altLang="en-US" sz="2200"/>
              <a:t>, [1873] L.R. 10 Ch. 667</a:t>
            </a:r>
            <a:endParaRPr lang="en-US" altLang="en-US" sz="2200">
              <a:latin typeface="ヒラギノ角ゴ Pro W3" panose="020B0300000000000000" pitchFamily="34" charset="-128"/>
            </a:endParaRPr>
          </a:p>
          <a:p>
            <a:pPr eaLnBrk="1" hangingPunct="1">
              <a:lnSpc>
                <a:spcPct val="90000"/>
              </a:lnSpc>
              <a:buFont typeface="Times" pitchFamily="2" charset="0"/>
              <a:buNone/>
            </a:pPr>
            <a:r>
              <a:rPr lang="en-CA" altLang="en-US" sz="2200"/>
              <a:t>  </a:t>
            </a:r>
            <a:endParaRPr lang="en-US" altLang="en-US" sz="2200"/>
          </a:p>
        </p:txBody>
      </p:sp>
      <p:sp>
        <p:nvSpPr>
          <p:cNvPr id="48131" name="Slide Number Placeholder 3">
            <a:extLst>
              <a:ext uri="{FF2B5EF4-FFF2-40B4-BE49-F238E27FC236}">
                <a16:creationId xmlns:a16="http://schemas.microsoft.com/office/drawing/2014/main" id="{C9D35760-8201-B6C4-FE4D-AA18DD9B2E0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B415718C-3343-CA45-A0EE-EBC76EC84F6C}" type="slidenum">
              <a:rPr lang="en-CA" altLang="en-US" sz="1200" smtClean="0">
                <a:solidFill>
                  <a:srgbClr val="003D6B"/>
                </a:solidFill>
                <a:latin typeface="Arial" panose="020B0604020202020204" pitchFamily="34" charset="0"/>
              </a:rPr>
              <a:pPr>
                <a:spcBef>
                  <a:spcPct val="0"/>
                </a:spcBef>
                <a:buFontTx/>
                <a:buNone/>
              </a:pPr>
              <a:t>23</a:t>
            </a:fld>
            <a:endParaRPr lang="en-CA" altLang="en-US" sz="1200">
              <a:solidFill>
                <a:srgbClr val="003D6B"/>
              </a:solidFill>
              <a:latin typeface="Arial" panose="020B0604020202020204" pitchFamily="34" charset="0"/>
            </a:endParaRPr>
          </a:p>
        </p:txBody>
      </p:sp>
      <p:sp>
        <p:nvSpPr>
          <p:cNvPr id="48132" name="Text Box 7" descr="logoddsmnoir">
            <a:extLst>
              <a:ext uri="{FF2B5EF4-FFF2-40B4-BE49-F238E27FC236}">
                <a16:creationId xmlns:a16="http://schemas.microsoft.com/office/drawing/2014/main" id="{AAB9C0F4-41FD-D003-A51E-037920929E63}"/>
              </a:ext>
            </a:extLst>
          </p:cNvPr>
          <p:cNvSpPr txBox="1">
            <a:spLocks noChangeArrowheads="1"/>
          </p:cNvSpPr>
          <p:nvPr/>
        </p:nvSpPr>
        <p:spPr bwMode="auto">
          <a:xfrm>
            <a:off x="228600" y="4572000"/>
            <a:ext cx="8610600"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ct val="25000"/>
              </a:spcAft>
              <a:buFont typeface="Times" pitchFamily="2" charset="0"/>
              <a:buNone/>
            </a:pPr>
            <a:r>
              <a:rPr lang="en-CA" altLang="en-US" sz="2200">
                <a:solidFill>
                  <a:srgbClr val="203758"/>
                </a:solidFill>
                <a:latin typeface="Arial" panose="020B0604020202020204" pitchFamily="34" charset="0"/>
              </a:rPr>
              <a:t> "pith and marrow of the invention”</a:t>
            </a:r>
          </a:p>
          <a:p>
            <a:pPr eaLnBrk="1" hangingPunct="1">
              <a:spcBef>
                <a:spcPct val="0"/>
              </a:spcBef>
              <a:spcAft>
                <a:spcPct val="25000"/>
              </a:spcAft>
              <a:buFont typeface="Times" pitchFamily="2" charset="0"/>
              <a:buNone/>
            </a:pPr>
            <a:r>
              <a:rPr lang="en-CA" altLang="en-US" sz="2200">
                <a:solidFill>
                  <a:srgbClr val="203758"/>
                </a:solidFill>
                <a:latin typeface="Arial" panose="020B0604020202020204" pitchFamily="34" charset="0"/>
              </a:rPr>
              <a:t>	Lord Cairns </a:t>
            </a:r>
            <a:r>
              <a:rPr lang="en-CA" altLang="en-US" sz="2200" i="1">
                <a:solidFill>
                  <a:srgbClr val="203758"/>
                </a:solidFill>
                <a:latin typeface="Arial" panose="020B0604020202020204" pitchFamily="34" charset="0"/>
              </a:rPr>
              <a:t>Clark</a:t>
            </a:r>
            <a:r>
              <a:rPr lang="en-CA" altLang="en-US" sz="2200">
                <a:solidFill>
                  <a:srgbClr val="203758"/>
                </a:solidFill>
                <a:latin typeface="Arial" panose="020B0604020202020204" pitchFamily="34" charset="0"/>
              </a:rPr>
              <a:t>-vs-</a:t>
            </a:r>
            <a:r>
              <a:rPr lang="en-CA" altLang="en-US" sz="2200" i="1">
                <a:solidFill>
                  <a:srgbClr val="203758"/>
                </a:solidFill>
                <a:latin typeface="Arial" panose="020B0604020202020204" pitchFamily="34" charset="0"/>
              </a:rPr>
              <a:t>Adie, </a:t>
            </a:r>
            <a:r>
              <a:rPr lang="en-CA" altLang="en-US" sz="2200">
                <a:solidFill>
                  <a:srgbClr val="203758"/>
                </a:solidFill>
                <a:latin typeface="Arial" panose="020B0604020202020204" pitchFamily="34" charset="0"/>
              </a:rPr>
              <a:t>[1877] 2 App. Cas. 315, at 320</a:t>
            </a:r>
            <a:endParaRPr lang="en-US" altLang="en-US" sz="2200">
              <a:solidFill>
                <a:srgbClr val="203758"/>
              </a:solidFill>
              <a:latin typeface="Arial" panose="020B0604020202020204" pitchFamily="34"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047B3C4A-5CFC-4FE7-341B-6A8B630F2B0F}"/>
              </a:ext>
            </a:extLst>
          </p:cNvPr>
          <p:cNvSpPr>
            <a:spLocks noGrp="1" noChangeArrowheads="1"/>
          </p:cNvSpPr>
          <p:nvPr>
            <p:ph type="title"/>
          </p:nvPr>
        </p:nvSpPr>
        <p:spPr/>
        <p:txBody>
          <a:bodyPr>
            <a:normAutofit fontScale="90000"/>
          </a:bodyPr>
          <a:lstStyle/>
          <a:p>
            <a:pPr eaLnBrk="1" hangingPunct="1">
              <a:defRPr/>
            </a:pPr>
            <a:r>
              <a:rPr lang="en-US" sz="2700" i="1" dirty="0">
                <a:solidFill>
                  <a:schemeClr val="tx1"/>
                </a:solidFill>
                <a:ea typeface="+mj-ea"/>
              </a:rPr>
              <a:t>R.C.A. </a:t>
            </a:r>
            <a:r>
              <a:rPr lang="en-US" sz="2700" i="1" dirty="0" err="1">
                <a:solidFill>
                  <a:schemeClr val="tx1"/>
                </a:solidFill>
                <a:ea typeface="+mj-ea"/>
              </a:rPr>
              <a:t>Photophone</a:t>
            </a:r>
            <a:r>
              <a:rPr lang="en-US" sz="2700" i="1" dirty="0">
                <a:solidFill>
                  <a:schemeClr val="tx1"/>
                </a:solidFill>
                <a:ea typeface="+mj-ea"/>
              </a:rPr>
              <a:t> Ld.</a:t>
            </a:r>
            <a:r>
              <a:rPr lang="en-US" sz="2700" dirty="0">
                <a:solidFill>
                  <a:schemeClr val="tx1"/>
                </a:solidFill>
                <a:ea typeface="+mj-ea"/>
              </a:rPr>
              <a:t> v. </a:t>
            </a:r>
            <a:r>
              <a:rPr lang="en-US" sz="2700" i="1" dirty="0" err="1">
                <a:solidFill>
                  <a:schemeClr val="tx1"/>
                </a:solidFill>
                <a:ea typeface="+mj-ea"/>
              </a:rPr>
              <a:t>Gaumont</a:t>
            </a:r>
            <a:r>
              <a:rPr lang="en-US" sz="2700" i="1" dirty="0">
                <a:solidFill>
                  <a:schemeClr val="tx1"/>
                </a:solidFill>
                <a:ea typeface="+mj-ea"/>
              </a:rPr>
              <a:t>-British Picture Corporation Ltd. and British Acoustic Films, Ld.</a:t>
            </a:r>
            <a:r>
              <a:rPr lang="en-US" sz="2700" dirty="0">
                <a:solidFill>
                  <a:schemeClr val="tx1"/>
                </a:solidFill>
                <a:ea typeface="+mj-ea"/>
              </a:rPr>
              <a:t> </a:t>
            </a:r>
            <a:r>
              <a:rPr lang="en-US" sz="2000" dirty="0">
                <a:solidFill>
                  <a:schemeClr val="tx1"/>
                </a:solidFill>
                <a:ea typeface="+mj-ea"/>
              </a:rPr>
              <a:t>(1936), 53 R.P.C. 167 per </a:t>
            </a:r>
            <a:r>
              <a:rPr lang="en-US" sz="2000" dirty="0" err="1">
                <a:solidFill>
                  <a:schemeClr val="tx1"/>
                </a:solidFill>
                <a:ea typeface="+mj-ea"/>
              </a:rPr>
              <a:t>Romer</a:t>
            </a:r>
            <a:r>
              <a:rPr lang="en-US" sz="2000" dirty="0">
                <a:solidFill>
                  <a:schemeClr val="tx1"/>
                </a:solidFill>
                <a:ea typeface="+mj-ea"/>
              </a:rPr>
              <a:t> J. at 197</a:t>
            </a:r>
            <a:endParaRPr lang="en-US" dirty="0">
              <a:solidFill>
                <a:schemeClr val="tx1"/>
              </a:solidFill>
              <a:ea typeface="+mj-ea"/>
            </a:endParaRPr>
          </a:p>
        </p:txBody>
      </p:sp>
      <p:sp>
        <p:nvSpPr>
          <p:cNvPr id="50178" name="Rectangle 3">
            <a:extLst>
              <a:ext uri="{FF2B5EF4-FFF2-40B4-BE49-F238E27FC236}">
                <a16:creationId xmlns:a16="http://schemas.microsoft.com/office/drawing/2014/main" id="{1A103F46-EFD5-D452-2148-EDBB5C1D5EB6}"/>
              </a:ext>
            </a:extLst>
          </p:cNvPr>
          <p:cNvSpPr>
            <a:spLocks noGrp="1"/>
          </p:cNvSpPr>
          <p:nvPr>
            <p:ph idx="1"/>
          </p:nvPr>
        </p:nvSpPr>
        <p:spPr>
          <a:xfrm>
            <a:off x="358775" y="1828800"/>
            <a:ext cx="8785225" cy="4525963"/>
          </a:xfrm>
        </p:spPr>
        <p:txBody>
          <a:bodyPr/>
          <a:lstStyle/>
          <a:p>
            <a:pPr eaLnBrk="1" hangingPunct="1">
              <a:lnSpc>
                <a:spcPct val="90000"/>
              </a:lnSpc>
              <a:buFont typeface="Times" pitchFamily="2" charset="0"/>
              <a:buNone/>
            </a:pPr>
            <a:r>
              <a:rPr lang="en-US" altLang="en-US" sz="3000"/>
              <a:t>  “The principle is, indeed, no more than a particular application of the more general principle that a person who takes what in the familiar, though oddly mixed metaphor is called the pith and marrow of the invention is an infringer.  If he takes the pith and marrow of the invention he commits an infringement even though he omits an unessential part.  So, too, he commits an infringement if, instead of omitting an unessential part, he substitutes for that part a mechanical equivalent.”</a:t>
            </a:r>
          </a:p>
          <a:p>
            <a:pPr eaLnBrk="1" hangingPunct="1">
              <a:lnSpc>
                <a:spcPct val="90000"/>
              </a:lnSpc>
            </a:pPr>
            <a:endParaRPr lang="en-US" altLang="en-US" sz="3000"/>
          </a:p>
        </p:txBody>
      </p:sp>
      <p:sp>
        <p:nvSpPr>
          <p:cNvPr id="50179" name="Slide Number Placeholder 3">
            <a:extLst>
              <a:ext uri="{FF2B5EF4-FFF2-40B4-BE49-F238E27FC236}">
                <a16:creationId xmlns:a16="http://schemas.microsoft.com/office/drawing/2014/main" id="{229B8163-2DF6-AC52-FFA6-EA42C708340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0F377817-CDF3-3A42-BA06-C9651C0E1F55}" type="slidenum">
              <a:rPr lang="en-CA" altLang="en-US" sz="1200" smtClean="0">
                <a:solidFill>
                  <a:srgbClr val="003D6B"/>
                </a:solidFill>
                <a:latin typeface="Arial" panose="020B0604020202020204" pitchFamily="34" charset="0"/>
              </a:rPr>
              <a:pPr>
                <a:spcBef>
                  <a:spcPct val="0"/>
                </a:spcBef>
                <a:buFontTx/>
                <a:buNone/>
              </a:pPr>
              <a:t>24</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E6E2323B-EE55-3D3B-D607-C5FF85806AE1}"/>
              </a:ext>
            </a:extLst>
          </p:cNvPr>
          <p:cNvSpPr>
            <a:spLocks noGrp="1"/>
          </p:cNvSpPr>
          <p:nvPr>
            <p:ph type="title"/>
          </p:nvPr>
        </p:nvSpPr>
        <p:spPr/>
        <p:txBody>
          <a:bodyPr/>
          <a:lstStyle/>
          <a:p>
            <a:pPr eaLnBrk="1" hangingPunct="1"/>
            <a:r>
              <a:rPr lang="en-CA" altLang="en-US" i="1">
                <a:solidFill>
                  <a:schemeClr val="tx1"/>
                </a:solidFill>
              </a:rPr>
              <a:t>Smith Incubator Co. v. Seiling</a:t>
            </a:r>
            <a:r>
              <a:rPr lang="en-CA" altLang="en-US">
                <a:solidFill>
                  <a:schemeClr val="tx1"/>
                </a:solidFill>
              </a:rPr>
              <a:t> </a:t>
            </a:r>
            <a:br>
              <a:rPr lang="en-CA" altLang="en-US">
                <a:solidFill>
                  <a:schemeClr val="tx1"/>
                </a:solidFill>
              </a:rPr>
            </a:br>
            <a:r>
              <a:rPr lang="en-CA" altLang="en-US" sz="2300">
                <a:solidFill>
                  <a:schemeClr val="tx1"/>
                </a:solidFill>
              </a:rPr>
              <a:t>[1936] S.C.R. 251 per Rinfret J. at p. 260</a:t>
            </a:r>
            <a:endParaRPr lang="en-US" altLang="en-US">
              <a:solidFill>
                <a:schemeClr val="tx1"/>
              </a:solidFill>
            </a:endParaRPr>
          </a:p>
        </p:txBody>
      </p:sp>
      <p:sp>
        <p:nvSpPr>
          <p:cNvPr id="52226" name="Rectangle 3">
            <a:extLst>
              <a:ext uri="{FF2B5EF4-FFF2-40B4-BE49-F238E27FC236}">
                <a16:creationId xmlns:a16="http://schemas.microsoft.com/office/drawing/2014/main" id="{DF21A825-103E-825D-27A2-ED0C88032692}"/>
              </a:ext>
            </a:extLst>
          </p:cNvPr>
          <p:cNvSpPr>
            <a:spLocks noGrp="1"/>
          </p:cNvSpPr>
          <p:nvPr>
            <p:ph idx="1"/>
          </p:nvPr>
        </p:nvSpPr>
        <p:spPr/>
        <p:txBody>
          <a:bodyPr/>
          <a:lstStyle/>
          <a:p>
            <a:pPr eaLnBrk="1" hangingPunct="1">
              <a:buFont typeface="Times" pitchFamily="2" charset="0"/>
              <a:buNone/>
            </a:pPr>
            <a:r>
              <a:rPr lang="en-CA" altLang="en-US"/>
              <a:t>  “</a:t>
            </a:r>
            <a:r>
              <a:rPr lang="en-US" altLang="ja-JP"/>
              <a:t>It is sufficient if the infringer has borrowed the substance or spirit of the invention as it can be ascertained from the claims, except in details which could be varied without detriment to the successful working of it.</a:t>
            </a:r>
            <a:r>
              <a:rPr lang="en-CA" altLang="ja-JP"/>
              <a:t>"</a:t>
            </a:r>
            <a:r>
              <a:rPr lang="en-CA" altLang="ja-JP" baseline="30000"/>
              <a:t> </a:t>
            </a:r>
            <a:endParaRPr lang="en-US" altLang="en-US" baseline="30000"/>
          </a:p>
        </p:txBody>
      </p:sp>
      <p:sp>
        <p:nvSpPr>
          <p:cNvPr id="52227" name="Slide Number Placeholder 3">
            <a:extLst>
              <a:ext uri="{FF2B5EF4-FFF2-40B4-BE49-F238E27FC236}">
                <a16:creationId xmlns:a16="http://schemas.microsoft.com/office/drawing/2014/main" id="{943B5F3B-CDB7-5A8C-2CCC-A2EB108F636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8D6A1C35-2D90-A648-9023-A4D79F84BABF}" type="slidenum">
              <a:rPr lang="en-CA" altLang="en-US" sz="1200" smtClean="0">
                <a:solidFill>
                  <a:srgbClr val="003D6B"/>
                </a:solidFill>
                <a:latin typeface="Arial" panose="020B0604020202020204" pitchFamily="34" charset="0"/>
              </a:rPr>
              <a:pPr>
                <a:spcBef>
                  <a:spcPct val="0"/>
                </a:spcBef>
                <a:buFontTx/>
                <a:buNone/>
              </a:pPr>
              <a:t>25</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6A54C155-419E-658B-2C2B-D0D540B72C29}"/>
              </a:ext>
            </a:extLst>
          </p:cNvPr>
          <p:cNvSpPr>
            <a:spLocks noGrp="1" noChangeArrowheads="1"/>
          </p:cNvSpPr>
          <p:nvPr>
            <p:ph type="title"/>
          </p:nvPr>
        </p:nvSpPr>
        <p:spPr/>
        <p:txBody>
          <a:bodyPr>
            <a:normAutofit fontScale="90000"/>
          </a:bodyPr>
          <a:lstStyle/>
          <a:p>
            <a:pPr eaLnBrk="1" hangingPunct="1">
              <a:defRPr/>
            </a:pPr>
            <a:r>
              <a:rPr lang="sv-SE" i="1">
                <a:solidFill>
                  <a:schemeClr val="tx1"/>
                </a:solidFill>
                <a:ea typeface="+mj-ea"/>
              </a:rPr>
              <a:t>C. Ven Der Lely N.V. </a:t>
            </a:r>
            <a:r>
              <a:rPr lang="sv-SE">
                <a:solidFill>
                  <a:schemeClr val="tx1"/>
                </a:solidFill>
                <a:ea typeface="+mj-ea"/>
              </a:rPr>
              <a:t>v. </a:t>
            </a:r>
            <a:r>
              <a:rPr lang="sv-SE" i="1">
                <a:solidFill>
                  <a:schemeClr val="tx1"/>
                </a:solidFill>
                <a:ea typeface="+mj-ea"/>
              </a:rPr>
              <a:t>Bamfords Ltd.</a:t>
            </a:r>
            <a:r>
              <a:rPr lang="sv-SE">
                <a:solidFill>
                  <a:schemeClr val="tx1"/>
                </a:solidFill>
                <a:ea typeface="+mj-ea"/>
              </a:rPr>
              <a:t> </a:t>
            </a:r>
            <a:br>
              <a:rPr lang="sv-SE">
                <a:solidFill>
                  <a:schemeClr val="tx1"/>
                </a:solidFill>
                <a:ea typeface="+mj-ea"/>
              </a:rPr>
            </a:br>
            <a:r>
              <a:rPr lang="en-CA" sz="2300">
                <a:solidFill>
                  <a:schemeClr val="tx1"/>
                </a:solidFill>
                <a:ea typeface="+mj-ea"/>
              </a:rPr>
              <a:t>[1963] R.P.C. 61 at 75 (H.L.) per Lord Reid</a:t>
            </a:r>
            <a:endParaRPr lang="en-US">
              <a:solidFill>
                <a:schemeClr val="tx1"/>
              </a:solidFill>
              <a:ea typeface="+mj-ea"/>
            </a:endParaRPr>
          </a:p>
        </p:txBody>
      </p:sp>
      <p:sp>
        <p:nvSpPr>
          <p:cNvPr id="54274" name="Rectangle 3">
            <a:extLst>
              <a:ext uri="{FF2B5EF4-FFF2-40B4-BE49-F238E27FC236}">
                <a16:creationId xmlns:a16="http://schemas.microsoft.com/office/drawing/2014/main" id="{65922492-7E3A-75C1-CACF-8AE3B499AEB7}"/>
              </a:ext>
            </a:extLst>
          </p:cNvPr>
          <p:cNvSpPr>
            <a:spLocks noGrp="1"/>
          </p:cNvSpPr>
          <p:nvPr>
            <p:ph idx="1"/>
          </p:nvPr>
        </p:nvSpPr>
        <p:spPr/>
        <p:txBody>
          <a:bodyPr/>
          <a:lstStyle/>
          <a:p>
            <a:pPr eaLnBrk="1" hangingPunct="1">
              <a:buFont typeface="Times" pitchFamily="2" charset="0"/>
              <a:buNone/>
            </a:pPr>
            <a:r>
              <a:rPr lang="en-US" altLang="en-US"/>
              <a:t>  </a:t>
            </a:r>
            <a:r>
              <a:rPr lang="en-CA" altLang="en-US"/>
              <a:t>“Copying an invention by taking its "pith and marrow" without textual infringement of the patent is an old and familiar abuse which the law has never been powerless to prevent.  It may be that in doing so, there is some illogicality, but our law has always preferred good sense to strict logic.” </a:t>
            </a:r>
            <a:endParaRPr lang="en-US" altLang="en-US"/>
          </a:p>
        </p:txBody>
      </p:sp>
      <p:sp>
        <p:nvSpPr>
          <p:cNvPr id="54275" name="Slide Number Placeholder 3">
            <a:extLst>
              <a:ext uri="{FF2B5EF4-FFF2-40B4-BE49-F238E27FC236}">
                <a16:creationId xmlns:a16="http://schemas.microsoft.com/office/drawing/2014/main" id="{71A316F2-8405-C4F5-AD38-73BC3C35915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DD7F6E1-25BA-9E48-9924-86292476D570}" type="slidenum">
              <a:rPr lang="en-CA" altLang="en-US" sz="1200" smtClean="0">
                <a:solidFill>
                  <a:srgbClr val="003D6B"/>
                </a:solidFill>
                <a:latin typeface="Arial" panose="020B0604020202020204" pitchFamily="34" charset="0"/>
              </a:rPr>
              <a:pPr>
                <a:spcBef>
                  <a:spcPct val="0"/>
                </a:spcBef>
                <a:buFontTx/>
                <a:buNone/>
              </a:pPr>
              <a:t>26</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E7508BD5-C67C-87A4-98D5-419B12108971}"/>
              </a:ext>
            </a:extLst>
          </p:cNvPr>
          <p:cNvSpPr>
            <a:spLocks noGrp="1"/>
          </p:cNvSpPr>
          <p:nvPr>
            <p:ph type="title"/>
          </p:nvPr>
        </p:nvSpPr>
        <p:spPr/>
        <p:txBody>
          <a:bodyPr/>
          <a:lstStyle/>
          <a:p>
            <a:pPr eaLnBrk="1" hangingPunct="1"/>
            <a:r>
              <a:rPr lang="en-CA" altLang="en-US" i="1"/>
              <a:t>McPhar</a:t>
            </a:r>
            <a:r>
              <a:rPr lang="en-CA" altLang="en-US"/>
              <a:t> v. </a:t>
            </a:r>
            <a:r>
              <a:rPr lang="en-CA" altLang="en-US" i="1"/>
              <a:t>Sharpe</a:t>
            </a:r>
            <a:endParaRPr lang="en-CA" altLang="en-US"/>
          </a:p>
        </p:txBody>
      </p:sp>
      <p:pic>
        <p:nvPicPr>
          <p:cNvPr id="56322" name="Picture 7" descr="wpe2.jpg (31233 bytes)">
            <a:extLst>
              <a:ext uri="{FF2B5EF4-FFF2-40B4-BE49-F238E27FC236}">
                <a16:creationId xmlns:a16="http://schemas.microsoft.com/office/drawing/2014/main" id="{04E8149A-FDFF-EA71-9C5C-ED1772CD3E8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38200" y="1557338"/>
            <a:ext cx="3013075" cy="3527425"/>
          </a:xfrm>
        </p:spPr>
      </p:pic>
      <p:sp>
        <p:nvSpPr>
          <p:cNvPr id="56323" name="Rectangle 3">
            <a:extLst>
              <a:ext uri="{FF2B5EF4-FFF2-40B4-BE49-F238E27FC236}">
                <a16:creationId xmlns:a16="http://schemas.microsoft.com/office/drawing/2014/main" id="{EB328C99-EB6C-9CC8-93F1-1BE4091F82D3}"/>
              </a:ext>
            </a:extLst>
          </p:cNvPr>
          <p:cNvSpPr>
            <a:spLocks noGrp="1"/>
          </p:cNvSpPr>
          <p:nvPr>
            <p:ph type="body" sz="half" idx="2"/>
          </p:nvPr>
        </p:nvSpPr>
        <p:spPr>
          <a:xfrm>
            <a:off x="5791200" y="1557338"/>
            <a:ext cx="3173413" cy="4525962"/>
          </a:xfrm>
        </p:spPr>
        <p:txBody>
          <a:bodyPr/>
          <a:lstStyle/>
          <a:p>
            <a:pPr eaLnBrk="1" hangingPunct="1"/>
            <a:r>
              <a:rPr lang="en-CA" altLang="en-US" sz="2800"/>
              <a:t>Means to suspend said transmitting coil to hang vertically and orientable in azimuth</a:t>
            </a:r>
            <a:endParaRPr lang="en-CA" altLang="en-US" sz="2200"/>
          </a:p>
        </p:txBody>
      </p:sp>
      <p:sp>
        <p:nvSpPr>
          <p:cNvPr id="56324" name="Slide Number Placeholder 4">
            <a:extLst>
              <a:ext uri="{FF2B5EF4-FFF2-40B4-BE49-F238E27FC236}">
                <a16:creationId xmlns:a16="http://schemas.microsoft.com/office/drawing/2014/main" id="{D7CF0C12-6497-4FE5-8181-333C3A1DE5D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EDABB476-91FC-C743-A8D7-0CFE9542910F}" type="slidenum">
              <a:rPr lang="en-CA" altLang="en-US" sz="1200" smtClean="0">
                <a:solidFill>
                  <a:srgbClr val="003D6B"/>
                </a:solidFill>
                <a:latin typeface="Arial" panose="020B0604020202020204" pitchFamily="34" charset="0"/>
              </a:rPr>
              <a:pPr>
                <a:spcBef>
                  <a:spcPct val="0"/>
                </a:spcBef>
                <a:buFontTx/>
                <a:buNone/>
              </a:pPr>
              <a:t>27</a:t>
            </a:fld>
            <a:endParaRPr lang="en-CA" altLang="en-US" sz="1200">
              <a:solidFill>
                <a:srgbClr val="003D6B"/>
              </a:solidFill>
              <a:latin typeface="Arial" panose="020B0604020202020204"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FFC6F4DF-51AA-A120-63E0-91BBB30958BE}"/>
              </a:ext>
            </a:extLst>
          </p:cNvPr>
          <p:cNvSpPr>
            <a:spLocks noGrp="1"/>
          </p:cNvSpPr>
          <p:nvPr>
            <p:ph type="title"/>
          </p:nvPr>
        </p:nvSpPr>
        <p:spPr>
          <a:xfrm>
            <a:off x="152400" y="238125"/>
            <a:ext cx="8785225" cy="1066800"/>
          </a:xfrm>
        </p:spPr>
        <p:txBody>
          <a:bodyPr/>
          <a:lstStyle/>
          <a:p>
            <a:pPr eaLnBrk="1" hangingPunct="1"/>
            <a:r>
              <a:rPr lang="en-US" altLang="en-US" sz="3600" i="1">
                <a:solidFill>
                  <a:schemeClr val="tx1"/>
                </a:solidFill>
              </a:rPr>
              <a:t>McPhar Co.</a:t>
            </a:r>
            <a:r>
              <a:rPr lang="en-US" altLang="en-US" sz="3600">
                <a:solidFill>
                  <a:schemeClr val="tx1"/>
                </a:solidFill>
              </a:rPr>
              <a:t> v. </a:t>
            </a:r>
            <a:r>
              <a:rPr lang="en-US" altLang="en-US" sz="3600" i="1">
                <a:solidFill>
                  <a:schemeClr val="tx1"/>
                </a:solidFill>
              </a:rPr>
              <a:t>Sharpe Instruments</a:t>
            </a:r>
            <a:r>
              <a:rPr lang="en-US" altLang="en-US" sz="3600">
                <a:solidFill>
                  <a:schemeClr val="tx1"/>
                </a:solidFill>
              </a:rPr>
              <a:t> </a:t>
            </a:r>
            <a:br>
              <a:rPr lang="en-US" altLang="en-US">
                <a:solidFill>
                  <a:schemeClr val="tx1"/>
                </a:solidFill>
              </a:rPr>
            </a:br>
            <a:r>
              <a:rPr lang="en-US" altLang="en-US" sz="2300">
                <a:solidFill>
                  <a:schemeClr val="tx1"/>
                </a:solidFill>
              </a:rPr>
              <a:t>[1956-60] Ex. C.R. 467, at p. 525, (1960), 21 Fox Pat. C. 1 at p. 55.</a:t>
            </a:r>
            <a:endParaRPr lang="en-US" altLang="en-US">
              <a:latin typeface="Times New Roman" panose="02020603050405020304" pitchFamily="18" charset="0"/>
            </a:endParaRPr>
          </a:p>
        </p:txBody>
      </p:sp>
      <p:sp>
        <p:nvSpPr>
          <p:cNvPr id="58370" name="Rectangle 3">
            <a:extLst>
              <a:ext uri="{FF2B5EF4-FFF2-40B4-BE49-F238E27FC236}">
                <a16:creationId xmlns:a16="http://schemas.microsoft.com/office/drawing/2014/main" id="{1B84B108-279C-7248-E2E3-84DA78671426}"/>
              </a:ext>
            </a:extLst>
          </p:cNvPr>
          <p:cNvSpPr>
            <a:spLocks noGrp="1"/>
          </p:cNvSpPr>
          <p:nvPr>
            <p:ph idx="1"/>
          </p:nvPr>
        </p:nvSpPr>
        <p:spPr/>
        <p:txBody>
          <a:bodyPr/>
          <a:lstStyle/>
          <a:p>
            <a:pPr algn="just" eaLnBrk="1" hangingPunct="1">
              <a:spcBef>
                <a:spcPts val="1200"/>
              </a:spcBef>
              <a:spcAft>
                <a:spcPts val="1200"/>
              </a:spcAft>
              <a:buFont typeface="Times" pitchFamily="2" charset="0"/>
              <a:buNone/>
            </a:pPr>
            <a:r>
              <a:rPr lang="en-CA" altLang="en-US"/>
              <a:t> "Thus it is established law that if a person takes the substance of an invention he is guilty of infringement and it does not matter whether he omits a feature that is not </a:t>
            </a:r>
            <a:r>
              <a:rPr lang="en-CA" altLang="en-US" b="1"/>
              <a:t>essential</a:t>
            </a:r>
            <a:r>
              <a:rPr lang="en-CA" altLang="en-US"/>
              <a:t> to it or substitutes an equivalent for it." [emphasis added.]</a:t>
            </a:r>
          </a:p>
          <a:p>
            <a:pPr algn="just" eaLnBrk="1" hangingPunct="1">
              <a:spcBef>
                <a:spcPts val="1200"/>
              </a:spcBef>
              <a:spcAft>
                <a:spcPts val="1200"/>
              </a:spcAft>
              <a:buFont typeface="Times" pitchFamily="2" charset="0"/>
              <a:buNone/>
            </a:pPr>
            <a:endParaRPr lang="en-CA" altLang="en-US"/>
          </a:p>
          <a:p>
            <a:pPr algn="just" eaLnBrk="1" hangingPunct="1">
              <a:spcBef>
                <a:spcPts val="1200"/>
              </a:spcBef>
              <a:spcAft>
                <a:spcPts val="1200"/>
              </a:spcAft>
            </a:pPr>
            <a:endParaRPr lang="en-US" altLang="en-US">
              <a:latin typeface="Times New Roman" panose="02020603050405020304" pitchFamily="18" charset="0"/>
            </a:endParaRPr>
          </a:p>
        </p:txBody>
      </p:sp>
      <p:sp>
        <p:nvSpPr>
          <p:cNvPr id="58371" name="Slide Number Placeholder 3">
            <a:extLst>
              <a:ext uri="{FF2B5EF4-FFF2-40B4-BE49-F238E27FC236}">
                <a16:creationId xmlns:a16="http://schemas.microsoft.com/office/drawing/2014/main" id="{B42000D1-49F0-3C0D-3AFC-5E73506BDFB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8328B1E-56E4-5442-A6AD-EFDD8640D83A}" type="slidenum">
              <a:rPr lang="en-CA" altLang="en-US" sz="1200" smtClean="0">
                <a:solidFill>
                  <a:srgbClr val="003D6B"/>
                </a:solidFill>
                <a:latin typeface="Arial" panose="020B0604020202020204" pitchFamily="34" charset="0"/>
              </a:rPr>
              <a:pPr>
                <a:spcBef>
                  <a:spcPct val="0"/>
                </a:spcBef>
                <a:buFontTx/>
                <a:buNone/>
              </a:pPr>
              <a:t>28</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54E8A4FF-AB83-1870-A8B1-76E4E85712F4}"/>
              </a:ext>
            </a:extLst>
          </p:cNvPr>
          <p:cNvSpPr>
            <a:spLocks noGrp="1"/>
          </p:cNvSpPr>
          <p:nvPr>
            <p:ph type="title"/>
          </p:nvPr>
        </p:nvSpPr>
        <p:spPr/>
        <p:txBody>
          <a:bodyPr/>
          <a:lstStyle/>
          <a:p>
            <a:r>
              <a:rPr lang="en-CA" altLang="en-US" i="1"/>
              <a:t>Cutter v. Baxter Travenol</a:t>
            </a:r>
            <a:br>
              <a:rPr lang="en-CA" altLang="en-US"/>
            </a:br>
            <a:r>
              <a:rPr lang="en-CA" altLang="en-US"/>
              <a:t>(1983) 68 C.P.R. (2d 179</a:t>
            </a:r>
            <a:endParaRPr lang="en-US" altLang="en-US"/>
          </a:p>
        </p:txBody>
      </p:sp>
      <p:pic>
        <p:nvPicPr>
          <p:cNvPr id="60418" name="Content Placeholder 5">
            <a:extLst>
              <a:ext uri="{FF2B5EF4-FFF2-40B4-BE49-F238E27FC236}">
                <a16:creationId xmlns:a16="http://schemas.microsoft.com/office/drawing/2014/main" id="{5D53E2AB-8892-C97A-6598-73E4A11D05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92625" y="404813"/>
            <a:ext cx="3895725" cy="3019425"/>
          </a:xfrm>
        </p:spPr>
      </p:pic>
      <p:sp>
        <p:nvSpPr>
          <p:cNvPr id="60419" name="Text Placeholder 3">
            <a:extLst>
              <a:ext uri="{FF2B5EF4-FFF2-40B4-BE49-F238E27FC236}">
                <a16:creationId xmlns:a16="http://schemas.microsoft.com/office/drawing/2014/main" id="{48903391-5C26-B4EE-D2DD-8B198E01B58D}"/>
              </a:ext>
            </a:extLst>
          </p:cNvPr>
          <p:cNvSpPr>
            <a:spLocks noGrp="1"/>
          </p:cNvSpPr>
          <p:nvPr>
            <p:ph type="body" sz="half" idx="2"/>
          </p:nvPr>
        </p:nvSpPr>
        <p:spPr>
          <a:xfrm>
            <a:off x="457200" y="1435100"/>
            <a:ext cx="3394075" cy="4691063"/>
          </a:xfrm>
        </p:spPr>
        <p:txBody>
          <a:bodyPr/>
          <a:lstStyle/>
          <a:p>
            <a:r>
              <a:rPr lang="en-CA" altLang="en-US"/>
              <a:t>1. In parenteral fluid administration equipment a donor tube having needle means at one end and communicating with a flexible, collapsible, hemo-repellant blood container at the other end, a length of resilient tubing connecting said container to a second flexible, collapsible container to form a unitary system, a removable, transverse membrane positively closing said connecting tubing to the flow of fluid between said containers and a free moving membrane-removing, </a:t>
            </a:r>
            <a:r>
              <a:rPr lang="en-CA" altLang="en-US" b="1">
                <a:solidFill>
                  <a:srgbClr val="FF0000"/>
                </a:solidFill>
              </a:rPr>
              <a:t>hollow cannula</a:t>
            </a:r>
            <a:r>
              <a:rPr lang="en-CA" altLang="en-US"/>
              <a:t> located wholly within said tubing, the </a:t>
            </a:r>
            <a:r>
              <a:rPr lang="en-CA" altLang="en-US" b="1">
                <a:solidFill>
                  <a:srgbClr val="FF0000"/>
                </a:solidFill>
              </a:rPr>
              <a:t>cannula</a:t>
            </a:r>
            <a:r>
              <a:rPr lang="en-CA" altLang="en-US"/>
              <a:t> being completely unattached to said tubing and any part of said system, said </a:t>
            </a:r>
            <a:r>
              <a:rPr lang="en-CA" altLang="en-US" b="1">
                <a:solidFill>
                  <a:srgbClr val="FF0000"/>
                </a:solidFill>
              </a:rPr>
              <a:t>cannula </a:t>
            </a:r>
            <a:r>
              <a:rPr lang="en-CA" altLang="en-US"/>
              <a:t>being proportioned to readily fit in and move within said tubing so that the </a:t>
            </a:r>
            <a:r>
              <a:rPr lang="en-CA" altLang="en-US" b="1">
                <a:solidFill>
                  <a:srgbClr val="FF0000"/>
                </a:solidFill>
              </a:rPr>
              <a:t>cannula</a:t>
            </a:r>
            <a:r>
              <a:rPr lang="en-CA" altLang="en-US"/>
              <a:t> can be externally manipulated to remove said membrane without opening said tubing, said </a:t>
            </a:r>
            <a:r>
              <a:rPr lang="en-CA" altLang="en-US" b="1">
                <a:solidFill>
                  <a:srgbClr val="FF0000"/>
                </a:solidFill>
              </a:rPr>
              <a:t>cannula </a:t>
            </a:r>
            <a:r>
              <a:rPr lang="en-CA" altLang="en-US"/>
              <a:t>being further manipulatable substantially out of said tubing into one of said containers.</a:t>
            </a:r>
            <a:endParaRPr lang="en-US" altLang="en-US"/>
          </a:p>
        </p:txBody>
      </p:sp>
      <p:sp>
        <p:nvSpPr>
          <p:cNvPr id="60420" name="Slide Number Placeholder 4">
            <a:extLst>
              <a:ext uri="{FF2B5EF4-FFF2-40B4-BE49-F238E27FC236}">
                <a16:creationId xmlns:a16="http://schemas.microsoft.com/office/drawing/2014/main" id="{1E9DB5C5-A98B-44FE-0990-B592E3B15B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B7633D49-B1EC-8A44-B3B9-C4CEA12AF5B6}" type="slidenum">
              <a:rPr lang="en-CA" altLang="en-US" sz="1200" smtClean="0">
                <a:solidFill>
                  <a:srgbClr val="898989"/>
                </a:solidFill>
              </a:rPr>
              <a:pPr>
                <a:spcBef>
                  <a:spcPct val="0"/>
                </a:spcBef>
                <a:buFontTx/>
                <a:buNone/>
              </a:pPr>
              <a:t>29</a:t>
            </a:fld>
            <a:endParaRPr lang="en-CA" altLang="en-US" sz="1200">
              <a:solidFill>
                <a:srgbClr val="898989"/>
              </a:solidFill>
            </a:endParaRPr>
          </a:p>
        </p:txBody>
      </p:sp>
      <p:pic>
        <p:nvPicPr>
          <p:cNvPr id="60421" name="Content Placeholder 5">
            <a:extLst>
              <a:ext uri="{FF2B5EF4-FFF2-40B4-BE49-F238E27FC236}">
                <a16:creationId xmlns:a16="http://schemas.microsoft.com/office/drawing/2014/main" id="{34C14286-74ED-3465-5439-640CAEFE9E16}"/>
              </a:ext>
            </a:extLst>
          </p:cNvPr>
          <p:cNvPicPr>
            <a:picLocks noChangeAspect="1"/>
          </p:cNvPicPr>
          <p:nvPr/>
        </p:nvPicPr>
        <p:blipFill>
          <a:blip r:embed="rId2">
            <a:extLst>
              <a:ext uri="{28A0092B-C50C-407E-A947-70E740481C1C}">
                <a14:useLocalDpi xmlns:a14="http://schemas.microsoft.com/office/drawing/2010/main" val="0"/>
              </a:ext>
            </a:extLst>
          </a:blip>
          <a:srcRect l="51453" t="76314" r="4057" b="-3036"/>
          <a:stretch>
            <a:fillRect/>
          </a:stretch>
        </p:blipFill>
        <p:spPr bwMode="auto">
          <a:xfrm>
            <a:off x="4284663" y="3933825"/>
            <a:ext cx="41751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5">
            <a:extLst>
              <a:ext uri="{FF2B5EF4-FFF2-40B4-BE49-F238E27FC236}">
                <a16:creationId xmlns:a16="http://schemas.microsoft.com/office/drawing/2014/main" id="{01506CD4-2ED8-C6D0-6A30-283CF3AFFEE2}"/>
              </a:ext>
            </a:extLst>
          </p:cNvPr>
          <p:cNvSpPr>
            <a:spLocks noGrp="1"/>
          </p:cNvSpPr>
          <p:nvPr>
            <p:ph type="title"/>
          </p:nvPr>
        </p:nvSpPr>
        <p:spPr/>
        <p:txBody>
          <a:bodyPr/>
          <a:lstStyle/>
          <a:p>
            <a:r>
              <a:rPr lang="en-CA" altLang="en-US"/>
              <a:t>Cutter “a vaned spike”</a:t>
            </a:r>
            <a:endParaRPr lang="en-US" altLang="en-US"/>
          </a:p>
        </p:txBody>
      </p:sp>
      <p:pic>
        <p:nvPicPr>
          <p:cNvPr id="61442" name="Content Placeholder 7">
            <a:extLst>
              <a:ext uri="{FF2B5EF4-FFF2-40B4-BE49-F238E27FC236}">
                <a16:creationId xmlns:a16="http://schemas.microsoft.com/office/drawing/2014/main" id="{2E3559E6-AAA3-2070-B8C9-F1CE988217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08225" y="1600200"/>
            <a:ext cx="4525963" cy="4525963"/>
          </a:xfrm>
        </p:spPr>
      </p:pic>
      <p:sp>
        <p:nvSpPr>
          <p:cNvPr id="61443" name="Slide Number Placeholder 4">
            <a:extLst>
              <a:ext uri="{FF2B5EF4-FFF2-40B4-BE49-F238E27FC236}">
                <a16:creationId xmlns:a16="http://schemas.microsoft.com/office/drawing/2014/main" id="{6E196106-1DFE-4E71-5C83-70EFD9BEB86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A3692ACC-48FC-F841-B8A6-7D92F8C264E7}" type="slidenum">
              <a:rPr lang="en-CA" altLang="en-US" sz="1200" smtClean="0">
                <a:solidFill>
                  <a:srgbClr val="898989"/>
                </a:solidFill>
              </a:rPr>
              <a:pPr>
                <a:spcBef>
                  <a:spcPct val="0"/>
                </a:spcBef>
                <a:buFontTx/>
                <a:buNone/>
              </a:pPr>
              <a:t>30</a:t>
            </a:fld>
            <a:endParaRPr lang="en-CA" altLang="en-US" sz="1200">
              <a:solidFill>
                <a:srgbClr val="898989"/>
              </a:solidFill>
            </a:endParaRPr>
          </a:p>
        </p:txBody>
      </p:sp>
      <p:sp>
        <p:nvSpPr>
          <p:cNvPr id="61444" name="TextBox 8">
            <a:extLst>
              <a:ext uri="{FF2B5EF4-FFF2-40B4-BE49-F238E27FC236}">
                <a16:creationId xmlns:a16="http://schemas.microsoft.com/office/drawing/2014/main" id="{5278A67B-73DE-45D7-95C0-2336049546B5}"/>
              </a:ext>
            </a:extLst>
          </p:cNvPr>
          <p:cNvSpPr txBox="1">
            <a:spLocks noChangeArrowheads="1"/>
          </p:cNvSpPr>
          <p:nvPr/>
        </p:nvSpPr>
        <p:spPr bwMode="auto">
          <a:xfrm>
            <a:off x="1331913" y="4941888"/>
            <a:ext cx="30749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400">
                <a:latin typeface="Arial" panose="020B0604020202020204" pitchFamily="34" charset="0"/>
              </a:rPr>
              <a:t>tent peg from mec.ca</a:t>
            </a:r>
            <a:endParaRPr lang="en-US" altLang="en-US" sz="2400">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D7DABDC9-B79C-C161-34F7-8DF06BDF1D5C}"/>
              </a:ext>
            </a:extLst>
          </p:cNvPr>
          <p:cNvSpPr>
            <a:spLocks noGrp="1"/>
          </p:cNvSpPr>
          <p:nvPr>
            <p:ph type="title"/>
          </p:nvPr>
        </p:nvSpPr>
        <p:spPr/>
        <p:txBody>
          <a:bodyPr/>
          <a:lstStyle/>
          <a:p>
            <a:r>
              <a:rPr lang="en-CA" altLang="en-US" i="1"/>
              <a:t>Cutter v. Baxter Travenol</a:t>
            </a:r>
            <a:endParaRPr lang="en-US" altLang="en-US"/>
          </a:p>
        </p:txBody>
      </p:sp>
      <p:sp>
        <p:nvSpPr>
          <p:cNvPr id="3" name="Content Placeholder 2">
            <a:extLst>
              <a:ext uri="{FF2B5EF4-FFF2-40B4-BE49-F238E27FC236}">
                <a16:creationId xmlns:a16="http://schemas.microsoft.com/office/drawing/2014/main" id="{5B99DA30-5CC2-4964-9A52-5AB75195B569}"/>
              </a:ext>
            </a:extLst>
          </p:cNvPr>
          <p:cNvSpPr>
            <a:spLocks noGrp="1"/>
          </p:cNvSpPr>
          <p:nvPr>
            <p:ph idx="1"/>
          </p:nvPr>
        </p:nvSpPr>
        <p:spPr/>
        <p:txBody>
          <a:bodyPr>
            <a:normAutofit fontScale="47500" lnSpcReduction="20000"/>
          </a:bodyPr>
          <a:lstStyle/>
          <a:p>
            <a:pPr>
              <a:defRPr/>
            </a:pPr>
            <a:r>
              <a:rPr lang="en-CA" dirty="0">
                <a:ea typeface="ＭＳ Ｐゴシック" charset="0"/>
              </a:rPr>
              <a:t>At pp.198-199</a:t>
            </a:r>
          </a:p>
          <a:p>
            <a:pPr>
              <a:defRPr/>
            </a:pPr>
            <a:endParaRPr lang="en-CA" dirty="0">
              <a:ea typeface="ＭＳ Ｐゴシック" charset="0"/>
            </a:endParaRPr>
          </a:p>
          <a:p>
            <a:pPr marL="0" indent="0">
              <a:buFont typeface="Arial" panose="020B0604020202020204" pitchFamily="34" charset="0"/>
              <a:buNone/>
              <a:defRPr/>
            </a:pPr>
            <a:r>
              <a:rPr lang="en-CA" sz="3400" dirty="0">
                <a:ea typeface="ＭＳ Ｐゴシック" charset="0"/>
              </a:rPr>
              <a:t>"It seems to me to be plain that the Cutter spike is, as found by the learned trial judge, </a:t>
            </a:r>
            <a:r>
              <a:rPr lang="en-CA" sz="3400" b="1" dirty="0">
                <a:solidFill>
                  <a:srgbClr val="FF0000"/>
                </a:solidFill>
                <a:ea typeface="ＭＳ Ｐゴシック" charset="0"/>
              </a:rPr>
              <a:t>the functional equivalent </a:t>
            </a:r>
            <a:r>
              <a:rPr lang="en-CA" sz="3400" dirty="0">
                <a:ea typeface="ＭＳ Ｐゴシック" charset="0"/>
              </a:rPr>
              <a:t>of the cannula referred to in claims 1, 2 and 4. Both are operated by the technician in the same way. Both rupture the membrane and establish a channel or channels through which blood or its components or anticoagulants can flow. </a:t>
            </a:r>
            <a:r>
              <a:rPr lang="en-CA" sz="3400" b="1" dirty="0">
                <a:solidFill>
                  <a:srgbClr val="FF0000"/>
                </a:solidFill>
                <a:ea typeface="ＭＳ Ｐゴシック" charset="0"/>
              </a:rPr>
              <a:t>Both do it in the same way</a:t>
            </a:r>
            <a:r>
              <a:rPr lang="en-CA" sz="3400" dirty="0">
                <a:ea typeface="ＭＳ Ｐゴシック" charset="0"/>
              </a:rPr>
              <a:t>. The evidence shows that the cannula ruptures the membrane by causing a transverse slit which permits the blood to flow around the outside wall of the cannula as well as through its lumen.</a:t>
            </a:r>
          </a:p>
          <a:p>
            <a:pPr marL="0" indent="0">
              <a:buFont typeface="Arial" panose="020B0604020202020204" pitchFamily="34" charset="0"/>
              <a:buNone/>
              <a:defRPr/>
            </a:pPr>
            <a:endParaRPr lang="en-CA" sz="3400" dirty="0">
              <a:ea typeface="ＭＳ Ｐゴシック" charset="0"/>
            </a:endParaRPr>
          </a:p>
          <a:p>
            <a:pPr marL="0" indent="0">
              <a:buFont typeface="Arial" panose="020B0604020202020204" pitchFamily="34" charset="0"/>
              <a:buNone/>
              <a:defRPr/>
            </a:pPr>
            <a:r>
              <a:rPr lang="en-CA" sz="3400" dirty="0">
                <a:ea typeface="ＭＳ Ｐゴシック" charset="0"/>
              </a:rPr>
              <a:t>Moreover, both devices are in the tube and are unattached.</a:t>
            </a:r>
          </a:p>
          <a:p>
            <a:pPr marL="0" indent="0">
              <a:buFont typeface="Arial" panose="020B0604020202020204" pitchFamily="34" charset="0"/>
              <a:buNone/>
              <a:defRPr/>
            </a:pPr>
            <a:endParaRPr lang="en-CA" sz="3400" dirty="0">
              <a:ea typeface="ＭＳ Ｐゴシック" charset="0"/>
            </a:endParaRPr>
          </a:p>
          <a:p>
            <a:pPr marL="0" indent="0">
              <a:buFont typeface="Arial" panose="020B0604020202020204" pitchFamily="34" charset="0"/>
              <a:buNone/>
              <a:defRPr/>
            </a:pPr>
            <a:r>
              <a:rPr lang="en-CA" sz="3400" dirty="0">
                <a:ea typeface="ＭＳ Ｐゴシック" charset="0"/>
              </a:rPr>
              <a:t>Further, in my view, </a:t>
            </a:r>
            <a:r>
              <a:rPr lang="en-CA" sz="3400" b="1" dirty="0">
                <a:solidFill>
                  <a:srgbClr val="FF0000"/>
                </a:solidFill>
                <a:ea typeface="ＭＳ Ｐゴシック" charset="0"/>
              </a:rPr>
              <a:t>the precise structure or configuration of the device </a:t>
            </a:r>
            <a:r>
              <a:rPr lang="en-CA" sz="3400" dirty="0">
                <a:ea typeface="ＭＳ Ｐゴシック" charset="0"/>
              </a:rPr>
              <a:t>to be used to rupture the membrane and establish a flow channel </a:t>
            </a:r>
            <a:r>
              <a:rPr lang="en-CA" sz="3400" b="1" dirty="0">
                <a:solidFill>
                  <a:srgbClr val="FF0000"/>
                </a:solidFill>
                <a:ea typeface="ＭＳ Ｐゴシック" charset="0"/>
              </a:rPr>
              <a:t>is not an essential element of the invention</a:t>
            </a:r>
            <a:r>
              <a:rPr lang="en-CA" sz="3400" dirty="0">
                <a:ea typeface="ＭＳ Ｐゴシック" charset="0"/>
              </a:rPr>
              <a:t>. As I see it, it would not matter whether a cannula or a </a:t>
            </a:r>
            <a:r>
              <a:rPr lang="en-CA" sz="3400" dirty="0" err="1">
                <a:ea typeface="ＭＳ Ｐゴシック" charset="0"/>
              </a:rPr>
              <a:t>vaned</a:t>
            </a:r>
            <a:r>
              <a:rPr lang="en-CA" sz="3400" dirty="0">
                <a:ea typeface="ＭＳ Ｐゴシック" charset="0"/>
              </a:rPr>
              <a:t> spike or a device of some other sort, such as, for example, a device of the like proportions with a semicircular cross section, were used or whether it would cut out in whole or in part or merely rupture the membrane. The substance of the invention</a:t>
            </a:r>
            <a:r>
              <a:rPr lang="en-CA" sz="3400" b="1" dirty="0">
                <a:solidFill>
                  <a:srgbClr val="FF0000"/>
                </a:solidFill>
                <a:ea typeface="ＭＳ Ｐゴシック" charset="0"/>
              </a:rPr>
              <a:t>, its "pith and marrow", would be taken so long as the rupturing device had the essential elements of being in the tube and being unattached. I think therefore that the substance of the invention has been taken </a:t>
            </a:r>
            <a:r>
              <a:rPr lang="en-CA" sz="3400" dirty="0">
                <a:ea typeface="ＭＳ Ｐゴシック" charset="0"/>
              </a:rPr>
              <a:t>and that all the claims of the patent were infringed by the Cutter device."</a:t>
            </a:r>
            <a:endParaRPr lang="en-US" sz="3400" dirty="0">
              <a:ea typeface="ＭＳ Ｐゴシック" charset="0"/>
            </a:endParaRPr>
          </a:p>
        </p:txBody>
      </p:sp>
      <p:sp>
        <p:nvSpPr>
          <p:cNvPr id="62467" name="Slide Number Placeholder 3">
            <a:extLst>
              <a:ext uri="{FF2B5EF4-FFF2-40B4-BE49-F238E27FC236}">
                <a16:creationId xmlns:a16="http://schemas.microsoft.com/office/drawing/2014/main" id="{A286887E-B0A2-62AD-D029-F91FC99DA4B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5916EC5-83B8-2B47-B295-E51CE8C6C301}" type="slidenum">
              <a:rPr lang="en-CA" altLang="en-US" sz="1200" smtClean="0">
                <a:solidFill>
                  <a:srgbClr val="898989"/>
                </a:solidFill>
              </a:rPr>
              <a:pPr>
                <a:spcBef>
                  <a:spcPct val="0"/>
                </a:spcBef>
                <a:buFontTx/>
                <a:buNone/>
              </a:pPr>
              <a:t>31</a:t>
            </a:fld>
            <a:endParaRPr lang="en-CA" altLang="en-US" sz="1200">
              <a:solidFill>
                <a:srgbClr val="898989"/>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13B4-38FD-EA23-F7E7-FFD971FB5523}"/>
              </a:ext>
            </a:extLst>
          </p:cNvPr>
          <p:cNvSpPr>
            <a:spLocks noGrp="1"/>
          </p:cNvSpPr>
          <p:nvPr>
            <p:ph type="title"/>
          </p:nvPr>
        </p:nvSpPr>
        <p:spPr/>
        <p:txBody>
          <a:bodyPr/>
          <a:lstStyle/>
          <a:p>
            <a:pPr>
              <a:defRPr/>
            </a:pPr>
            <a:r>
              <a:rPr lang="en-CA" dirty="0">
                <a:ea typeface="MS PGothic" panose="020B0600070205080204" pitchFamily="34" charset="-128"/>
              </a:rPr>
              <a:t>Strict reading: distinctly  claim</a:t>
            </a:r>
          </a:p>
        </p:txBody>
      </p:sp>
      <p:sp>
        <p:nvSpPr>
          <p:cNvPr id="3" name="Text Placeholder 2">
            <a:extLst>
              <a:ext uri="{FF2B5EF4-FFF2-40B4-BE49-F238E27FC236}">
                <a16:creationId xmlns:a16="http://schemas.microsoft.com/office/drawing/2014/main" id="{C6F4E436-28E8-92E2-CC1F-7D5C2DF6BA50}"/>
              </a:ext>
            </a:extLst>
          </p:cNvPr>
          <p:cNvSpPr>
            <a:spLocks noGrp="1"/>
          </p:cNvSpPr>
          <p:nvPr>
            <p:ph type="body" idx="1"/>
          </p:nvPr>
        </p:nvSpPr>
        <p:spPr/>
        <p:txBody>
          <a:bodyPr/>
          <a:lstStyle/>
          <a:p>
            <a:pPr>
              <a:defRPr/>
            </a:pPr>
            <a:endParaRPr lang="en-CA">
              <a:ea typeface="MS PGothic"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9440AFFF-6852-BCA6-AFBD-F2DE6ADCD832}"/>
              </a:ext>
            </a:extLst>
          </p:cNvPr>
          <p:cNvSpPr>
            <a:spLocks noGrp="1"/>
          </p:cNvSpPr>
          <p:nvPr>
            <p:ph type="title"/>
          </p:nvPr>
        </p:nvSpPr>
        <p:spPr/>
        <p:txBody>
          <a:bodyPr/>
          <a:lstStyle/>
          <a:p>
            <a:pPr eaLnBrk="1" hangingPunct="1"/>
            <a:r>
              <a:rPr lang="en-US" altLang="en-US"/>
              <a:t>Statutory requirement for claims</a:t>
            </a:r>
          </a:p>
        </p:txBody>
      </p:sp>
      <p:sp>
        <p:nvSpPr>
          <p:cNvPr id="64514" name="Rectangle 3">
            <a:extLst>
              <a:ext uri="{FF2B5EF4-FFF2-40B4-BE49-F238E27FC236}">
                <a16:creationId xmlns:a16="http://schemas.microsoft.com/office/drawing/2014/main" id="{81B1FAE9-93BB-9565-DBB8-070C351ECA37}"/>
              </a:ext>
            </a:extLst>
          </p:cNvPr>
          <p:cNvSpPr>
            <a:spLocks noGrp="1"/>
          </p:cNvSpPr>
          <p:nvPr>
            <p:ph idx="1"/>
          </p:nvPr>
        </p:nvSpPr>
        <p:spPr/>
        <p:txBody>
          <a:bodyPr/>
          <a:lstStyle/>
          <a:p>
            <a:pPr eaLnBrk="1" hangingPunct="1">
              <a:lnSpc>
                <a:spcPct val="90000"/>
              </a:lnSpc>
            </a:pPr>
            <a:r>
              <a:rPr lang="en-US" altLang="en-US">
                <a:solidFill>
                  <a:srgbClr val="000000"/>
                </a:solidFill>
              </a:rPr>
              <a:t>U.S.A. 1836</a:t>
            </a:r>
          </a:p>
          <a:p>
            <a:pPr lvl="1" eaLnBrk="1" hangingPunct="1">
              <a:lnSpc>
                <a:spcPct val="90000"/>
              </a:lnSpc>
            </a:pPr>
            <a:r>
              <a:rPr lang="en-CA" altLang="en-US">
                <a:solidFill>
                  <a:srgbClr val="000000"/>
                </a:solidFill>
              </a:rPr>
              <a:t>the inventor “shall particularly specify and point out the part, improvement, or combination, which he claims as his own invention or discovery.”</a:t>
            </a:r>
          </a:p>
          <a:p>
            <a:pPr eaLnBrk="1" hangingPunct="1">
              <a:lnSpc>
                <a:spcPct val="90000"/>
              </a:lnSpc>
            </a:pPr>
            <a:r>
              <a:rPr lang="en-CA" altLang="en-US">
                <a:solidFill>
                  <a:srgbClr val="000000"/>
                </a:solidFill>
              </a:rPr>
              <a:t>U.S.A. 1870</a:t>
            </a:r>
          </a:p>
          <a:p>
            <a:pPr lvl="1" eaLnBrk="1" hangingPunct="1">
              <a:lnSpc>
                <a:spcPct val="90000"/>
              </a:lnSpc>
            </a:pPr>
            <a:r>
              <a:rPr lang="en-CA" altLang="en-US">
                <a:solidFill>
                  <a:srgbClr val="000000"/>
                </a:solidFill>
              </a:rPr>
              <a:t>the inventor “..shall particularly point out and distinctly claim the part, improvement, or combination which he claims as his invention or discovery</a:t>
            </a:r>
          </a:p>
          <a:p>
            <a:pPr eaLnBrk="1" hangingPunct="1">
              <a:lnSpc>
                <a:spcPct val="90000"/>
              </a:lnSpc>
            </a:pPr>
            <a:r>
              <a:rPr lang="en-CA" altLang="en-US">
                <a:solidFill>
                  <a:srgbClr val="000000"/>
                </a:solidFill>
              </a:rPr>
              <a:t>U.K. 1883</a:t>
            </a:r>
          </a:p>
          <a:p>
            <a:pPr eaLnBrk="1" hangingPunct="1">
              <a:lnSpc>
                <a:spcPct val="90000"/>
              </a:lnSpc>
              <a:buFont typeface="Times" pitchFamily="2" charset="0"/>
              <a:buNone/>
            </a:pPr>
            <a:endParaRPr lang="en-US" altLang="en-US">
              <a:solidFill>
                <a:srgbClr val="000000"/>
              </a:solidFill>
            </a:endParaRPr>
          </a:p>
        </p:txBody>
      </p:sp>
      <p:sp>
        <p:nvSpPr>
          <p:cNvPr id="64515" name="Slide Number Placeholder 3">
            <a:extLst>
              <a:ext uri="{FF2B5EF4-FFF2-40B4-BE49-F238E27FC236}">
                <a16:creationId xmlns:a16="http://schemas.microsoft.com/office/drawing/2014/main" id="{637D4A4C-A687-A69F-4219-070A90902E5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83A3EC8D-6BA2-0346-BE32-1470247EB39C}" type="slidenum">
              <a:rPr lang="en-CA" altLang="en-US" sz="1200" smtClean="0">
                <a:solidFill>
                  <a:srgbClr val="003D6B"/>
                </a:solidFill>
                <a:latin typeface="Arial" panose="020B0604020202020204" pitchFamily="34" charset="0"/>
              </a:rPr>
              <a:pPr>
                <a:spcBef>
                  <a:spcPct val="0"/>
                </a:spcBef>
                <a:buFontTx/>
                <a:buNone/>
              </a:pPr>
              <a:t>33</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E2C17CF5-AAB0-54BD-D269-EBD2F325C5C1}"/>
              </a:ext>
            </a:extLst>
          </p:cNvPr>
          <p:cNvSpPr>
            <a:spLocks noGrp="1"/>
          </p:cNvSpPr>
          <p:nvPr>
            <p:ph type="title"/>
          </p:nvPr>
        </p:nvSpPr>
        <p:spPr/>
        <p:txBody>
          <a:bodyPr/>
          <a:lstStyle/>
          <a:p>
            <a:pPr eaLnBrk="1" hangingPunct="1"/>
            <a:r>
              <a:rPr lang="en-US" altLang="en-US">
                <a:latin typeface="ヒラギノ角ゴ Pro W3" panose="020B0300000000000000" pitchFamily="34" charset="-128"/>
              </a:rPr>
              <a:t> </a:t>
            </a:r>
            <a:r>
              <a:rPr lang="en-CA" altLang="en-US" i="1"/>
              <a:t>Patent Act</a:t>
            </a:r>
            <a:r>
              <a:rPr lang="en-CA" altLang="en-US"/>
              <a:t> s. 27(4):</a:t>
            </a:r>
            <a:endParaRPr lang="en-US" altLang="en-US"/>
          </a:p>
        </p:txBody>
      </p:sp>
      <p:sp>
        <p:nvSpPr>
          <p:cNvPr id="66562" name="Rectangle 3">
            <a:extLst>
              <a:ext uri="{FF2B5EF4-FFF2-40B4-BE49-F238E27FC236}">
                <a16:creationId xmlns:a16="http://schemas.microsoft.com/office/drawing/2014/main" id="{D7274343-9E5C-747E-509B-3880546BB1F7}"/>
              </a:ext>
            </a:extLst>
          </p:cNvPr>
          <p:cNvSpPr>
            <a:spLocks noGrp="1"/>
          </p:cNvSpPr>
          <p:nvPr>
            <p:ph idx="1"/>
          </p:nvPr>
        </p:nvSpPr>
        <p:spPr/>
        <p:txBody>
          <a:bodyPr/>
          <a:lstStyle/>
          <a:p>
            <a:pPr algn="just" eaLnBrk="1" hangingPunct="1">
              <a:spcBef>
                <a:spcPts val="1200"/>
              </a:spcBef>
              <a:spcAft>
                <a:spcPts val="1200"/>
              </a:spcAft>
              <a:buFont typeface="Times" pitchFamily="2" charset="0"/>
              <a:buNone/>
            </a:pPr>
            <a:r>
              <a:rPr lang="en-CA" altLang="en-US"/>
              <a:t> "The specification must end with a claim or claims defining distinctly and in explicit terms the subject-matter of the invention for which an exclusive privilege or property is claimed."</a:t>
            </a:r>
          </a:p>
          <a:p>
            <a:pPr eaLnBrk="1" hangingPunct="1"/>
            <a:endParaRPr lang="en-US" altLang="en-US"/>
          </a:p>
        </p:txBody>
      </p:sp>
      <p:sp>
        <p:nvSpPr>
          <p:cNvPr id="66563" name="Slide Number Placeholder 3">
            <a:extLst>
              <a:ext uri="{FF2B5EF4-FFF2-40B4-BE49-F238E27FC236}">
                <a16:creationId xmlns:a16="http://schemas.microsoft.com/office/drawing/2014/main" id="{297508D5-B471-52F8-EAB4-373F253382A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BBAF920-B1B9-1C46-9D29-68B74D940F90}" type="slidenum">
              <a:rPr lang="en-CA" altLang="en-US" sz="1200" smtClean="0">
                <a:solidFill>
                  <a:srgbClr val="003D6B"/>
                </a:solidFill>
                <a:latin typeface="Arial" panose="020B0604020202020204" pitchFamily="34" charset="0"/>
              </a:rPr>
              <a:pPr>
                <a:spcBef>
                  <a:spcPct val="0"/>
                </a:spcBef>
                <a:buFontTx/>
                <a:buNone/>
              </a:pPr>
              <a:t>34</a:t>
            </a:fld>
            <a:endParaRPr lang="en-CA" altLang="en-US" sz="1200">
              <a:solidFill>
                <a:srgbClr val="003D6B"/>
              </a:solidFill>
              <a:latin typeface="Arial" panose="020B0604020202020204" pitchFamily="34" charset="0"/>
            </a:endParaRPr>
          </a:p>
        </p:txBody>
      </p:sp>
      <p:sp>
        <p:nvSpPr>
          <p:cNvPr id="358404" name="Rectangle 4">
            <a:extLst>
              <a:ext uri="{FF2B5EF4-FFF2-40B4-BE49-F238E27FC236}">
                <a16:creationId xmlns:a16="http://schemas.microsoft.com/office/drawing/2014/main" id="{694DF782-345F-86A0-149D-FD4B4FA9E98B}"/>
              </a:ext>
            </a:extLst>
          </p:cNvPr>
          <p:cNvSpPr>
            <a:spLocks noChangeArrowheads="1"/>
          </p:cNvSpPr>
          <p:nvPr/>
        </p:nvSpPr>
        <p:spPr bwMode="auto">
          <a:xfrm>
            <a:off x="407988" y="4508500"/>
            <a:ext cx="87852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4625" indent="-1746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just" eaLnBrk="1" hangingPunct="1">
              <a:spcBef>
                <a:spcPts val="1200"/>
              </a:spcBef>
              <a:spcAft>
                <a:spcPts val="1200"/>
              </a:spcAft>
              <a:buFont typeface="Times" pitchFamily="2" charset="0"/>
              <a:buNone/>
            </a:pPr>
            <a:r>
              <a:rPr lang="en-CA" altLang="en-US" sz="3400" b="1">
                <a:solidFill>
                  <a:srgbClr val="FF0000"/>
                </a:solidFill>
                <a:latin typeface="Arial" panose="020B0604020202020204" pitchFamily="34" charset="0"/>
              </a:rPr>
              <a:t>defining distinctly and in explicit terms</a:t>
            </a:r>
            <a:endParaRPr lang="en-CA" altLang="en-US" sz="2600" b="1">
              <a:solidFill>
                <a:srgbClr val="FF0000"/>
              </a:solidFill>
              <a:latin typeface="Arial" panose="020B0604020202020204" pitchFamily="34" charset="0"/>
            </a:endParaRPr>
          </a:p>
          <a:p>
            <a:pPr eaLnBrk="1" hangingPunct="1">
              <a:spcBef>
                <a:spcPct val="0"/>
              </a:spcBef>
              <a:spcAft>
                <a:spcPct val="25000"/>
              </a:spcAft>
              <a:buFont typeface="Times" pitchFamily="2" charset="0"/>
              <a:buChar char="•"/>
            </a:pPr>
            <a:endParaRPr lang="en-US" altLang="en-US" sz="2600">
              <a:solidFill>
                <a:srgbClr val="203758"/>
              </a:solidFill>
              <a:latin typeface="Arial" panose="020B0604020202020204" pitchFamily="34" charset="0"/>
            </a:endParaRPr>
          </a:p>
        </p:txBody>
      </p:sp>
      <p:sp>
        <p:nvSpPr>
          <p:cNvPr id="358405" name="Line 5">
            <a:extLst>
              <a:ext uri="{FF2B5EF4-FFF2-40B4-BE49-F238E27FC236}">
                <a16:creationId xmlns:a16="http://schemas.microsoft.com/office/drawing/2014/main" id="{BF4A1C4F-3834-36E5-4480-DFD5E2FA2DC2}"/>
              </a:ext>
            </a:extLst>
          </p:cNvPr>
          <p:cNvSpPr>
            <a:spLocks noChangeShapeType="1"/>
          </p:cNvSpPr>
          <p:nvPr/>
        </p:nvSpPr>
        <p:spPr bwMode="auto">
          <a:xfrm flipH="1">
            <a:off x="539750" y="2565400"/>
            <a:ext cx="1511300" cy="19431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358406" name="Line 6">
            <a:extLst>
              <a:ext uri="{FF2B5EF4-FFF2-40B4-BE49-F238E27FC236}">
                <a16:creationId xmlns:a16="http://schemas.microsoft.com/office/drawing/2014/main" id="{0E207605-4273-4887-CCFE-154B1F2F8110}"/>
              </a:ext>
            </a:extLst>
          </p:cNvPr>
          <p:cNvSpPr>
            <a:spLocks noChangeShapeType="1"/>
          </p:cNvSpPr>
          <p:nvPr/>
        </p:nvSpPr>
        <p:spPr bwMode="auto">
          <a:xfrm>
            <a:off x="8604250" y="2565400"/>
            <a:ext cx="0" cy="19431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84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0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8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9231CE1-B758-BA12-6F36-6DC7529F1956}"/>
              </a:ext>
            </a:extLst>
          </p:cNvPr>
          <p:cNvSpPr>
            <a:spLocks noGrp="1" noChangeArrowheads="1"/>
          </p:cNvSpPr>
          <p:nvPr>
            <p:ph type="title"/>
          </p:nvPr>
        </p:nvSpPr>
        <p:spPr/>
        <p:txBody>
          <a:bodyPr>
            <a:normAutofit fontScale="90000"/>
          </a:bodyPr>
          <a:lstStyle/>
          <a:p>
            <a:pPr eaLnBrk="1" hangingPunct="1">
              <a:defRPr/>
            </a:pPr>
            <a:r>
              <a:rPr lang="en-CA" i="1" dirty="0">
                <a:solidFill>
                  <a:schemeClr val="tx1"/>
                </a:solidFill>
                <a:ea typeface="+mj-ea"/>
              </a:rPr>
              <a:t>EMI Ltd. et al</a:t>
            </a:r>
            <a:r>
              <a:rPr lang="en-CA" dirty="0">
                <a:solidFill>
                  <a:schemeClr val="tx1"/>
                </a:solidFill>
                <a:ea typeface="+mj-ea"/>
              </a:rPr>
              <a:t> v. </a:t>
            </a:r>
            <a:r>
              <a:rPr lang="en-CA" i="1" dirty="0" err="1">
                <a:solidFill>
                  <a:schemeClr val="tx1"/>
                </a:solidFill>
                <a:ea typeface="+mj-ea"/>
              </a:rPr>
              <a:t>Lissen</a:t>
            </a:r>
            <a:r>
              <a:rPr lang="en-CA" i="1" dirty="0">
                <a:solidFill>
                  <a:schemeClr val="tx1"/>
                </a:solidFill>
                <a:ea typeface="+mj-ea"/>
              </a:rPr>
              <a:t>, Ltd. et al</a:t>
            </a:r>
            <a:br>
              <a:rPr lang="en-CA" i="1" dirty="0">
                <a:solidFill>
                  <a:schemeClr val="tx1"/>
                </a:solidFill>
                <a:ea typeface="+mj-ea"/>
              </a:rPr>
            </a:br>
            <a:r>
              <a:rPr lang="en-CA" sz="2300" dirty="0">
                <a:solidFill>
                  <a:schemeClr val="tx1"/>
                </a:solidFill>
                <a:ea typeface="+mj-ea"/>
              </a:rPr>
              <a:t>(1939), 56 R.P.C. 23 at p. 39 per Lord Russell of Killowen</a:t>
            </a:r>
            <a:r>
              <a:rPr lang="en-CA" dirty="0">
                <a:solidFill>
                  <a:schemeClr val="tx1"/>
                </a:solidFill>
                <a:ea typeface="+mj-ea"/>
              </a:rPr>
              <a:t> </a:t>
            </a:r>
            <a:endParaRPr lang="en-US" dirty="0">
              <a:solidFill>
                <a:schemeClr val="tx1"/>
              </a:solidFill>
              <a:ea typeface="+mj-ea"/>
            </a:endParaRPr>
          </a:p>
        </p:txBody>
      </p:sp>
      <p:sp>
        <p:nvSpPr>
          <p:cNvPr id="68610" name="Rectangle 3">
            <a:extLst>
              <a:ext uri="{FF2B5EF4-FFF2-40B4-BE49-F238E27FC236}">
                <a16:creationId xmlns:a16="http://schemas.microsoft.com/office/drawing/2014/main" id="{8FB0CD17-F5CB-6DAF-69B7-9E844A949A82}"/>
              </a:ext>
            </a:extLst>
          </p:cNvPr>
          <p:cNvSpPr>
            <a:spLocks noGrp="1"/>
          </p:cNvSpPr>
          <p:nvPr>
            <p:ph idx="1"/>
          </p:nvPr>
        </p:nvSpPr>
        <p:spPr>
          <a:xfrm>
            <a:off x="0" y="1524000"/>
            <a:ext cx="8534400" cy="4525963"/>
          </a:xfrm>
        </p:spPr>
        <p:txBody>
          <a:bodyPr/>
          <a:lstStyle/>
          <a:p>
            <a:pPr lvl="1" algn="just" eaLnBrk="1" hangingPunct="1">
              <a:lnSpc>
                <a:spcPct val="90000"/>
              </a:lnSpc>
              <a:spcBef>
                <a:spcPts val="1200"/>
              </a:spcBef>
              <a:spcAft>
                <a:spcPts val="1200"/>
              </a:spcAft>
              <a:buFont typeface="Times" pitchFamily="2" charset="0"/>
              <a:buNone/>
            </a:pPr>
            <a:r>
              <a:rPr lang="en-CA" altLang="en-US" sz="2000"/>
              <a:t>   “The function of the claims is to define clearly and with precision the monopoly claimed, so that others may know the exact boundaries of the area within which they will be trespassers.  Their primary object is to limit and not to extend the monopoly.  What is not claimed is disclaimed.  The claims must undoubtedly be read as part of the entire document, and not as a separate document; but the forbidden field must be found in the language of the claims and not elsewhere.  It is not permissible, in my opinion, by reference to some language used in the earlier part of the specification to change a claim which by its own language is a claim for one subject-matter into a claim for another and a different subject-matter, which is what you do when you alter the boundaries of the forbidden territory.  A patentee who describes an invention in the body of a specification obtains no monopoly unless it is claimed in the claims.  As Lord Cairns said, </a:t>
            </a:r>
            <a:r>
              <a:rPr lang="en-CA" altLang="en-US" sz="2000" b="1"/>
              <a:t>there is no such thing as infringement of the equity of a patent</a:t>
            </a:r>
            <a:r>
              <a:rPr lang="en-CA" altLang="en-US" sz="2000"/>
              <a:t> (</a:t>
            </a:r>
            <a:r>
              <a:rPr lang="en-CA" altLang="en-US" sz="2000" i="1"/>
              <a:t>Dudgeon</a:t>
            </a:r>
            <a:r>
              <a:rPr lang="en-CA" altLang="en-US" sz="2000"/>
              <a:t> v. </a:t>
            </a:r>
            <a:r>
              <a:rPr lang="en-CA" altLang="en-US" sz="2000" i="1"/>
              <a:t>Thomson</a:t>
            </a:r>
            <a:r>
              <a:rPr lang="en-CA" altLang="en-US" sz="2000"/>
              <a:t>, L.R. 3 App. Cas. 34)." [emphasis added]</a:t>
            </a:r>
            <a:endParaRPr lang="en-CA" altLang="en-US" sz="1800"/>
          </a:p>
          <a:p>
            <a:pPr eaLnBrk="1" hangingPunct="1">
              <a:lnSpc>
                <a:spcPct val="90000"/>
              </a:lnSpc>
            </a:pPr>
            <a:endParaRPr lang="en-US" altLang="en-US" sz="2000"/>
          </a:p>
        </p:txBody>
      </p:sp>
      <p:sp>
        <p:nvSpPr>
          <p:cNvPr id="68611" name="Slide Number Placeholder 3">
            <a:extLst>
              <a:ext uri="{FF2B5EF4-FFF2-40B4-BE49-F238E27FC236}">
                <a16:creationId xmlns:a16="http://schemas.microsoft.com/office/drawing/2014/main" id="{79A4F800-93BE-5356-AE1F-47FA2BD4748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662C3266-BF2C-6B45-A959-3E1A4B404C88}" type="slidenum">
              <a:rPr lang="en-CA" altLang="en-US" sz="1200" smtClean="0">
                <a:solidFill>
                  <a:srgbClr val="003D6B"/>
                </a:solidFill>
                <a:latin typeface="Arial" panose="020B0604020202020204" pitchFamily="34" charset="0"/>
              </a:rPr>
              <a:pPr>
                <a:spcBef>
                  <a:spcPct val="0"/>
                </a:spcBef>
                <a:buFontTx/>
                <a:buNone/>
              </a:pPr>
              <a:t>35</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5892AFA0-1590-C842-7730-E7CD677BB8AC}"/>
              </a:ext>
            </a:extLst>
          </p:cNvPr>
          <p:cNvSpPr>
            <a:spLocks noGrp="1"/>
          </p:cNvSpPr>
          <p:nvPr>
            <p:ph type="title"/>
          </p:nvPr>
        </p:nvSpPr>
        <p:spPr/>
        <p:txBody>
          <a:bodyPr/>
          <a:lstStyle/>
          <a:p>
            <a:pPr eaLnBrk="1" hangingPunct="1"/>
            <a:r>
              <a:rPr lang="en-US" altLang="en-US"/>
              <a:t>Taking the Substance 2.0</a:t>
            </a:r>
          </a:p>
        </p:txBody>
      </p:sp>
      <p:sp>
        <p:nvSpPr>
          <p:cNvPr id="70658" name="Rectangle 6">
            <a:extLst>
              <a:ext uri="{FF2B5EF4-FFF2-40B4-BE49-F238E27FC236}">
                <a16:creationId xmlns:a16="http://schemas.microsoft.com/office/drawing/2014/main" id="{91BBD378-4F46-0812-DD8B-FC0C4A4B9A82}"/>
              </a:ext>
            </a:extLst>
          </p:cNvPr>
          <p:cNvSpPr>
            <a:spLocks noGrp="1"/>
          </p:cNvSpPr>
          <p:nvPr>
            <p:ph idx="1"/>
          </p:nvPr>
        </p:nvSpPr>
        <p:spPr/>
        <p:txBody>
          <a:bodyPr/>
          <a:lstStyle/>
          <a:p>
            <a:pPr eaLnBrk="1" hangingPunct="1"/>
            <a:endParaRPr lang="en-US" altLang="en-US"/>
          </a:p>
        </p:txBody>
      </p:sp>
      <p:sp>
        <p:nvSpPr>
          <p:cNvPr id="70659" name="Slide Number Placeholder 3">
            <a:extLst>
              <a:ext uri="{FF2B5EF4-FFF2-40B4-BE49-F238E27FC236}">
                <a16:creationId xmlns:a16="http://schemas.microsoft.com/office/drawing/2014/main" id="{043D53D1-827E-7A1C-B978-C3BB549C48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2F9DCC1-1D56-0C4D-BE73-82F29BAA35ED}" type="slidenum">
              <a:rPr lang="en-CA" altLang="en-US" sz="1200" smtClean="0">
                <a:solidFill>
                  <a:srgbClr val="003D6B"/>
                </a:solidFill>
                <a:latin typeface="Arial" panose="020B0604020202020204" pitchFamily="34" charset="0"/>
              </a:rPr>
              <a:pPr>
                <a:spcBef>
                  <a:spcPct val="0"/>
                </a:spcBef>
                <a:buFontTx/>
                <a:buNone/>
              </a:pPr>
              <a:t>36</a:t>
            </a:fld>
            <a:endParaRPr lang="en-CA" altLang="en-US" sz="1200">
              <a:solidFill>
                <a:srgbClr val="003D6B"/>
              </a:solidFill>
              <a:latin typeface="Arial" panose="020B0604020202020204" pitchFamily="34" charset="0"/>
            </a:endParaRPr>
          </a:p>
        </p:txBody>
      </p:sp>
      <p:pic>
        <p:nvPicPr>
          <p:cNvPr id="70660" name="Picture 8" descr="lintel">
            <a:extLst>
              <a:ext uri="{FF2B5EF4-FFF2-40B4-BE49-F238E27FC236}">
                <a16:creationId xmlns:a16="http://schemas.microsoft.com/office/drawing/2014/main" id="{05E5B7F6-AD58-E903-1CB2-310C1407C7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1484313"/>
            <a:ext cx="4783138"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1">
            <a:extLst>
              <a:ext uri="{FF2B5EF4-FFF2-40B4-BE49-F238E27FC236}">
                <a16:creationId xmlns:a16="http://schemas.microsoft.com/office/drawing/2014/main" id="{EB837DB6-A877-94ED-BAF2-554A1D3017B8}"/>
              </a:ext>
            </a:extLst>
          </p:cNvPr>
          <p:cNvSpPr>
            <a:spLocks noGrp="1"/>
          </p:cNvSpPr>
          <p:nvPr>
            <p:ph type="title"/>
          </p:nvPr>
        </p:nvSpPr>
        <p:spPr/>
        <p:txBody>
          <a:bodyPr/>
          <a:lstStyle/>
          <a:p>
            <a:pPr eaLnBrk="1" hangingPunct="1"/>
            <a:r>
              <a:rPr lang="en-CA" altLang="en-US" i="1"/>
              <a:t>Catnic</a:t>
            </a:r>
            <a:endParaRPr lang="en-CA" altLang="en-US"/>
          </a:p>
        </p:txBody>
      </p:sp>
      <p:pic>
        <p:nvPicPr>
          <p:cNvPr id="72706" name="Picture 10" descr="catnicc.GIF (69382 bytes)">
            <a:extLst>
              <a:ext uri="{FF2B5EF4-FFF2-40B4-BE49-F238E27FC236}">
                <a16:creationId xmlns:a16="http://schemas.microsoft.com/office/drawing/2014/main" id="{CD08E0E0-7ECD-41AB-08EC-D59DA5798663}"/>
              </a:ext>
            </a:extLst>
          </p:cNvPr>
          <p:cNvPicPr>
            <a:picLocks noGrp="1" noChangeAspect="1" noChangeArrowheads="1"/>
          </p:cNvPicPr>
          <p:nvPr>
            <p:ph type="chart" sz="half" idx="1"/>
          </p:nvPr>
        </p:nvPicPr>
        <p:blipFill>
          <a:blip r:embed="rId3" r:link="rId4">
            <a:extLst>
              <a:ext uri="{28A0092B-C50C-407E-A947-70E740481C1C}">
                <a14:useLocalDpi xmlns:a14="http://schemas.microsoft.com/office/drawing/2010/main" val="0"/>
              </a:ext>
            </a:extLst>
          </a:blip>
          <a:srcRect/>
          <a:stretch>
            <a:fillRect/>
          </a:stretch>
        </p:blipFill>
        <p:spPr>
          <a:xfrm>
            <a:off x="1250950" y="1557338"/>
            <a:ext cx="2173288" cy="4525962"/>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2707" name="Rectangle 14">
            <a:extLst>
              <a:ext uri="{FF2B5EF4-FFF2-40B4-BE49-F238E27FC236}">
                <a16:creationId xmlns:a16="http://schemas.microsoft.com/office/drawing/2014/main" id="{31030DC5-0ACE-1D8A-FEBD-2B6BDF6AFA43}"/>
              </a:ext>
            </a:extLst>
          </p:cNvPr>
          <p:cNvSpPr>
            <a:spLocks noGrp="1"/>
          </p:cNvSpPr>
          <p:nvPr>
            <p:ph type="body" sz="half" idx="2"/>
          </p:nvPr>
        </p:nvSpPr>
        <p:spPr/>
        <p:txBody>
          <a:bodyPr/>
          <a:lstStyle/>
          <a:p>
            <a:pPr eaLnBrk="1" hangingPunct="1"/>
            <a:endParaRPr lang="en-CA" altLang="en-US" sz="2200"/>
          </a:p>
          <a:p>
            <a:pPr eaLnBrk="1" hangingPunct="1"/>
            <a:endParaRPr lang="en-CA" altLang="en-US" sz="2200"/>
          </a:p>
          <a:p>
            <a:pPr eaLnBrk="1" hangingPunct="1"/>
            <a:r>
              <a:rPr lang="en-CA" altLang="en-US" sz="4000"/>
              <a:t>having a rear wall member "extending vertically"</a:t>
            </a:r>
            <a:endParaRPr lang="en-US" altLang="en-US" sz="2200"/>
          </a:p>
        </p:txBody>
      </p:sp>
      <p:sp>
        <p:nvSpPr>
          <p:cNvPr id="72708" name="Slide Number Placeholder 4">
            <a:extLst>
              <a:ext uri="{FF2B5EF4-FFF2-40B4-BE49-F238E27FC236}">
                <a16:creationId xmlns:a16="http://schemas.microsoft.com/office/drawing/2014/main" id="{D2197735-6988-561E-ACAC-2A841D8C4BC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85B295B5-089C-7D49-AC24-B918F0D96946}" type="slidenum">
              <a:rPr lang="en-CA" altLang="en-US" sz="1200" smtClean="0">
                <a:solidFill>
                  <a:srgbClr val="003D6B"/>
                </a:solidFill>
                <a:latin typeface="Arial" panose="020B0604020202020204" pitchFamily="34" charset="0"/>
              </a:rPr>
              <a:pPr>
                <a:spcBef>
                  <a:spcPct val="0"/>
                </a:spcBef>
                <a:buFontTx/>
                <a:buNone/>
              </a:pPr>
              <a:t>37</a:t>
            </a:fld>
            <a:endParaRPr lang="en-CA" altLang="en-US" sz="1200">
              <a:solidFill>
                <a:srgbClr val="003D6B"/>
              </a:solidFill>
              <a:latin typeface="Arial" panose="020B0604020202020204" pitchFamily="34"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E8276129-4336-993E-430D-B74DF7100442}"/>
              </a:ext>
            </a:extLst>
          </p:cNvPr>
          <p:cNvSpPr>
            <a:spLocks noGrp="1"/>
          </p:cNvSpPr>
          <p:nvPr>
            <p:ph type="title"/>
          </p:nvPr>
        </p:nvSpPr>
        <p:spPr/>
        <p:txBody>
          <a:bodyPr/>
          <a:lstStyle/>
          <a:p>
            <a:pPr eaLnBrk="1" hangingPunct="1"/>
            <a:r>
              <a:rPr lang="en-CA" altLang="en-US" i="1"/>
              <a:t>Catnic</a:t>
            </a:r>
            <a:endParaRPr lang="en-CA" altLang="en-US"/>
          </a:p>
        </p:txBody>
      </p:sp>
      <p:pic>
        <p:nvPicPr>
          <p:cNvPr id="74754" name="Picture 3" descr="catnicc.GIF (69382 bytes)">
            <a:extLst>
              <a:ext uri="{FF2B5EF4-FFF2-40B4-BE49-F238E27FC236}">
                <a16:creationId xmlns:a16="http://schemas.microsoft.com/office/drawing/2014/main" id="{CA1BB42F-02C0-4B4C-F7BB-0C3E4D2183CE}"/>
              </a:ext>
            </a:extLst>
          </p:cNvPr>
          <p:cNvPicPr>
            <a:picLocks noGrp="1" noChangeAspect="1" noChangeArrowheads="1"/>
          </p:cNvPicPr>
          <p:nvPr>
            <p:ph sz="half" idx="1"/>
          </p:nvPr>
        </p:nvPicPr>
        <p:blipFill>
          <a:blip r:embed="rId3" r:link="rId4">
            <a:extLst>
              <a:ext uri="{28A0092B-C50C-407E-A947-70E740481C1C}">
                <a14:useLocalDpi xmlns:a14="http://schemas.microsoft.com/office/drawing/2010/main" val="0"/>
              </a:ext>
            </a:extLst>
          </a:blip>
          <a:srcRect t="62659"/>
          <a:stretch>
            <a:fillRect/>
          </a:stretch>
        </p:blipFill>
        <p:spPr>
          <a:xfrm>
            <a:off x="3708400" y="1341438"/>
            <a:ext cx="4194175" cy="4392612"/>
          </a:xfrm>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4755" name="Picture 4" descr="catnicc.GIF (69382 bytes)">
            <a:extLst>
              <a:ext uri="{FF2B5EF4-FFF2-40B4-BE49-F238E27FC236}">
                <a16:creationId xmlns:a16="http://schemas.microsoft.com/office/drawing/2014/main" id="{EA224772-FDA5-E63D-5DBC-66B9AF3613E1}"/>
              </a:ext>
            </a:extLst>
          </p:cNvPr>
          <p:cNvPicPr>
            <a:picLocks noGrp="1" noChangeAspect="1" noChangeArrowheads="1"/>
          </p:cNvPicPr>
          <p:nvPr>
            <p:ph sz="half" idx="2"/>
          </p:nvPr>
        </p:nvPicPr>
        <p:blipFill>
          <a:blip r:embed="rId3" r:link="rId4">
            <a:extLst>
              <a:ext uri="{28A0092B-C50C-407E-A947-70E740481C1C}">
                <a14:useLocalDpi xmlns:a14="http://schemas.microsoft.com/office/drawing/2010/main" val="0"/>
              </a:ext>
            </a:extLst>
          </a:blip>
          <a:srcRect b="37460"/>
          <a:stretch>
            <a:fillRect/>
          </a:stretch>
        </p:blipFill>
        <p:spPr>
          <a:xfrm>
            <a:off x="468313" y="1412875"/>
            <a:ext cx="3313112" cy="4392613"/>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4756" name="Slide Number Placeholder 4">
            <a:extLst>
              <a:ext uri="{FF2B5EF4-FFF2-40B4-BE49-F238E27FC236}">
                <a16:creationId xmlns:a16="http://schemas.microsoft.com/office/drawing/2014/main" id="{26203CDA-108F-9F6D-A190-27366F31E4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0AC3554A-EC71-614D-AEE8-D9543DBA42E7}" type="slidenum">
              <a:rPr lang="en-CA" altLang="en-US" sz="1200" smtClean="0">
                <a:solidFill>
                  <a:srgbClr val="003D6B"/>
                </a:solidFill>
                <a:latin typeface="Arial" panose="020B0604020202020204" pitchFamily="34" charset="0"/>
              </a:rPr>
              <a:pPr>
                <a:spcBef>
                  <a:spcPct val="0"/>
                </a:spcBef>
                <a:buFontTx/>
                <a:buNone/>
              </a:pPr>
              <a:t>38</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922B525A-E86C-E8C0-8ADB-B356034FC936}"/>
              </a:ext>
            </a:extLst>
          </p:cNvPr>
          <p:cNvSpPr>
            <a:spLocks noGrp="1"/>
          </p:cNvSpPr>
          <p:nvPr>
            <p:ph type="title"/>
          </p:nvPr>
        </p:nvSpPr>
        <p:spPr/>
        <p:txBody>
          <a:bodyPr/>
          <a:lstStyle/>
          <a:p>
            <a:pPr eaLnBrk="1" hangingPunct="1"/>
            <a:r>
              <a:rPr lang="en-US" altLang="en-US"/>
              <a:t>“purposive construction”</a:t>
            </a:r>
          </a:p>
        </p:txBody>
      </p:sp>
      <p:sp>
        <p:nvSpPr>
          <p:cNvPr id="76802" name="Rectangle 3">
            <a:extLst>
              <a:ext uri="{FF2B5EF4-FFF2-40B4-BE49-F238E27FC236}">
                <a16:creationId xmlns:a16="http://schemas.microsoft.com/office/drawing/2014/main" id="{46B51687-9A2A-CD36-C4F2-A660DD161FC5}"/>
              </a:ext>
            </a:extLst>
          </p:cNvPr>
          <p:cNvSpPr>
            <a:spLocks noGrp="1"/>
          </p:cNvSpPr>
          <p:nvPr>
            <p:ph idx="1"/>
          </p:nvPr>
        </p:nvSpPr>
        <p:spPr/>
        <p:txBody>
          <a:bodyPr/>
          <a:lstStyle/>
          <a:p>
            <a:pPr eaLnBrk="1" hangingPunct="1"/>
            <a:r>
              <a:rPr lang="en-US" altLang="en-US"/>
              <a:t>fair</a:t>
            </a:r>
          </a:p>
          <a:p>
            <a:pPr eaLnBrk="1" hangingPunct="1"/>
            <a:r>
              <a:rPr lang="en-US" altLang="en-US"/>
              <a:t>asking “What were the parties or drafter trying to achieve?”</a:t>
            </a:r>
          </a:p>
          <a:p>
            <a:pPr eaLnBrk="1" hangingPunct="1"/>
            <a:r>
              <a:rPr lang="en-US" altLang="en-US"/>
              <a:t>sometimes “making sense out of nonsense”</a:t>
            </a:r>
          </a:p>
          <a:p>
            <a:pPr eaLnBrk="1" hangingPunct="1"/>
            <a:r>
              <a:rPr lang="en-US" altLang="en-US"/>
              <a:t>avoiding the absurd interpretation</a:t>
            </a:r>
          </a:p>
        </p:txBody>
      </p:sp>
      <p:sp>
        <p:nvSpPr>
          <p:cNvPr id="76803" name="Slide Number Placeholder 3">
            <a:extLst>
              <a:ext uri="{FF2B5EF4-FFF2-40B4-BE49-F238E27FC236}">
                <a16:creationId xmlns:a16="http://schemas.microsoft.com/office/drawing/2014/main" id="{98F31E12-02EF-89BA-CDB8-42C76CFDEA8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F4753553-23D9-F14F-B4E6-B02F91CF0A8A}" type="slidenum">
              <a:rPr lang="en-CA" altLang="en-US" sz="1200" smtClean="0">
                <a:solidFill>
                  <a:srgbClr val="003D6B"/>
                </a:solidFill>
                <a:latin typeface="Arial" panose="020B0604020202020204" pitchFamily="34" charset="0"/>
              </a:rPr>
              <a:pPr>
                <a:spcBef>
                  <a:spcPct val="0"/>
                </a:spcBef>
                <a:buFontTx/>
                <a:buNone/>
              </a:pPr>
              <a:t>39</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E4050957-EB7D-5F5E-9731-A9761044FD4F}"/>
              </a:ext>
            </a:extLst>
          </p:cNvPr>
          <p:cNvSpPr>
            <a:spLocks noGrp="1" noChangeArrowheads="1"/>
          </p:cNvSpPr>
          <p:nvPr>
            <p:ph type="title"/>
          </p:nvPr>
        </p:nvSpPr>
        <p:spPr/>
        <p:txBody>
          <a:bodyPr>
            <a:normAutofit fontScale="90000"/>
          </a:bodyPr>
          <a:lstStyle/>
          <a:p>
            <a:pPr eaLnBrk="1" hangingPunct="1">
              <a:defRPr/>
            </a:pPr>
            <a:r>
              <a:rPr lang="en-US" i="1">
                <a:ea typeface="+mj-ea"/>
              </a:rPr>
              <a:t>Pfizer</a:t>
            </a:r>
            <a:r>
              <a:rPr lang="en-US">
                <a:ea typeface="+mj-ea"/>
              </a:rPr>
              <a:t> v. </a:t>
            </a:r>
            <a:r>
              <a:rPr lang="en-US" i="1">
                <a:ea typeface="+mj-ea"/>
              </a:rPr>
              <a:t>Novopharm</a:t>
            </a:r>
            <a:r>
              <a:rPr lang="en-US">
                <a:ea typeface="+mj-ea"/>
              </a:rPr>
              <a:t> per Blanchard J.</a:t>
            </a:r>
          </a:p>
        </p:txBody>
      </p:sp>
      <p:sp>
        <p:nvSpPr>
          <p:cNvPr id="78850" name="Rectangle 3">
            <a:extLst>
              <a:ext uri="{FF2B5EF4-FFF2-40B4-BE49-F238E27FC236}">
                <a16:creationId xmlns:a16="http://schemas.microsoft.com/office/drawing/2014/main" id="{D7C7A690-A69C-74B4-4729-D7163AF03A2A}"/>
              </a:ext>
            </a:extLst>
          </p:cNvPr>
          <p:cNvSpPr>
            <a:spLocks noGrp="1"/>
          </p:cNvSpPr>
          <p:nvPr>
            <p:ph idx="1"/>
          </p:nvPr>
        </p:nvSpPr>
        <p:spPr/>
        <p:txBody>
          <a:bodyPr/>
          <a:lstStyle/>
          <a:p>
            <a:pPr eaLnBrk="1" hangingPunct="1"/>
            <a:r>
              <a:rPr lang="en-US" altLang="en-US"/>
              <a:t>Purposive: what did they mean?</a:t>
            </a:r>
          </a:p>
          <a:p>
            <a:pPr eaLnBrk="1" hangingPunct="1"/>
            <a:r>
              <a:rPr lang="en-US" altLang="en-US"/>
              <a:t>"As a preliminary matter, it is noted that claim 23 erroneously refers to an "antimicrobial" infection.  Both parties accept that the intended reference in claim 23 is to a "microbial" infection.  It is agreed that the error is of no consequence to the within application.”</a:t>
            </a:r>
          </a:p>
        </p:txBody>
      </p:sp>
      <p:sp>
        <p:nvSpPr>
          <p:cNvPr id="78851" name="Slide Number Placeholder 3">
            <a:extLst>
              <a:ext uri="{FF2B5EF4-FFF2-40B4-BE49-F238E27FC236}">
                <a16:creationId xmlns:a16="http://schemas.microsoft.com/office/drawing/2014/main" id="{B680F0F5-34FD-B34F-A0CB-4C96E73BEA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3795917-8DE0-D84E-AAD1-26B1274BC136}" type="slidenum">
              <a:rPr lang="en-CA" altLang="en-US" sz="1200" smtClean="0">
                <a:solidFill>
                  <a:srgbClr val="003D6B"/>
                </a:solidFill>
                <a:latin typeface="Arial" panose="020B0604020202020204" pitchFamily="34" charset="0"/>
              </a:rPr>
              <a:pPr>
                <a:spcBef>
                  <a:spcPct val="0"/>
                </a:spcBef>
                <a:buFontTx/>
                <a:buNone/>
              </a:pPr>
              <a:t>40</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A1CE03A5-F6EF-9F69-356E-EC499819E44E}"/>
              </a:ext>
            </a:extLst>
          </p:cNvPr>
          <p:cNvSpPr>
            <a:spLocks noGrp="1"/>
          </p:cNvSpPr>
          <p:nvPr>
            <p:ph type="title"/>
          </p:nvPr>
        </p:nvSpPr>
        <p:spPr/>
        <p:txBody>
          <a:bodyPr/>
          <a:lstStyle/>
          <a:p>
            <a:pPr eaLnBrk="1" hangingPunct="1"/>
            <a:r>
              <a:rPr lang="en-CA" altLang="en-US" i="1"/>
              <a:t>Catnic</a:t>
            </a:r>
            <a:endParaRPr lang="en-CA" altLang="en-US"/>
          </a:p>
        </p:txBody>
      </p:sp>
      <p:sp>
        <p:nvSpPr>
          <p:cNvPr id="80898" name="Rectangle 3">
            <a:extLst>
              <a:ext uri="{FF2B5EF4-FFF2-40B4-BE49-F238E27FC236}">
                <a16:creationId xmlns:a16="http://schemas.microsoft.com/office/drawing/2014/main" id="{1A4232DE-6096-6F7A-6E61-99DE47DD6988}"/>
              </a:ext>
            </a:extLst>
          </p:cNvPr>
          <p:cNvSpPr>
            <a:spLocks noGrp="1"/>
          </p:cNvSpPr>
          <p:nvPr>
            <p:ph idx="1"/>
          </p:nvPr>
        </p:nvSpPr>
        <p:spPr>
          <a:xfrm>
            <a:off x="179388" y="1628775"/>
            <a:ext cx="8632825" cy="4525963"/>
          </a:xfrm>
        </p:spPr>
        <p:txBody>
          <a:bodyPr/>
          <a:lstStyle/>
          <a:p>
            <a:pPr algn="just" eaLnBrk="1" hangingPunct="1">
              <a:lnSpc>
                <a:spcPct val="80000"/>
              </a:lnSpc>
              <a:spcBef>
                <a:spcPts val="1200"/>
              </a:spcBef>
              <a:spcAft>
                <a:spcPts val="1200"/>
              </a:spcAft>
              <a:buFont typeface="Times" pitchFamily="2" charset="0"/>
              <a:buNone/>
            </a:pPr>
            <a:r>
              <a:rPr lang="en-CA" altLang="en-US" sz="2200" b="1"/>
              <a:t> </a:t>
            </a:r>
            <a:r>
              <a:rPr lang="en-CA" altLang="en-US" sz="1700" b="1"/>
              <a:t>The question in each case is: whether persons with practical knowledge and experience of the kind of work in which the invention was intended to be used, would understand that strict compliance with a particular descriptive word or phrase appearing in a claim was intended by the patentee to be an essential requirement of the invention so that any variant would fall outside the monopoly claimed</a:t>
            </a:r>
            <a:r>
              <a:rPr lang="en-CA" altLang="en-US" sz="1700"/>
              <a:t>, even though it could have no material effect upon the way the invention worked.</a:t>
            </a:r>
          </a:p>
          <a:p>
            <a:pPr algn="just" eaLnBrk="1" hangingPunct="1">
              <a:lnSpc>
                <a:spcPct val="80000"/>
              </a:lnSpc>
              <a:spcBef>
                <a:spcPts val="1200"/>
              </a:spcBef>
              <a:spcAft>
                <a:spcPts val="1200"/>
              </a:spcAft>
              <a:buFont typeface="Times" pitchFamily="2" charset="0"/>
              <a:buNone/>
            </a:pPr>
            <a:r>
              <a:rPr lang="en-CA" altLang="en-US" sz="1700"/>
              <a:t>  </a:t>
            </a:r>
            <a:r>
              <a:rPr lang="en-CA" altLang="en-US" sz="1700" b="1"/>
              <a:t>The question, of course, does not arise where the variant would in fact have a material effect upon the way the invention worked.  Nor does it arise unless at the date of publication of the specification it would be obvious to the informed reader that this was so.</a:t>
            </a:r>
            <a:r>
              <a:rPr lang="en-CA" altLang="en-US" sz="1700"/>
              <a:t>  Where it is not obvious, in the light of then-existing knowledge, </a:t>
            </a:r>
            <a:r>
              <a:rPr lang="en-CA" altLang="en-US" sz="1700" b="1"/>
              <a:t>the reader is entitled to assume that the patentee thought at the time of the specification that he had good reason for limiting his monopoly so strictly and had intended to do so</a:t>
            </a:r>
            <a:r>
              <a:rPr lang="en-CA" altLang="en-US" sz="1700"/>
              <a:t>, even though subsequent work by him or others in the field of the invention might show the limitation to have been unnecessary.  </a:t>
            </a:r>
            <a:r>
              <a:rPr lang="en-CA" altLang="en-US" sz="1700" b="1"/>
              <a:t>It is to be answered in the negative only when it would be apparent to any reader skilled in the art that a particular descriptive word or phrase used in a claim cannot have been intended by the patentee, who was also skilled in the art, to exclude minor variants</a:t>
            </a:r>
            <a:r>
              <a:rPr lang="en-CA" altLang="en-US" sz="1700"/>
              <a:t> </a:t>
            </a:r>
            <a:r>
              <a:rPr lang="en-CA" altLang="en-US" sz="1700" b="1"/>
              <a:t>which</a:t>
            </a:r>
            <a:r>
              <a:rPr lang="en-CA" altLang="en-US" sz="1700"/>
              <a:t>, to the knowledge of both him and the readers to whom the patent was addressed, </a:t>
            </a:r>
            <a:r>
              <a:rPr lang="en-CA" altLang="en-US" sz="1700" b="1"/>
              <a:t>could have no material effect upon the way in which the invention worked</a:t>
            </a:r>
            <a:r>
              <a:rPr lang="en-CA" altLang="en-US" sz="1700"/>
              <a:t>."</a:t>
            </a:r>
            <a:endParaRPr lang="en-US" altLang="en-US" sz="2200"/>
          </a:p>
        </p:txBody>
      </p:sp>
      <p:sp>
        <p:nvSpPr>
          <p:cNvPr id="80899" name="Slide Number Placeholder 3">
            <a:extLst>
              <a:ext uri="{FF2B5EF4-FFF2-40B4-BE49-F238E27FC236}">
                <a16:creationId xmlns:a16="http://schemas.microsoft.com/office/drawing/2014/main" id="{21969400-52B2-302F-E226-70E7AAB00E8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033AADEB-518C-F141-91DA-A3F8A06A3FE6}" type="slidenum">
              <a:rPr lang="en-CA" altLang="en-US" sz="1200" smtClean="0">
                <a:solidFill>
                  <a:srgbClr val="003D6B"/>
                </a:solidFill>
                <a:latin typeface="Arial" panose="020B0604020202020204" pitchFamily="34" charset="0"/>
              </a:rPr>
              <a:pPr>
                <a:spcBef>
                  <a:spcPct val="0"/>
                </a:spcBef>
                <a:buFontTx/>
                <a:buNone/>
              </a:pPr>
              <a:t>41</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99B237FF-0E67-CA3D-700E-A8C96C1BE7D9}"/>
              </a:ext>
            </a:extLst>
          </p:cNvPr>
          <p:cNvSpPr>
            <a:spLocks noGrp="1"/>
          </p:cNvSpPr>
          <p:nvPr>
            <p:ph type="title"/>
          </p:nvPr>
        </p:nvSpPr>
        <p:spPr/>
        <p:txBody>
          <a:bodyPr/>
          <a:lstStyle/>
          <a:p>
            <a:pPr eaLnBrk="1" hangingPunct="1"/>
            <a:r>
              <a:rPr lang="en-CA" altLang="en-US" i="1"/>
              <a:t>Catnic</a:t>
            </a:r>
            <a:r>
              <a:rPr lang="en-CA" altLang="en-US"/>
              <a:t> - distilled</a:t>
            </a:r>
          </a:p>
        </p:txBody>
      </p:sp>
      <p:sp>
        <p:nvSpPr>
          <p:cNvPr id="82946" name="Rectangle 3">
            <a:extLst>
              <a:ext uri="{FF2B5EF4-FFF2-40B4-BE49-F238E27FC236}">
                <a16:creationId xmlns:a16="http://schemas.microsoft.com/office/drawing/2014/main" id="{192425F4-F8ED-A787-1870-02D7831101AD}"/>
              </a:ext>
            </a:extLst>
          </p:cNvPr>
          <p:cNvSpPr>
            <a:spLocks noGrp="1"/>
          </p:cNvSpPr>
          <p:nvPr>
            <p:ph idx="1"/>
          </p:nvPr>
        </p:nvSpPr>
        <p:spPr/>
        <p:txBody>
          <a:bodyPr/>
          <a:lstStyle/>
          <a:p>
            <a:pPr eaLnBrk="1" hangingPunct="1">
              <a:lnSpc>
                <a:spcPct val="90000"/>
              </a:lnSpc>
              <a:spcBef>
                <a:spcPts val="1200"/>
              </a:spcBef>
              <a:spcAft>
                <a:spcPts val="1200"/>
              </a:spcAft>
              <a:buFont typeface="Times" pitchFamily="2" charset="0"/>
              <a:buNone/>
            </a:pPr>
            <a:r>
              <a:rPr lang="en-CA" altLang="en-US" sz="2300" b="1"/>
              <a:t>  </a:t>
            </a:r>
            <a:r>
              <a:rPr lang="en-CA" altLang="en-US" sz="2300"/>
              <a:t>2.  Would persons understand that strict compliance was intended to be an essential requirement of the invention so that any variant would fall outside the monopoly claimed?  The word word or phrase used in a claim cannot have been intended by the patentee … to exclude minor variants.</a:t>
            </a:r>
          </a:p>
          <a:p>
            <a:pPr eaLnBrk="1" hangingPunct="1">
              <a:lnSpc>
                <a:spcPct val="90000"/>
              </a:lnSpc>
              <a:spcBef>
                <a:spcPts val="1200"/>
              </a:spcBef>
              <a:spcAft>
                <a:spcPts val="1200"/>
              </a:spcAft>
              <a:buFont typeface="Times" pitchFamily="2" charset="0"/>
              <a:buNone/>
            </a:pPr>
            <a:r>
              <a:rPr lang="en-CA" altLang="en-US" sz="2300"/>
              <a:t> 1.  The question, of course, does not arise where the variant would in fact have a material effect upon the way the invention worked.  Nor does it arise unless at the date of publication of the specification it would be obvious to the informed reader that this was so.</a:t>
            </a:r>
            <a:r>
              <a:rPr lang="en-CA" altLang="en-US" sz="1500"/>
              <a:t>  </a:t>
            </a:r>
            <a:endParaRPr lang="en-US" altLang="en-US" sz="1500"/>
          </a:p>
        </p:txBody>
      </p:sp>
      <p:sp>
        <p:nvSpPr>
          <p:cNvPr id="82947" name="Slide Number Placeholder 3">
            <a:extLst>
              <a:ext uri="{FF2B5EF4-FFF2-40B4-BE49-F238E27FC236}">
                <a16:creationId xmlns:a16="http://schemas.microsoft.com/office/drawing/2014/main" id="{EFD938AC-44F5-127E-6C64-8FFBF49352F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34DAFAC-561D-DE4B-B75C-5996D8659054}" type="slidenum">
              <a:rPr lang="en-CA" altLang="en-US" sz="1200" smtClean="0">
                <a:solidFill>
                  <a:srgbClr val="003D6B"/>
                </a:solidFill>
                <a:latin typeface="Arial" panose="020B0604020202020204" pitchFamily="34" charset="0"/>
              </a:rPr>
              <a:pPr>
                <a:spcBef>
                  <a:spcPct val="0"/>
                </a:spcBef>
                <a:buFontTx/>
                <a:buNone/>
              </a:pPr>
              <a:t>42</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65BFED43-4AC8-8F62-B5A4-D26876B839C6}"/>
              </a:ext>
            </a:extLst>
          </p:cNvPr>
          <p:cNvSpPr>
            <a:spLocks noGrp="1"/>
          </p:cNvSpPr>
          <p:nvPr>
            <p:ph type="title"/>
          </p:nvPr>
        </p:nvSpPr>
        <p:spPr/>
        <p:txBody>
          <a:bodyPr/>
          <a:lstStyle/>
          <a:p>
            <a:pPr eaLnBrk="1" hangingPunct="1"/>
            <a:r>
              <a:rPr lang="en-US" altLang="en-US" i="1"/>
              <a:t>Catnic</a:t>
            </a:r>
            <a:r>
              <a:rPr lang="en-US" altLang="en-US"/>
              <a:t> - distilled</a:t>
            </a:r>
          </a:p>
        </p:txBody>
      </p:sp>
      <p:sp>
        <p:nvSpPr>
          <p:cNvPr id="84994" name="Rectangle 3">
            <a:extLst>
              <a:ext uri="{FF2B5EF4-FFF2-40B4-BE49-F238E27FC236}">
                <a16:creationId xmlns:a16="http://schemas.microsoft.com/office/drawing/2014/main" id="{E62D1ED3-000C-DBBD-C523-40B6DBDFC230}"/>
              </a:ext>
            </a:extLst>
          </p:cNvPr>
          <p:cNvSpPr>
            <a:spLocks noGrp="1"/>
          </p:cNvSpPr>
          <p:nvPr>
            <p:ph idx="1"/>
          </p:nvPr>
        </p:nvSpPr>
        <p:spPr/>
        <p:txBody>
          <a:bodyPr/>
          <a:lstStyle/>
          <a:p>
            <a:pPr eaLnBrk="1" hangingPunct="1">
              <a:lnSpc>
                <a:spcPct val="90000"/>
              </a:lnSpc>
              <a:buFont typeface="Times" pitchFamily="2" charset="0"/>
              <a:buNone/>
            </a:pPr>
            <a:r>
              <a:rPr lang="en-US" altLang="en-US"/>
              <a:t>1.  Does the variant make a difference to the way the invention works?  If it does, it’s essential.</a:t>
            </a:r>
          </a:p>
          <a:p>
            <a:pPr eaLnBrk="1" hangingPunct="1">
              <a:lnSpc>
                <a:spcPct val="90000"/>
              </a:lnSpc>
              <a:buFont typeface="Times" pitchFamily="2" charset="0"/>
              <a:buNone/>
            </a:pPr>
            <a:endParaRPr lang="en-US" altLang="en-US"/>
          </a:p>
          <a:p>
            <a:pPr eaLnBrk="1" hangingPunct="1">
              <a:lnSpc>
                <a:spcPct val="90000"/>
              </a:lnSpc>
              <a:buFont typeface="Times" pitchFamily="2" charset="0"/>
              <a:buNone/>
            </a:pPr>
            <a:r>
              <a:rPr lang="en-US" altLang="en-US"/>
              <a:t>2.  If it doesn’t make a difference to the way the invention works, did the patentee not intend to exclude the variant?  If the patentee did not intend to exclude it, then it’s in.  Otherwise, it’s not.</a:t>
            </a:r>
          </a:p>
        </p:txBody>
      </p:sp>
      <p:sp>
        <p:nvSpPr>
          <p:cNvPr id="84995" name="Slide Number Placeholder 3">
            <a:extLst>
              <a:ext uri="{FF2B5EF4-FFF2-40B4-BE49-F238E27FC236}">
                <a16:creationId xmlns:a16="http://schemas.microsoft.com/office/drawing/2014/main" id="{003387D9-89A1-081C-F1C9-DBB34CD7DAD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3740441-05CD-244D-8BB8-3EDA10CC9E55}" type="slidenum">
              <a:rPr lang="en-CA" altLang="en-US" sz="1200" smtClean="0">
                <a:solidFill>
                  <a:srgbClr val="003D6B"/>
                </a:solidFill>
                <a:latin typeface="Arial" panose="020B0604020202020204" pitchFamily="34" charset="0"/>
              </a:rPr>
              <a:pPr>
                <a:spcBef>
                  <a:spcPct val="0"/>
                </a:spcBef>
                <a:buFontTx/>
                <a:buNone/>
              </a:pPr>
              <a:t>43</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B992B081-D218-1702-2614-813A138074DB}"/>
              </a:ext>
            </a:extLst>
          </p:cNvPr>
          <p:cNvSpPr>
            <a:spLocks noGrp="1"/>
          </p:cNvSpPr>
          <p:nvPr>
            <p:ph type="title"/>
          </p:nvPr>
        </p:nvSpPr>
        <p:spPr/>
        <p:txBody>
          <a:bodyPr/>
          <a:lstStyle/>
          <a:p>
            <a:pPr eaLnBrk="1" hangingPunct="1"/>
            <a:r>
              <a:rPr lang="en-US" altLang="en-US" i="1"/>
              <a:t>Catnic</a:t>
            </a:r>
            <a:r>
              <a:rPr lang="en-US" altLang="en-US"/>
              <a:t> – further distilled</a:t>
            </a:r>
          </a:p>
        </p:txBody>
      </p:sp>
      <p:sp>
        <p:nvSpPr>
          <p:cNvPr id="87042" name="Rectangle 3">
            <a:extLst>
              <a:ext uri="{FF2B5EF4-FFF2-40B4-BE49-F238E27FC236}">
                <a16:creationId xmlns:a16="http://schemas.microsoft.com/office/drawing/2014/main" id="{548B5C6E-C079-A7C1-787B-4102F09C1DA7}"/>
              </a:ext>
            </a:extLst>
          </p:cNvPr>
          <p:cNvSpPr>
            <a:spLocks noGrp="1"/>
          </p:cNvSpPr>
          <p:nvPr>
            <p:ph idx="1"/>
          </p:nvPr>
        </p:nvSpPr>
        <p:spPr/>
        <p:txBody>
          <a:bodyPr/>
          <a:lstStyle/>
          <a:p>
            <a:pPr eaLnBrk="1" hangingPunct="1">
              <a:buFont typeface="Times" pitchFamily="2" charset="0"/>
              <a:buNone/>
            </a:pPr>
            <a:r>
              <a:rPr lang="en-US" altLang="en-US"/>
              <a:t>1.  Does the variant make a difference to the way the invention works?  If it does, it’s essential.</a:t>
            </a:r>
          </a:p>
          <a:p>
            <a:pPr eaLnBrk="1" hangingPunct="1">
              <a:buFont typeface="Times" pitchFamily="2" charset="0"/>
              <a:buNone/>
            </a:pPr>
            <a:endParaRPr lang="en-US" altLang="en-US"/>
          </a:p>
          <a:p>
            <a:pPr eaLnBrk="1" hangingPunct="1">
              <a:buFont typeface="Times" pitchFamily="2" charset="0"/>
              <a:buNone/>
            </a:pPr>
            <a:r>
              <a:rPr lang="en-US" altLang="en-US"/>
              <a:t>2.  If it doesn’t make a difference to the way the invention works, did the patentee intend to include the variant?  If yes, then it’s in.  If no, then it’s not.</a:t>
            </a:r>
          </a:p>
        </p:txBody>
      </p:sp>
      <p:sp>
        <p:nvSpPr>
          <p:cNvPr id="87043" name="Slide Number Placeholder 3">
            <a:extLst>
              <a:ext uri="{FF2B5EF4-FFF2-40B4-BE49-F238E27FC236}">
                <a16:creationId xmlns:a16="http://schemas.microsoft.com/office/drawing/2014/main" id="{A27ABA82-B71B-B688-C977-6B681BB14A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2139385-724E-B74A-96B0-BB0257F308C0}" type="slidenum">
              <a:rPr lang="en-CA" altLang="en-US" sz="1200" smtClean="0">
                <a:solidFill>
                  <a:srgbClr val="003D6B"/>
                </a:solidFill>
                <a:latin typeface="Arial" panose="020B0604020202020204" pitchFamily="34" charset="0"/>
              </a:rPr>
              <a:pPr>
                <a:spcBef>
                  <a:spcPct val="0"/>
                </a:spcBef>
                <a:buFontTx/>
                <a:buNone/>
              </a:pPr>
              <a:t>44</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5">
            <a:extLst>
              <a:ext uri="{FF2B5EF4-FFF2-40B4-BE49-F238E27FC236}">
                <a16:creationId xmlns:a16="http://schemas.microsoft.com/office/drawing/2014/main" id="{3BC44A2C-B776-37D5-87F3-CEA42F774655}"/>
              </a:ext>
            </a:extLst>
          </p:cNvPr>
          <p:cNvSpPr>
            <a:spLocks noGrp="1"/>
          </p:cNvSpPr>
          <p:nvPr>
            <p:ph type="title"/>
          </p:nvPr>
        </p:nvSpPr>
        <p:spPr/>
        <p:txBody>
          <a:bodyPr/>
          <a:lstStyle/>
          <a:p>
            <a:pPr eaLnBrk="1" hangingPunct="1"/>
            <a:endParaRPr lang="en-CA" altLang="en-US"/>
          </a:p>
        </p:txBody>
      </p:sp>
      <p:pic>
        <p:nvPicPr>
          <p:cNvPr id="89090" name="Picture 4" descr="4716_case_logic_chart_bigqu">
            <a:extLst>
              <a:ext uri="{FF2B5EF4-FFF2-40B4-BE49-F238E27FC236}">
                <a16:creationId xmlns:a16="http://schemas.microsoft.com/office/drawing/2014/main" id="{7AA9F69B-E13C-DB8F-6AF0-D836B95AD66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68538" y="1484313"/>
            <a:ext cx="3689350" cy="5146675"/>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9091" name="Slide Number Placeholder 3">
            <a:extLst>
              <a:ext uri="{FF2B5EF4-FFF2-40B4-BE49-F238E27FC236}">
                <a16:creationId xmlns:a16="http://schemas.microsoft.com/office/drawing/2014/main" id="{BC8A33E6-C6D4-9A7B-7236-038AA8BE217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59385585-9927-A64C-9AB0-A8B82A935AE4}" type="slidenum">
              <a:rPr lang="en-CA" altLang="en-US" sz="1200" smtClean="0">
                <a:solidFill>
                  <a:srgbClr val="003D6B"/>
                </a:solidFill>
                <a:latin typeface="Arial" panose="020B0604020202020204" pitchFamily="34" charset="0"/>
              </a:rPr>
              <a:pPr>
                <a:spcBef>
                  <a:spcPct val="0"/>
                </a:spcBef>
                <a:buFontTx/>
                <a:buNone/>
              </a:pPr>
              <a:t>45</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5">
            <a:extLst>
              <a:ext uri="{FF2B5EF4-FFF2-40B4-BE49-F238E27FC236}">
                <a16:creationId xmlns:a16="http://schemas.microsoft.com/office/drawing/2014/main" id="{0004AB8B-843E-99C7-9FE1-4DB1CCDA78ED}"/>
              </a:ext>
            </a:extLst>
          </p:cNvPr>
          <p:cNvSpPr>
            <a:spLocks noGrp="1"/>
          </p:cNvSpPr>
          <p:nvPr>
            <p:ph type="title"/>
          </p:nvPr>
        </p:nvSpPr>
        <p:spPr/>
        <p:txBody>
          <a:bodyPr/>
          <a:lstStyle/>
          <a:p>
            <a:pPr eaLnBrk="1" hangingPunct="1"/>
            <a:endParaRPr lang="en-CA" altLang="en-US"/>
          </a:p>
        </p:txBody>
      </p:sp>
      <p:pic>
        <p:nvPicPr>
          <p:cNvPr id="91138" name="Picture 4" descr="4716_case_logic_chart_1">
            <a:extLst>
              <a:ext uri="{FF2B5EF4-FFF2-40B4-BE49-F238E27FC236}">
                <a16:creationId xmlns:a16="http://schemas.microsoft.com/office/drawing/2014/main" id="{274F0610-B1B5-3222-642F-16CC3F79B0C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95513" y="1514475"/>
            <a:ext cx="4130675" cy="5343525"/>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1139" name="Slide Number Placeholder 3">
            <a:extLst>
              <a:ext uri="{FF2B5EF4-FFF2-40B4-BE49-F238E27FC236}">
                <a16:creationId xmlns:a16="http://schemas.microsoft.com/office/drawing/2014/main" id="{56B4E8E8-A724-ED13-EA73-8F9F4952583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86172A0-F021-3346-A54C-4E9EFC114228}" type="slidenum">
              <a:rPr lang="en-CA" altLang="en-US" sz="1200" smtClean="0">
                <a:solidFill>
                  <a:srgbClr val="003D6B"/>
                </a:solidFill>
                <a:latin typeface="Arial" panose="020B0604020202020204" pitchFamily="34" charset="0"/>
              </a:rPr>
              <a:pPr>
                <a:spcBef>
                  <a:spcPct val="0"/>
                </a:spcBef>
                <a:buFontTx/>
                <a:buNone/>
              </a:pPr>
              <a:t>46</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62AC8BCA-D2FA-736C-A59C-119A23C6880C}"/>
              </a:ext>
            </a:extLst>
          </p:cNvPr>
          <p:cNvSpPr>
            <a:spLocks noGrp="1"/>
          </p:cNvSpPr>
          <p:nvPr>
            <p:ph type="title"/>
          </p:nvPr>
        </p:nvSpPr>
        <p:spPr/>
        <p:txBody>
          <a:bodyPr/>
          <a:lstStyle/>
          <a:p>
            <a:r>
              <a:rPr lang="en-CA" altLang="en-US" i="1"/>
              <a:t>Improver</a:t>
            </a:r>
          </a:p>
        </p:txBody>
      </p:sp>
      <p:sp>
        <p:nvSpPr>
          <p:cNvPr id="3" name="Content Placeholder 2">
            <a:extLst>
              <a:ext uri="{FF2B5EF4-FFF2-40B4-BE49-F238E27FC236}">
                <a16:creationId xmlns:a16="http://schemas.microsoft.com/office/drawing/2014/main" id="{C93215C6-29BF-246F-BF3D-A559EB53BB29}"/>
              </a:ext>
            </a:extLst>
          </p:cNvPr>
          <p:cNvSpPr>
            <a:spLocks noGrp="1"/>
          </p:cNvSpPr>
          <p:nvPr>
            <p:ph sz="half" idx="1"/>
          </p:nvPr>
        </p:nvSpPr>
        <p:spPr/>
        <p:txBody>
          <a:bodyPr/>
          <a:lstStyle/>
          <a:p>
            <a:pPr>
              <a:defRPr/>
            </a:pPr>
            <a:r>
              <a:rPr lang="en-CA" dirty="0">
                <a:ea typeface="MS PGothic" panose="020B0600070205080204" pitchFamily="34" charset="-128"/>
              </a:rPr>
              <a:t>Improver: helical spring</a:t>
            </a:r>
          </a:p>
          <a:p>
            <a:pPr marL="0" indent="0">
              <a:buFont typeface="Arial" panose="020B0604020202020204" pitchFamily="34" charset="0"/>
              <a:buNone/>
              <a:defRPr/>
            </a:pPr>
            <a:endParaRPr lang="en-CA" dirty="0">
              <a:ea typeface="MS PGothic" panose="020B0600070205080204" pitchFamily="34" charset="-128"/>
            </a:endParaRPr>
          </a:p>
        </p:txBody>
      </p:sp>
      <p:sp>
        <p:nvSpPr>
          <p:cNvPr id="93187" name="Content Placeholder 3">
            <a:extLst>
              <a:ext uri="{FF2B5EF4-FFF2-40B4-BE49-F238E27FC236}">
                <a16:creationId xmlns:a16="http://schemas.microsoft.com/office/drawing/2014/main" id="{C3128D29-7EB9-CC4A-38C7-9E47B501DF41}"/>
              </a:ext>
            </a:extLst>
          </p:cNvPr>
          <p:cNvSpPr>
            <a:spLocks noGrp="1"/>
          </p:cNvSpPr>
          <p:nvPr>
            <p:ph sz="half" idx="2"/>
          </p:nvPr>
        </p:nvSpPr>
        <p:spPr/>
        <p:txBody>
          <a:bodyPr/>
          <a:lstStyle/>
          <a:p>
            <a:r>
              <a:rPr lang="en-CA" altLang="en-US"/>
              <a:t>Remington:</a:t>
            </a:r>
          </a:p>
          <a:p>
            <a:r>
              <a:rPr lang="en-CA" altLang="en-US"/>
              <a:t>A rubber cylindrical rod with circumferential slits</a:t>
            </a:r>
          </a:p>
        </p:txBody>
      </p:sp>
      <p:sp>
        <p:nvSpPr>
          <p:cNvPr id="93188" name="Slide Number Placeholder 4">
            <a:extLst>
              <a:ext uri="{FF2B5EF4-FFF2-40B4-BE49-F238E27FC236}">
                <a16:creationId xmlns:a16="http://schemas.microsoft.com/office/drawing/2014/main" id="{56BC2524-063E-F71E-B340-D8CD88C2A11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3D2CEB0-694A-BC41-89BE-841A9644839B}" type="slidenum">
              <a:rPr lang="en-CA" altLang="en-US" sz="1200" smtClean="0">
                <a:solidFill>
                  <a:srgbClr val="898989"/>
                </a:solidFill>
              </a:rPr>
              <a:pPr>
                <a:spcBef>
                  <a:spcPct val="0"/>
                </a:spcBef>
                <a:buFontTx/>
                <a:buNone/>
              </a:pPr>
              <a:t>47</a:t>
            </a:fld>
            <a:endParaRPr lang="en-CA" altLang="en-US" sz="1200">
              <a:solidFill>
                <a:srgbClr val="898989"/>
              </a:solidFill>
            </a:endParaRPr>
          </a:p>
        </p:txBody>
      </p:sp>
      <p:pic>
        <p:nvPicPr>
          <p:cNvPr id="93189" name="Picture 5">
            <a:extLst>
              <a:ext uri="{FF2B5EF4-FFF2-40B4-BE49-F238E27FC236}">
                <a16:creationId xmlns:a16="http://schemas.microsoft.com/office/drawing/2014/main" id="{715C05D9-F6EB-56C4-EA2D-3CF27E1EE7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77" t="17929" r="41133" b="24286"/>
          <a:stretch>
            <a:fillRect/>
          </a:stretch>
        </p:blipFill>
        <p:spPr bwMode="auto">
          <a:xfrm>
            <a:off x="539750" y="2722563"/>
            <a:ext cx="324008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0" name="Picture 6">
            <a:extLst>
              <a:ext uri="{FF2B5EF4-FFF2-40B4-BE49-F238E27FC236}">
                <a16:creationId xmlns:a16="http://schemas.microsoft.com/office/drawing/2014/main" id="{E7102E5F-695B-6018-BBA6-B49538CFD6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565525"/>
            <a:ext cx="3240087"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1" name="Picture 7">
            <a:extLst>
              <a:ext uri="{FF2B5EF4-FFF2-40B4-BE49-F238E27FC236}">
                <a16:creationId xmlns:a16="http://schemas.microsoft.com/office/drawing/2014/main" id="{C9025A38-1A0F-03AC-3F88-1C127E3052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4593" r="13025"/>
          <a:stretch>
            <a:fillRect/>
          </a:stretch>
        </p:blipFill>
        <p:spPr bwMode="auto">
          <a:xfrm>
            <a:off x="952500" y="4875213"/>
            <a:ext cx="261143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2" name="Picture 9">
            <a:extLst>
              <a:ext uri="{FF2B5EF4-FFF2-40B4-BE49-F238E27FC236}">
                <a16:creationId xmlns:a16="http://schemas.microsoft.com/office/drawing/2014/main" id="{B1DCFFCB-6F04-EA9C-10F9-443F9A21DD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3525838"/>
            <a:ext cx="3529013"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A7C8DDC9-6878-D284-4585-7FB4B06D1B87}"/>
              </a:ext>
            </a:extLst>
          </p:cNvPr>
          <p:cNvSpPr>
            <a:spLocks noGrp="1" noChangeArrowheads="1"/>
          </p:cNvSpPr>
          <p:nvPr>
            <p:ph type="title"/>
          </p:nvPr>
        </p:nvSpPr>
        <p:spPr/>
        <p:txBody>
          <a:bodyPr>
            <a:normAutofit fontScale="90000"/>
          </a:bodyPr>
          <a:lstStyle/>
          <a:p>
            <a:pPr eaLnBrk="1" hangingPunct="1">
              <a:defRPr/>
            </a:pPr>
            <a:r>
              <a:rPr lang="en-US" i="1" dirty="0">
                <a:ea typeface="+mj-ea"/>
              </a:rPr>
              <a:t>Improver </a:t>
            </a:r>
            <a:br>
              <a:rPr lang="en-US" i="1" dirty="0">
                <a:ea typeface="+mj-ea"/>
              </a:rPr>
            </a:br>
            <a:r>
              <a:rPr lang="en-US" sz="2700" i="1" dirty="0">
                <a:ea typeface="+mj-ea"/>
              </a:rPr>
              <a:t>(Catnic revisited and reformulated)</a:t>
            </a:r>
            <a:endParaRPr lang="en-US" sz="2700" dirty="0">
              <a:ea typeface="+mj-ea"/>
            </a:endParaRPr>
          </a:p>
        </p:txBody>
      </p:sp>
      <p:sp>
        <p:nvSpPr>
          <p:cNvPr id="94210" name="Rectangle 4">
            <a:extLst>
              <a:ext uri="{FF2B5EF4-FFF2-40B4-BE49-F238E27FC236}">
                <a16:creationId xmlns:a16="http://schemas.microsoft.com/office/drawing/2014/main" id="{6BEFAA74-048D-44D3-2C42-58F2ECC04283}"/>
              </a:ext>
            </a:extLst>
          </p:cNvPr>
          <p:cNvSpPr>
            <a:spLocks noGrp="1"/>
          </p:cNvSpPr>
          <p:nvPr>
            <p:ph idx="1"/>
          </p:nvPr>
        </p:nvSpPr>
        <p:spPr/>
        <p:txBody>
          <a:bodyPr/>
          <a:lstStyle/>
          <a:p>
            <a:pPr algn="just" eaLnBrk="1" hangingPunct="1">
              <a:lnSpc>
                <a:spcPct val="80000"/>
              </a:lnSpc>
              <a:spcBef>
                <a:spcPts val="1200"/>
              </a:spcBef>
              <a:spcAft>
                <a:spcPts val="1200"/>
              </a:spcAft>
              <a:buFont typeface="Times" pitchFamily="2" charset="0"/>
              <a:buNone/>
            </a:pPr>
            <a:r>
              <a:rPr lang="en-CA" altLang="en-US" sz="2000"/>
              <a:t>“If </a:t>
            </a:r>
            <a:r>
              <a:rPr lang="en-CA" altLang="en-US" sz="2000" b="1"/>
              <a:t>the issue was whether a feature</a:t>
            </a:r>
            <a:r>
              <a:rPr lang="en-CA" altLang="en-US" sz="2000"/>
              <a:t> embodied in an alleged infringement which </a:t>
            </a:r>
            <a:r>
              <a:rPr lang="en-CA" altLang="en-US" sz="2000" b="1"/>
              <a:t>fell outside the primary, literal or acontextual meaning of a descriptive word or phrase in the claim</a:t>
            </a:r>
            <a:r>
              <a:rPr lang="en-CA" altLang="en-US" sz="2000"/>
              <a:t> [“a variant”] </a:t>
            </a:r>
            <a:r>
              <a:rPr lang="en-CA" altLang="en-US" sz="2000" b="1"/>
              <a:t>was nevertheless within its language as properly interpreted</a:t>
            </a:r>
            <a:r>
              <a:rPr lang="en-CA" altLang="en-US" sz="2000"/>
              <a:t>, the court should ask itself the following three questions:</a:t>
            </a:r>
          </a:p>
          <a:p>
            <a:pPr algn="just" eaLnBrk="1" hangingPunct="1">
              <a:lnSpc>
                <a:spcPct val="80000"/>
              </a:lnSpc>
              <a:spcBef>
                <a:spcPts val="1200"/>
              </a:spcBef>
              <a:spcAft>
                <a:spcPts val="1200"/>
              </a:spcAft>
              <a:buFont typeface="Times" pitchFamily="2" charset="0"/>
              <a:buNone/>
            </a:pPr>
            <a:r>
              <a:rPr lang="en-CA" altLang="en-US" sz="2000"/>
              <a:t>1.Does the variant have a material effect upon the way the invention works?  If yes, then the variant is outside the claim.  If no? </a:t>
            </a:r>
          </a:p>
          <a:p>
            <a:pPr algn="just" eaLnBrk="1" hangingPunct="1">
              <a:lnSpc>
                <a:spcPct val="80000"/>
              </a:lnSpc>
              <a:spcBef>
                <a:spcPts val="1200"/>
              </a:spcBef>
              <a:spcAft>
                <a:spcPts val="1200"/>
              </a:spcAft>
              <a:buFont typeface="Times" pitchFamily="2" charset="0"/>
              <a:buNone/>
            </a:pPr>
            <a:r>
              <a:rPr lang="en-CA" altLang="en-US" sz="2000"/>
              <a:t>2.Would this (i.e. that the variant had no material effect) have been obvious at the date of publication of the patent to a reader of the patent skilled in the art?  If no, the variant is outside the claim.  If yes?</a:t>
            </a:r>
          </a:p>
          <a:p>
            <a:pPr algn="just" eaLnBrk="1" hangingPunct="1">
              <a:lnSpc>
                <a:spcPct val="80000"/>
              </a:lnSpc>
              <a:spcAft>
                <a:spcPts val="1200"/>
              </a:spcAft>
              <a:buFont typeface="Times" pitchFamily="2" charset="0"/>
              <a:buNone/>
            </a:pPr>
            <a:r>
              <a:rPr lang="en-CA" altLang="en-US" sz="2000"/>
              <a:t>3.Would the reader skilled in the art nevertheless have understood from the language of the claim that the patentee intended that </a:t>
            </a:r>
            <a:r>
              <a:rPr lang="en-CA" altLang="en-US" sz="2000" b="1"/>
              <a:t>strict compliance with the primary meaning was an essential requirement of the invention</a:t>
            </a:r>
            <a:r>
              <a:rPr lang="en-CA" altLang="en-US" sz="2000"/>
              <a:t>?  If yes, then the variant is outside the claim.</a:t>
            </a:r>
            <a:endParaRPr lang="en-US" altLang="en-US" sz="2200"/>
          </a:p>
        </p:txBody>
      </p:sp>
      <p:sp>
        <p:nvSpPr>
          <p:cNvPr id="94211" name="Slide Number Placeholder 3">
            <a:extLst>
              <a:ext uri="{FF2B5EF4-FFF2-40B4-BE49-F238E27FC236}">
                <a16:creationId xmlns:a16="http://schemas.microsoft.com/office/drawing/2014/main" id="{4E8EA347-B31B-D0B6-3DB2-5C1E3ED1EE5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3F6093B-B779-3E47-A39C-B88060E74EEB}" type="slidenum">
              <a:rPr lang="en-CA" altLang="en-US" sz="1200" smtClean="0">
                <a:solidFill>
                  <a:srgbClr val="003D6B"/>
                </a:solidFill>
                <a:latin typeface="Arial" panose="020B0604020202020204" pitchFamily="34" charset="0"/>
              </a:rPr>
              <a:pPr>
                <a:spcBef>
                  <a:spcPct val="0"/>
                </a:spcBef>
                <a:buFontTx/>
                <a:buNone/>
              </a:pPr>
              <a:t>48</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E6D93545-3AAF-9246-5215-40127FF102F1}"/>
              </a:ext>
            </a:extLst>
          </p:cNvPr>
          <p:cNvSpPr>
            <a:spLocks noGrp="1"/>
          </p:cNvSpPr>
          <p:nvPr>
            <p:ph type="title"/>
          </p:nvPr>
        </p:nvSpPr>
        <p:spPr/>
        <p:txBody>
          <a:bodyPr/>
          <a:lstStyle/>
          <a:p>
            <a:pPr eaLnBrk="1" hangingPunct="1"/>
            <a:r>
              <a:rPr lang="en-US" altLang="en-US" i="1"/>
              <a:t>Improver</a:t>
            </a:r>
            <a:endParaRPr lang="en-US" altLang="en-US"/>
          </a:p>
        </p:txBody>
      </p:sp>
      <p:sp>
        <p:nvSpPr>
          <p:cNvPr id="96258" name="Rectangle 3">
            <a:extLst>
              <a:ext uri="{FF2B5EF4-FFF2-40B4-BE49-F238E27FC236}">
                <a16:creationId xmlns:a16="http://schemas.microsoft.com/office/drawing/2014/main" id="{A2C40980-447D-EC47-9274-2D4C3C13909C}"/>
              </a:ext>
            </a:extLst>
          </p:cNvPr>
          <p:cNvSpPr>
            <a:spLocks noGrp="1"/>
          </p:cNvSpPr>
          <p:nvPr>
            <p:ph idx="1"/>
          </p:nvPr>
        </p:nvSpPr>
        <p:spPr/>
        <p:txBody>
          <a:bodyPr/>
          <a:lstStyle/>
          <a:p>
            <a:pPr eaLnBrk="1" hangingPunct="1">
              <a:buFont typeface="Times" pitchFamily="2" charset="0"/>
              <a:buNone/>
            </a:pPr>
            <a:r>
              <a:rPr lang="en-CA" altLang="en-US" sz="2400"/>
              <a:t>  If </a:t>
            </a:r>
            <a:r>
              <a:rPr lang="en-CA" altLang="en-US" sz="2400" b="1"/>
              <a:t>the issue was whether a feature</a:t>
            </a:r>
            <a:r>
              <a:rPr lang="en-CA" altLang="en-US" sz="2400"/>
              <a:t> embodied in an alleged infringement which </a:t>
            </a:r>
            <a:r>
              <a:rPr lang="en-CA" altLang="en-US" sz="2400" b="1"/>
              <a:t>fell outside the primary, literal or acontextual meaning of a descriptive word or phrase in the claim</a:t>
            </a:r>
            <a:r>
              <a:rPr lang="en-CA" altLang="en-US" sz="2400"/>
              <a:t> [“a variant”] </a:t>
            </a:r>
            <a:r>
              <a:rPr lang="en-CA" altLang="en-US" sz="2400" b="1"/>
              <a:t>was nevertheless within its language as properly interpreted</a:t>
            </a:r>
          </a:p>
          <a:p>
            <a:pPr eaLnBrk="1" hangingPunct="1">
              <a:buFont typeface="Times" pitchFamily="2" charset="0"/>
              <a:buNone/>
            </a:pPr>
            <a:endParaRPr lang="en-CA" altLang="en-US" sz="2400" b="1"/>
          </a:p>
          <a:p>
            <a:pPr eaLnBrk="1" hangingPunct="1"/>
            <a:r>
              <a:rPr lang="en-US" altLang="en-US" sz="2400"/>
              <a:t>Hoffman’s asking</a:t>
            </a:r>
          </a:p>
          <a:p>
            <a:pPr lvl="1" eaLnBrk="1" hangingPunct="1"/>
            <a:r>
              <a:rPr lang="en-US" altLang="en-US" sz="2200"/>
              <a:t>“What’s the term’s literal, acontextual meaning?”</a:t>
            </a:r>
          </a:p>
          <a:p>
            <a:pPr lvl="1" eaLnBrk="1" hangingPunct="1"/>
            <a:r>
              <a:rPr lang="en-US" altLang="en-US" sz="2200"/>
              <a:t>“Is the variant outside that meaning?”</a:t>
            </a:r>
          </a:p>
          <a:p>
            <a:pPr lvl="1" eaLnBrk="1" hangingPunct="1"/>
            <a:r>
              <a:rPr lang="en-US" altLang="en-US" sz="2200"/>
              <a:t>“Is the variant still within the language as properly interpreted?”</a:t>
            </a:r>
          </a:p>
        </p:txBody>
      </p:sp>
      <p:sp>
        <p:nvSpPr>
          <p:cNvPr id="96259" name="Slide Number Placeholder 3">
            <a:extLst>
              <a:ext uri="{FF2B5EF4-FFF2-40B4-BE49-F238E27FC236}">
                <a16:creationId xmlns:a16="http://schemas.microsoft.com/office/drawing/2014/main" id="{8B496264-B631-C430-1D92-095430FAE5C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A98DB2F-2273-0C43-AEE4-651FD1106BB9}" type="slidenum">
              <a:rPr lang="en-CA" altLang="en-US" sz="1200" smtClean="0">
                <a:solidFill>
                  <a:srgbClr val="003D6B"/>
                </a:solidFill>
                <a:latin typeface="Arial" panose="020B0604020202020204" pitchFamily="34" charset="0"/>
              </a:rPr>
              <a:pPr>
                <a:spcBef>
                  <a:spcPct val="0"/>
                </a:spcBef>
                <a:buFontTx/>
                <a:buNone/>
              </a:pPr>
              <a:t>49</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Number Placeholder 1">
            <a:extLst>
              <a:ext uri="{FF2B5EF4-FFF2-40B4-BE49-F238E27FC236}">
                <a16:creationId xmlns:a16="http://schemas.microsoft.com/office/drawing/2014/main" id="{9BBFF8A0-5BB0-8E88-8A65-A6C7D0B8F28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716FDE32-6CAE-AF43-A6B0-B7803E02A547}" type="slidenum">
              <a:rPr lang="en-CA" altLang="en-US" sz="1200" smtClean="0">
                <a:solidFill>
                  <a:srgbClr val="003D6B"/>
                </a:solidFill>
                <a:latin typeface="Arial" panose="020B0604020202020204" pitchFamily="34" charset="0"/>
              </a:rPr>
              <a:pPr>
                <a:spcBef>
                  <a:spcPct val="0"/>
                </a:spcBef>
                <a:buFontTx/>
                <a:buNone/>
              </a:pPr>
              <a:t>50</a:t>
            </a:fld>
            <a:endParaRPr lang="en-CA" altLang="en-US" sz="1200">
              <a:solidFill>
                <a:srgbClr val="003D6B"/>
              </a:solidFill>
              <a:latin typeface="Arial" panose="020B0604020202020204" pitchFamily="34" charset="0"/>
            </a:endParaRPr>
          </a:p>
        </p:txBody>
      </p:sp>
      <p:pic>
        <p:nvPicPr>
          <p:cNvPr id="98306" name="Picture 4" descr="4716_case_logic_chart_2">
            <a:extLst>
              <a:ext uri="{FF2B5EF4-FFF2-40B4-BE49-F238E27FC236}">
                <a16:creationId xmlns:a16="http://schemas.microsoft.com/office/drawing/2014/main" id="{3C4FCA7F-D7A8-539D-F219-0ABE95A4C6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14400"/>
            <a:ext cx="41243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5" descr="4716_case_logic_chart_1">
            <a:extLst>
              <a:ext uri="{FF2B5EF4-FFF2-40B4-BE49-F238E27FC236}">
                <a16:creationId xmlns:a16="http://schemas.microsoft.com/office/drawing/2014/main" id="{7F886790-68CF-3041-AF1C-C2670A0D92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4813"/>
            <a:ext cx="4578350" cy="591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5">
            <a:extLst>
              <a:ext uri="{FF2B5EF4-FFF2-40B4-BE49-F238E27FC236}">
                <a16:creationId xmlns:a16="http://schemas.microsoft.com/office/drawing/2014/main" id="{54828D88-A3D0-7B3F-53D6-7A90DBD54950}"/>
              </a:ext>
            </a:extLst>
          </p:cNvPr>
          <p:cNvSpPr>
            <a:spLocks noGrp="1"/>
          </p:cNvSpPr>
          <p:nvPr>
            <p:ph type="title"/>
          </p:nvPr>
        </p:nvSpPr>
        <p:spPr/>
        <p:txBody>
          <a:bodyPr/>
          <a:lstStyle/>
          <a:p>
            <a:pPr eaLnBrk="1" hangingPunct="1"/>
            <a:endParaRPr lang="en-CA" altLang="en-US"/>
          </a:p>
        </p:txBody>
      </p:sp>
      <p:pic>
        <p:nvPicPr>
          <p:cNvPr id="100354" name="Picture 4" descr="4716_case_logic_chart_2">
            <a:extLst>
              <a:ext uri="{FF2B5EF4-FFF2-40B4-BE49-F238E27FC236}">
                <a16:creationId xmlns:a16="http://schemas.microsoft.com/office/drawing/2014/main" id="{AE813A81-6C4E-357E-8DDC-614E3E462D6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74838" y="333375"/>
            <a:ext cx="5045075" cy="6524625"/>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0355" name="Slide Number Placeholder 3">
            <a:extLst>
              <a:ext uri="{FF2B5EF4-FFF2-40B4-BE49-F238E27FC236}">
                <a16:creationId xmlns:a16="http://schemas.microsoft.com/office/drawing/2014/main" id="{13FF9F62-D952-744C-F717-C565F257DA7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F9693CA8-AB7F-D842-BAC6-FA18B0E83CB1}" type="slidenum">
              <a:rPr lang="en-CA" altLang="en-US" sz="1200" smtClean="0">
                <a:solidFill>
                  <a:srgbClr val="003D6B"/>
                </a:solidFill>
                <a:latin typeface="Arial" panose="020B0604020202020204" pitchFamily="34" charset="0"/>
              </a:rPr>
              <a:pPr>
                <a:spcBef>
                  <a:spcPct val="0"/>
                </a:spcBef>
                <a:buFontTx/>
                <a:buNone/>
              </a:pPr>
              <a:t>51</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09BA1695-E0C0-667F-C2AC-BEC3DF0C3512}"/>
              </a:ext>
            </a:extLst>
          </p:cNvPr>
          <p:cNvSpPr>
            <a:spLocks noGrp="1"/>
          </p:cNvSpPr>
          <p:nvPr>
            <p:ph type="title"/>
          </p:nvPr>
        </p:nvSpPr>
        <p:spPr/>
        <p:txBody>
          <a:bodyPr/>
          <a:lstStyle/>
          <a:p>
            <a:pPr eaLnBrk="1" hangingPunct="1"/>
            <a:r>
              <a:rPr lang="en-US" altLang="en-US" i="1"/>
              <a:t>Improver</a:t>
            </a:r>
            <a:r>
              <a:rPr lang="en-US" altLang="en-US"/>
              <a:t> cont’d</a:t>
            </a:r>
          </a:p>
        </p:txBody>
      </p:sp>
      <p:sp>
        <p:nvSpPr>
          <p:cNvPr id="102402" name="Rectangle 3">
            <a:extLst>
              <a:ext uri="{FF2B5EF4-FFF2-40B4-BE49-F238E27FC236}">
                <a16:creationId xmlns:a16="http://schemas.microsoft.com/office/drawing/2014/main" id="{B9691E8A-BC54-BED7-00AE-2DAC29B9A048}"/>
              </a:ext>
            </a:extLst>
          </p:cNvPr>
          <p:cNvSpPr>
            <a:spLocks noGrp="1"/>
          </p:cNvSpPr>
          <p:nvPr>
            <p:ph idx="1"/>
          </p:nvPr>
        </p:nvSpPr>
        <p:spPr/>
        <p:txBody>
          <a:bodyPr/>
          <a:lstStyle/>
          <a:p>
            <a:pPr eaLnBrk="1" hangingPunct="1">
              <a:buFont typeface="Times" pitchFamily="2" charset="0"/>
              <a:buNone/>
            </a:pPr>
            <a:r>
              <a:rPr lang="en-CA" altLang="en-US"/>
              <a:t>  </a:t>
            </a:r>
            <a:r>
              <a:rPr lang="en-CA" altLang="en-US" sz="2000"/>
              <a:t>“On the other hand, a negative answer to the last question would lead to the conclusion that the patentee was intending the word or phrase to have not a literal but a figurative meaning (the figure being a form of synecdoche or metonymy) denoting a class of things which include the variant and the literal meaning, the latter being the most perfect, best-known or striking example of the class.”</a:t>
            </a:r>
          </a:p>
          <a:p>
            <a:pPr eaLnBrk="1" hangingPunct="1"/>
            <a:endParaRPr lang="en-US" altLang="en-US"/>
          </a:p>
          <a:p>
            <a:pPr eaLnBrk="1" hangingPunct="1"/>
            <a:r>
              <a:rPr lang="en-US" altLang="en-US"/>
              <a:t>Huh?</a:t>
            </a:r>
          </a:p>
          <a:p>
            <a:pPr eaLnBrk="1" hangingPunct="1"/>
            <a:endParaRPr lang="en-US" altLang="en-US"/>
          </a:p>
          <a:p>
            <a:pPr eaLnBrk="1" hangingPunct="1"/>
            <a:endParaRPr lang="en-CA" altLang="en-US" sz="2000"/>
          </a:p>
          <a:p>
            <a:pPr eaLnBrk="1" hangingPunct="1"/>
            <a:endParaRPr lang="en-US" altLang="en-US"/>
          </a:p>
        </p:txBody>
      </p:sp>
      <p:sp>
        <p:nvSpPr>
          <p:cNvPr id="102403" name="Slide Number Placeholder 3">
            <a:extLst>
              <a:ext uri="{FF2B5EF4-FFF2-40B4-BE49-F238E27FC236}">
                <a16:creationId xmlns:a16="http://schemas.microsoft.com/office/drawing/2014/main" id="{A0D95C09-34CF-5B2D-C78C-DC752DC4F23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AB08DAB1-13B0-D840-BB48-833163E8BC53}" type="slidenum">
              <a:rPr lang="en-CA" altLang="en-US" sz="1200" smtClean="0">
                <a:solidFill>
                  <a:srgbClr val="003D6B"/>
                </a:solidFill>
                <a:latin typeface="Arial" panose="020B0604020202020204" pitchFamily="34" charset="0"/>
              </a:rPr>
              <a:pPr>
                <a:spcBef>
                  <a:spcPct val="0"/>
                </a:spcBef>
                <a:buFontTx/>
                <a:buNone/>
              </a:pPr>
              <a:t>52</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B10A9DBC-FE2F-7809-FE30-B74AE98AF9CE}"/>
              </a:ext>
            </a:extLst>
          </p:cNvPr>
          <p:cNvSpPr>
            <a:spLocks noGrp="1"/>
          </p:cNvSpPr>
          <p:nvPr>
            <p:ph type="title"/>
          </p:nvPr>
        </p:nvSpPr>
        <p:spPr/>
        <p:txBody>
          <a:bodyPr/>
          <a:lstStyle/>
          <a:p>
            <a:pPr eaLnBrk="1" hangingPunct="1"/>
            <a:r>
              <a:rPr lang="en-US" altLang="en-US" i="1"/>
              <a:t>Improver</a:t>
            </a:r>
            <a:r>
              <a:rPr lang="en-US" altLang="en-US"/>
              <a:t> cont’d</a:t>
            </a:r>
          </a:p>
        </p:txBody>
      </p:sp>
      <p:sp>
        <p:nvSpPr>
          <p:cNvPr id="104450" name="Rectangle 3">
            <a:extLst>
              <a:ext uri="{FF2B5EF4-FFF2-40B4-BE49-F238E27FC236}">
                <a16:creationId xmlns:a16="http://schemas.microsoft.com/office/drawing/2014/main" id="{3BBA1D5B-2052-9C9F-C6FA-D7EC48F9772C}"/>
              </a:ext>
            </a:extLst>
          </p:cNvPr>
          <p:cNvSpPr>
            <a:spLocks noGrp="1"/>
          </p:cNvSpPr>
          <p:nvPr>
            <p:ph idx="1"/>
          </p:nvPr>
        </p:nvSpPr>
        <p:spPr/>
        <p:txBody>
          <a:bodyPr/>
          <a:lstStyle/>
          <a:p>
            <a:pPr eaLnBrk="1" hangingPunct="1">
              <a:buFont typeface="Times" pitchFamily="2" charset="0"/>
              <a:buNone/>
            </a:pPr>
            <a:r>
              <a:rPr lang="en-CA" altLang="en-US" sz="2000"/>
              <a:t>		</a:t>
            </a:r>
            <a:endParaRPr lang="en-CA" altLang="en-US" sz="2400"/>
          </a:p>
          <a:p>
            <a:pPr eaLnBrk="1" hangingPunct="1"/>
            <a:endParaRPr lang="en-US" altLang="en-US" sz="2400"/>
          </a:p>
        </p:txBody>
      </p:sp>
      <p:sp>
        <p:nvSpPr>
          <p:cNvPr id="104451" name="Slide Number Placeholder 3">
            <a:extLst>
              <a:ext uri="{FF2B5EF4-FFF2-40B4-BE49-F238E27FC236}">
                <a16:creationId xmlns:a16="http://schemas.microsoft.com/office/drawing/2014/main" id="{5970FADD-7DF9-697B-AD99-5ED5105C0E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7905EDDA-8824-A947-B2D0-F83F45945DBE}" type="slidenum">
              <a:rPr lang="en-CA" altLang="en-US" sz="1200" smtClean="0">
                <a:solidFill>
                  <a:srgbClr val="003D6B"/>
                </a:solidFill>
                <a:latin typeface="Arial" panose="020B0604020202020204" pitchFamily="34" charset="0"/>
              </a:rPr>
              <a:pPr>
                <a:spcBef>
                  <a:spcPct val="0"/>
                </a:spcBef>
                <a:buFontTx/>
                <a:buNone/>
              </a:pPr>
              <a:t>53</a:t>
            </a:fld>
            <a:endParaRPr lang="en-CA" altLang="en-US" sz="1200">
              <a:solidFill>
                <a:srgbClr val="003D6B"/>
              </a:solidFill>
              <a:latin typeface="Arial" panose="020B0604020202020204" pitchFamily="34" charset="0"/>
            </a:endParaRPr>
          </a:p>
        </p:txBody>
      </p:sp>
      <p:graphicFrame>
        <p:nvGraphicFramePr>
          <p:cNvPr id="393246" name="Group 30">
            <a:extLst>
              <a:ext uri="{FF2B5EF4-FFF2-40B4-BE49-F238E27FC236}">
                <a16:creationId xmlns:a16="http://schemas.microsoft.com/office/drawing/2014/main" id="{586962AA-31D0-4879-85FA-21FD036435EB}"/>
              </a:ext>
            </a:extLst>
          </p:cNvPr>
          <p:cNvGraphicFramePr>
            <a:graphicFrameLocks noGrp="1"/>
          </p:cNvGraphicFramePr>
          <p:nvPr/>
        </p:nvGraphicFramePr>
        <p:xfrm>
          <a:off x="1066800" y="1828800"/>
          <a:ext cx="7162800" cy="4500563"/>
        </p:xfrm>
        <a:graphic>
          <a:graphicData uri="http://schemas.openxmlformats.org/drawingml/2006/table">
            <a:tbl>
              <a:tblPr/>
              <a:tblGrid>
                <a:gridCol w="2068513">
                  <a:extLst>
                    <a:ext uri="{9D8B030D-6E8A-4147-A177-3AD203B41FA5}">
                      <a16:colId xmlns:a16="http://schemas.microsoft.com/office/drawing/2014/main" val="20000"/>
                    </a:ext>
                  </a:extLst>
                </a:gridCol>
                <a:gridCol w="5094287">
                  <a:extLst>
                    <a:ext uri="{9D8B030D-6E8A-4147-A177-3AD203B41FA5}">
                      <a16:colId xmlns:a16="http://schemas.microsoft.com/office/drawing/2014/main" val="20001"/>
                    </a:ext>
                  </a:extLst>
                </a:gridCol>
              </a:tblGrid>
              <a:tr h="2280765">
                <a:tc>
                  <a:txBody>
                    <a:bodyPr/>
                    <a:lstStyle/>
                    <a:p>
                      <a:pPr marL="0" marR="0" lvl="0" indent="0" algn="l" defTabSz="914400" rtl="0" eaLnBrk="1" fontAlgn="base" latinLnBrk="0" hangingPunct="1">
                        <a:lnSpc>
                          <a:spcPct val="100000"/>
                        </a:lnSpc>
                        <a:spcBef>
                          <a:spcPct val="0"/>
                        </a:spcBef>
                        <a:spcAft>
                          <a:spcPct val="25000"/>
                        </a:spcAft>
                        <a:buClrTx/>
                        <a:buSzTx/>
                        <a:buFont typeface="Times" pitchFamily="16" charset="0"/>
                        <a:buNone/>
                        <a:tabLst/>
                      </a:pPr>
                      <a:r>
                        <a:rPr kumimoji="0" lang="en-CA" sz="2400" b="0" i="0" u="none" strike="noStrike" cap="none" normalizeH="0" baseline="0" dirty="0">
                          <a:ln>
                            <a:noFill/>
                          </a:ln>
                          <a:solidFill>
                            <a:schemeClr val="tx1"/>
                          </a:solidFill>
                          <a:effectLst/>
                          <a:latin typeface="Arial" charset="0"/>
                        </a:rPr>
                        <a:t>Synecdoche</a:t>
                      </a:r>
                      <a:endParaRPr kumimoji="0" lang="en-US" sz="1800" b="0" i="0" u="none" strike="noStrike" cap="none" normalizeH="0" baseline="0" dirty="0">
                        <a:ln>
                          <a:noFill/>
                        </a:ln>
                        <a:solidFill>
                          <a:schemeClr val="tx1"/>
                        </a:solidFill>
                        <a:effectLst/>
                        <a:latin typeface="Arial" charset="0"/>
                      </a:endParaRPr>
                    </a:p>
                  </a:txBody>
                  <a:tcPr marL="90000" marR="90000" marT="46800" marB="4680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25000"/>
                        </a:spcAft>
                        <a:buClrTx/>
                        <a:buSzTx/>
                        <a:buFont typeface="Times" pitchFamily="16" charset="0"/>
                        <a:buNone/>
                        <a:tabLst/>
                      </a:pPr>
                      <a:r>
                        <a:rPr kumimoji="0" lang="en-CA" sz="1800" b="0" i="0" u="none" strike="noStrike" cap="none" normalizeH="0" baseline="0" dirty="0">
                          <a:ln>
                            <a:noFill/>
                          </a:ln>
                          <a:solidFill>
                            <a:schemeClr val="tx1"/>
                          </a:solidFill>
                          <a:effectLst/>
                          <a:latin typeface="Arial" charset="0"/>
                        </a:rPr>
                        <a:t>a figure of speech in which a more inclusive term is used for a less inclusive one or vice versa, as a whole for a part or a part for a whole.</a:t>
                      </a:r>
                    </a:p>
                    <a:p>
                      <a:pPr marL="0" marR="0" lvl="0" indent="0" algn="l" defTabSz="914400" rtl="0" eaLnBrk="1" fontAlgn="base" latinLnBrk="0" hangingPunct="1">
                        <a:lnSpc>
                          <a:spcPct val="100000"/>
                        </a:lnSpc>
                        <a:spcBef>
                          <a:spcPct val="0"/>
                        </a:spcBef>
                        <a:spcAft>
                          <a:spcPct val="25000"/>
                        </a:spcAft>
                        <a:buClrTx/>
                        <a:buSzTx/>
                        <a:buFont typeface="Times" pitchFamily="16" charset="0"/>
                        <a:buNone/>
                        <a:tabLst/>
                      </a:pPr>
                      <a:r>
                        <a:rPr kumimoji="0" lang="en-CA" sz="1800" b="0" i="0" u="none" strike="noStrike" cap="none" normalizeH="0" baseline="0" dirty="0">
                          <a:ln>
                            <a:noFill/>
                          </a:ln>
                          <a:solidFill>
                            <a:schemeClr val="tx1"/>
                          </a:solidFill>
                          <a:effectLst/>
                          <a:latin typeface="Arial" charset="0"/>
                        </a:rPr>
                        <a:t>e.g. “Nice wheels” = nice car</a:t>
                      </a:r>
                    </a:p>
                    <a:p>
                      <a:pPr marL="0" marR="0" lvl="0" indent="0" algn="l" defTabSz="914400" rtl="0" eaLnBrk="1" fontAlgn="base" latinLnBrk="0" hangingPunct="1">
                        <a:lnSpc>
                          <a:spcPct val="100000"/>
                        </a:lnSpc>
                        <a:spcBef>
                          <a:spcPct val="0"/>
                        </a:spcBef>
                        <a:spcAft>
                          <a:spcPct val="25000"/>
                        </a:spcAft>
                        <a:buClrTx/>
                        <a:buSzTx/>
                        <a:buFont typeface="Times" pitchFamily="16" charset="0"/>
                        <a:buNone/>
                        <a:tabLst/>
                      </a:pPr>
                      <a:r>
                        <a:rPr kumimoji="0" lang="en-CA" sz="1800" b="0" i="0" u="none" strike="noStrike" cap="none" normalizeH="0" baseline="0" dirty="0">
                          <a:ln>
                            <a:noFill/>
                          </a:ln>
                          <a:solidFill>
                            <a:schemeClr val="tx1"/>
                          </a:solidFill>
                          <a:effectLst/>
                          <a:latin typeface="Arial" charset="0"/>
                        </a:rPr>
                        <a:t>    “All hands on deck” = all people on deck</a:t>
                      </a:r>
                    </a:p>
                    <a:p>
                      <a:pPr marL="0" marR="0" lvl="0" indent="0" algn="l" defTabSz="914400" rtl="0" eaLnBrk="1" fontAlgn="base" latinLnBrk="0" hangingPunct="1">
                        <a:lnSpc>
                          <a:spcPct val="100000"/>
                        </a:lnSpc>
                        <a:spcBef>
                          <a:spcPct val="0"/>
                        </a:spcBef>
                        <a:spcAft>
                          <a:spcPct val="25000"/>
                        </a:spcAft>
                        <a:buClrTx/>
                        <a:buSzTx/>
                        <a:buFont typeface="Times" pitchFamily="16" charset="0"/>
                        <a:buNone/>
                        <a:tabLst/>
                      </a:pPr>
                      <a:endParaRPr kumimoji="0" lang="en-US" sz="2200" b="0" i="0" u="none" strike="noStrike" cap="none" normalizeH="0" baseline="0" dirty="0">
                        <a:ln>
                          <a:noFill/>
                        </a:ln>
                        <a:solidFill>
                          <a:srgbClr val="203758"/>
                        </a:solidFill>
                        <a:effectLst/>
                        <a:latin typeface="Arial" charset="0"/>
                      </a:endParaRPr>
                    </a:p>
                  </a:txBody>
                  <a:tcPr marL="90000" marR="90000" marT="46800" marB="46800"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219798">
                <a:tc>
                  <a:txBody>
                    <a:bodyPr/>
                    <a:lstStyle/>
                    <a:p>
                      <a:pPr marL="0" marR="0" lvl="0" indent="0" algn="l" defTabSz="914400" rtl="0" eaLnBrk="1" fontAlgn="base" latinLnBrk="0" hangingPunct="1">
                        <a:lnSpc>
                          <a:spcPct val="100000"/>
                        </a:lnSpc>
                        <a:spcBef>
                          <a:spcPct val="0"/>
                        </a:spcBef>
                        <a:spcAft>
                          <a:spcPct val="25000"/>
                        </a:spcAft>
                        <a:buClrTx/>
                        <a:buSzTx/>
                        <a:buFont typeface="Times" pitchFamily="16" charset="0"/>
                        <a:buNone/>
                        <a:tabLst/>
                      </a:pPr>
                      <a:r>
                        <a:rPr kumimoji="0" lang="en-CA" sz="2400" b="0" i="0" u="none" strike="noStrike" cap="none" normalizeH="0" baseline="0" dirty="0">
                          <a:ln>
                            <a:noFill/>
                          </a:ln>
                          <a:solidFill>
                            <a:schemeClr val="tx1"/>
                          </a:solidFill>
                          <a:effectLst/>
                          <a:latin typeface="Arial" charset="0"/>
                        </a:rPr>
                        <a:t>Metonymy</a:t>
                      </a:r>
                      <a:endParaRPr kumimoji="0" lang="en-US" sz="1800" b="0" i="0" u="none" strike="noStrike" cap="none" normalizeH="0" baseline="0" dirty="0">
                        <a:ln>
                          <a:noFill/>
                        </a:ln>
                        <a:solidFill>
                          <a:schemeClr val="tx1"/>
                        </a:solidFill>
                        <a:effectLst/>
                        <a:latin typeface="Arial" charset="0"/>
                      </a:endParaRPr>
                    </a:p>
                  </a:txBody>
                  <a:tcPr marL="90000" marR="90000" marT="46800" marB="46800" horzOverflow="overflow">
                    <a:lnL cap="flat">
                      <a:noFill/>
                    </a:lnL>
                    <a:lnR>
                      <a:noFill/>
                    </a:lnR>
                    <a:lnT>
                      <a:noFill/>
                    </a:lnT>
                    <a:lnB cap="flat">
                      <a:noFill/>
                    </a:lnB>
                    <a:lnTlToBr>
                      <a:noFill/>
                    </a:lnTlToBr>
                    <a:lnBlToTr>
                      <a:noFill/>
                    </a:lnBlToTr>
                    <a:noFill/>
                  </a:tcPr>
                </a:tc>
                <a:tc>
                  <a:txBody>
                    <a:bodyPr/>
                    <a:lstStyle/>
                    <a:p>
                      <a:pPr marL="419100" marR="0" lvl="0" indent="-419100" algn="l" defTabSz="914400" rtl="0" eaLnBrk="1" fontAlgn="base" latinLnBrk="0" hangingPunct="1">
                        <a:lnSpc>
                          <a:spcPct val="100000"/>
                        </a:lnSpc>
                        <a:spcBef>
                          <a:spcPct val="0"/>
                        </a:spcBef>
                        <a:spcAft>
                          <a:spcPct val="25000"/>
                        </a:spcAft>
                        <a:buClrTx/>
                        <a:buSzTx/>
                        <a:buFont typeface="Arial" charset="0"/>
                        <a:buAutoNum type="arabicParenBoth"/>
                        <a:tabLst/>
                      </a:pPr>
                      <a:r>
                        <a:rPr kumimoji="0" lang="en-CA" sz="1800" b="0" i="0" u="none" strike="noStrike" cap="none" normalizeH="0" baseline="0" dirty="0">
                          <a:ln>
                            <a:noFill/>
                          </a:ln>
                          <a:solidFill>
                            <a:schemeClr val="tx1"/>
                          </a:solidFill>
                          <a:effectLst/>
                          <a:latin typeface="Arial" charset="0"/>
                        </a:rPr>
                        <a:t>The substitution of a word denoting an attribute or adjunct of a thing denoting the thing itself; and instance of this. </a:t>
                      </a:r>
                    </a:p>
                    <a:p>
                      <a:pPr marL="419100" marR="0" lvl="0" indent="-419100" algn="l" defTabSz="914400" rtl="0" eaLnBrk="1" fontAlgn="base" latinLnBrk="0" hangingPunct="1">
                        <a:lnSpc>
                          <a:spcPct val="100000"/>
                        </a:lnSpc>
                        <a:spcBef>
                          <a:spcPct val="0"/>
                        </a:spcBef>
                        <a:spcAft>
                          <a:spcPct val="25000"/>
                        </a:spcAft>
                        <a:buClrTx/>
                        <a:buSzTx/>
                        <a:buFont typeface="Arial" charset="0"/>
                        <a:buAutoNum type="arabicParenBoth"/>
                        <a:tabLst/>
                      </a:pPr>
                      <a:r>
                        <a:rPr kumimoji="0" lang="en-CA" sz="1800" b="0" i="0" u="none" strike="noStrike" cap="none" normalizeH="0" baseline="0" dirty="0">
                          <a:ln>
                            <a:noFill/>
                          </a:ln>
                          <a:solidFill>
                            <a:schemeClr val="tx1"/>
                          </a:solidFill>
                          <a:effectLst/>
                          <a:latin typeface="Arial" charset="0"/>
                        </a:rPr>
                        <a:t>A thing used or regarded as a substitute or symbol of something else</a:t>
                      </a:r>
                    </a:p>
                    <a:p>
                      <a:pPr marL="0" marR="0" lvl="0" indent="0" algn="l" defTabSz="914400" rtl="0" eaLnBrk="1" fontAlgn="base" latinLnBrk="0" hangingPunct="1">
                        <a:lnSpc>
                          <a:spcPct val="100000"/>
                        </a:lnSpc>
                        <a:spcBef>
                          <a:spcPct val="0"/>
                        </a:spcBef>
                        <a:spcAft>
                          <a:spcPct val="25000"/>
                        </a:spcAft>
                        <a:buClrTx/>
                        <a:buSzTx/>
                        <a:buFont typeface="Arial" charset="0"/>
                        <a:buNone/>
                        <a:tabLst/>
                      </a:pPr>
                      <a:r>
                        <a:rPr kumimoji="0" lang="en-US" sz="1800" b="0" i="0" u="none" strike="noStrike" cap="none" normalizeH="0" baseline="0" dirty="0">
                          <a:ln>
                            <a:noFill/>
                          </a:ln>
                          <a:solidFill>
                            <a:schemeClr val="tx1"/>
                          </a:solidFill>
                          <a:effectLst/>
                          <a:latin typeface="Arial" charset="0"/>
                        </a:rPr>
                        <a:t>e.g. “The Crown” = The Queen</a:t>
                      </a:r>
                    </a:p>
                    <a:p>
                      <a:pPr marL="0" marR="0" lvl="0" indent="0" algn="l" defTabSz="914400" rtl="0" eaLnBrk="1" fontAlgn="base" latinLnBrk="0" hangingPunct="1">
                        <a:lnSpc>
                          <a:spcPct val="100000"/>
                        </a:lnSpc>
                        <a:spcBef>
                          <a:spcPct val="0"/>
                        </a:spcBef>
                        <a:spcAft>
                          <a:spcPct val="25000"/>
                        </a:spcAft>
                        <a:buClrTx/>
                        <a:buSzTx/>
                        <a:buFont typeface="Arial" charset="0"/>
                        <a:buNone/>
                        <a:tabLst/>
                      </a:pPr>
                      <a:r>
                        <a:rPr kumimoji="0" lang="en-US" sz="1800" b="0" i="0" u="none" strike="noStrike" cap="none" normalizeH="0" baseline="0" dirty="0">
                          <a:ln>
                            <a:noFill/>
                          </a:ln>
                          <a:solidFill>
                            <a:schemeClr val="tx1"/>
                          </a:solidFill>
                          <a:effectLst/>
                          <a:latin typeface="Arial" charset="0"/>
                        </a:rPr>
                        <a:t>“Toronto won by 2 goals” refers to the </a:t>
                      </a:r>
                      <a:r>
                        <a:rPr kumimoji="0" lang="en-US" sz="1800" b="0" i="0" u="none" strike="noStrike" cap="none" normalizeH="0" baseline="0" dirty="0" err="1">
                          <a:ln>
                            <a:noFill/>
                          </a:ln>
                          <a:solidFill>
                            <a:schemeClr val="tx1"/>
                          </a:solidFill>
                          <a:effectLst/>
                          <a:latin typeface="Arial" charset="0"/>
                        </a:rPr>
                        <a:t>Leafs</a:t>
                      </a:r>
                      <a:endParaRPr kumimoji="0" lang="en-CA" sz="1800" b="0" i="0" u="none" strike="noStrike" cap="none" normalizeH="0" baseline="0" dirty="0">
                        <a:ln>
                          <a:noFill/>
                        </a:ln>
                        <a:solidFill>
                          <a:schemeClr val="tx1"/>
                        </a:solidFill>
                        <a:effectLst/>
                        <a:latin typeface="Arial" charset="0"/>
                      </a:endParaRPr>
                    </a:p>
                  </a:txBody>
                  <a:tcPr marL="90000" marR="90000" marT="46800" marB="46800"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95F2FC46-41AF-C353-3D02-138D133671D2}"/>
              </a:ext>
            </a:extLst>
          </p:cNvPr>
          <p:cNvSpPr>
            <a:spLocks noGrp="1"/>
          </p:cNvSpPr>
          <p:nvPr>
            <p:ph type="title"/>
          </p:nvPr>
        </p:nvSpPr>
        <p:spPr/>
        <p:txBody>
          <a:bodyPr/>
          <a:lstStyle/>
          <a:p>
            <a:pPr eaLnBrk="1" hangingPunct="1"/>
            <a:r>
              <a:rPr lang="en-CA" altLang="en-US" i="1"/>
              <a:t>O’Hara</a:t>
            </a:r>
            <a:endParaRPr lang="en-CA" altLang="en-US"/>
          </a:p>
        </p:txBody>
      </p:sp>
      <p:sp>
        <p:nvSpPr>
          <p:cNvPr id="395267" name="Rectangle 3">
            <a:extLst>
              <a:ext uri="{FF2B5EF4-FFF2-40B4-BE49-F238E27FC236}">
                <a16:creationId xmlns:a16="http://schemas.microsoft.com/office/drawing/2014/main" id="{59D5FE56-2B85-E63F-8EA7-FDA8F7A0106C}"/>
              </a:ext>
            </a:extLst>
          </p:cNvPr>
          <p:cNvSpPr>
            <a:spLocks noGrp="1"/>
          </p:cNvSpPr>
          <p:nvPr>
            <p:ph idx="1"/>
          </p:nvPr>
        </p:nvSpPr>
        <p:spPr>
          <a:xfrm>
            <a:off x="323850" y="2549525"/>
            <a:ext cx="2343150" cy="2706688"/>
          </a:xfrm>
        </p:spPr>
        <p:txBody>
          <a:bodyPr/>
          <a:lstStyle/>
          <a:p>
            <a:pPr eaLnBrk="1" hangingPunct="1">
              <a:buFont typeface="Times" pitchFamily="2" charset="0"/>
              <a:buNone/>
            </a:pPr>
            <a:r>
              <a:rPr lang="en-US" altLang="en-US" sz="2400"/>
              <a:t>     plenum (vacuum) was “flexibly biased against the drum”</a:t>
            </a:r>
          </a:p>
        </p:txBody>
      </p:sp>
      <p:sp>
        <p:nvSpPr>
          <p:cNvPr id="106499" name="Slide Number Placeholder 3">
            <a:extLst>
              <a:ext uri="{FF2B5EF4-FFF2-40B4-BE49-F238E27FC236}">
                <a16:creationId xmlns:a16="http://schemas.microsoft.com/office/drawing/2014/main" id="{CB55653B-8635-8961-04B0-2DC367A53F1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7647B235-8CC0-114E-8CC2-BF50C16EF40C}" type="slidenum">
              <a:rPr lang="en-CA" altLang="en-US" sz="1200" smtClean="0">
                <a:solidFill>
                  <a:srgbClr val="003D6B"/>
                </a:solidFill>
                <a:latin typeface="Arial" panose="020B0604020202020204" pitchFamily="34" charset="0"/>
              </a:rPr>
              <a:pPr>
                <a:spcBef>
                  <a:spcPct val="0"/>
                </a:spcBef>
                <a:buFontTx/>
                <a:buNone/>
              </a:pPr>
              <a:t>54</a:t>
            </a:fld>
            <a:endParaRPr lang="en-CA" altLang="en-US" sz="1200">
              <a:solidFill>
                <a:srgbClr val="003D6B"/>
              </a:solidFill>
              <a:latin typeface="Arial" panose="020B0604020202020204" pitchFamily="34" charset="0"/>
            </a:endParaRPr>
          </a:p>
        </p:txBody>
      </p:sp>
      <p:pic>
        <p:nvPicPr>
          <p:cNvPr id="106500" name="Picture 4" descr="ohara">
            <a:extLst>
              <a:ext uri="{FF2B5EF4-FFF2-40B4-BE49-F238E27FC236}">
                <a16:creationId xmlns:a16="http://schemas.microsoft.com/office/drawing/2014/main" id="{4DF3937C-FB00-7B8E-0B99-9D763F2D9F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210"/>
          <a:stretch>
            <a:fillRect/>
          </a:stretch>
        </p:blipFill>
        <p:spPr bwMode="auto">
          <a:xfrm>
            <a:off x="3492500" y="1646238"/>
            <a:ext cx="4289425" cy="46021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95270" name="Oval 6">
            <a:extLst>
              <a:ext uri="{FF2B5EF4-FFF2-40B4-BE49-F238E27FC236}">
                <a16:creationId xmlns:a16="http://schemas.microsoft.com/office/drawing/2014/main" id="{FE78033D-7D61-8CDA-67D5-0DDD4F7018AD}"/>
              </a:ext>
            </a:extLst>
          </p:cNvPr>
          <p:cNvSpPr>
            <a:spLocks noChangeArrowheads="1"/>
          </p:cNvSpPr>
          <p:nvPr/>
        </p:nvSpPr>
        <p:spPr bwMode="auto">
          <a:xfrm rot="-2892513">
            <a:off x="5003007" y="3455194"/>
            <a:ext cx="563562" cy="1536700"/>
          </a:xfrm>
          <a:prstGeom prst="ellipse">
            <a:avLst/>
          </a:prstGeom>
          <a:solidFill>
            <a:srgbClr val="FFCC00"/>
          </a:solidFill>
          <a:ln w="9525">
            <a:solidFill>
              <a:schemeClr val="tx1"/>
            </a:solidFill>
            <a:round/>
            <a:headEnd/>
            <a:tailEnd/>
          </a:ln>
        </p:spPr>
        <p:txBody>
          <a:bodyPr wrap="none" lIns="90000" tIns="46800" rIns="90000" bIns="46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endParaRPr lang="en-CA" altLang="en-US" sz="2400">
              <a:latin typeface="Arial" panose="020B0604020202020204" pitchFamily="34" charset="0"/>
            </a:endParaRPr>
          </a:p>
        </p:txBody>
      </p:sp>
      <p:sp>
        <p:nvSpPr>
          <p:cNvPr id="395271" name="AutoShape 7">
            <a:extLst>
              <a:ext uri="{FF2B5EF4-FFF2-40B4-BE49-F238E27FC236}">
                <a16:creationId xmlns:a16="http://schemas.microsoft.com/office/drawing/2014/main" id="{3E798B13-30E0-843E-B29D-DAED0F687CE4}"/>
              </a:ext>
            </a:extLst>
          </p:cNvPr>
          <p:cNvSpPr>
            <a:spLocks noChangeArrowheads="1"/>
          </p:cNvSpPr>
          <p:nvPr/>
        </p:nvSpPr>
        <p:spPr bwMode="auto">
          <a:xfrm rot="2467224">
            <a:off x="5614988" y="3221038"/>
            <a:ext cx="381000" cy="685800"/>
          </a:xfrm>
          <a:prstGeom prst="downArrow">
            <a:avLst>
              <a:gd name="adj1" fmla="val 50000"/>
              <a:gd name="adj2" fmla="val 45000"/>
            </a:avLst>
          </a:prstGeom>
          <a:solidFill>
            <a:schemeClr val="hlink"/>
          </a:solidFill>
          <a:ln w="9525">
            <a:solidFill>
              <a:schemeClr val="tx1"/>
            </a:solidFill>
            <a:miter lim="800000"/>
            <a:headEnd/>
            <a:tailEnd/>
          </a:ln>
        </p:spPr>
        <p:txBody>
          <a:bodyPr wrap="none" lIns="90000" tIns="46800" rIns="90000" bIns="46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endParaRPr lang="en-CA" altLang="en-US" sz="2400">
              <a:latin typeface="Arial" panose="020B0604020202020204" pitchFamily="34" charset="0"/>
            </a:endParaRPr>
          </a:p>
        </p:txBody>
      </p:sp>
      <p:sp>
        <p:nvSpPr>
          <p:cNvPr id="395272" name="AutoShape 8">
            <a:extLst>
              <a:ext uri="{FF2B5EF4-FFF2-40B4-BE49-F238E27FC236}">
                <a16:creationId xmlns:a16="http://schemas.microsoft.com/office/drawing/2014/main" id="{FDA80D02-8824-8544-E17F-2CD3A30C924F}"/>
              </a:ext>
            </a:extLst>
          </p:cNvPr>
          <p:cNvSpPr>
            <a:spLocks noChangeArrowheads="1"/>
          </p:cNvSpPr>
          <p:nvPr/>
        </p:nvSpPr>
        <p:spPr bwMode="auto">
          <a:xfrm rot="2467224">
            <a:off x="4910138" y="3944938"/>
            <a:ext cx="381000" cy="685800"/>
          </a:xfrm>
          <a:prstGeom prst="downArrow">
            <a:avLst>
              <a:gd name="adj1" fmla="val 50000"/>
              <a:gd name="adj2" fmla="val 45000"/>
            </a:avLst>
          </a:prstGeom>
          <a:gradFill rotWithShape="0">
            <a:gsLst>
              <a:gs pos="0">
                <a:schemeClr val="hlink"/>
              </a:gs>
              <a:gs pos="100000">
                <a:srgbClr val="B9BFD8">
                  <a:alpha val="50000"/>
                </a:srgbClr>
              </a:gs>
            </a:gsLst>
            <a:lin ang="5400000" scaled="1"/>
          </a:gradFill>
          <a:ln w="9525">
            <a:solidFill>
              <a:schemeClr val="tx1"/>
            </a:solidFill>
            <a:miter lim="800000"/>
            <a:headEnd/>
            <a:tailEnd/>
          </a:ln>
          <a:effectLst/>
        </p:spPr>
        <p:txBody>
          <a:bodyPr wrap="none" lIns="90000" tIns="46800" rIns="90000" bIns="46800" anchor="ctr"/>
          <a:lstStyle/>
          <a:p>
            <a:pPr algn="ctr">
              <a:defRPr/>
            </a:pPr>
            <a:endParaRPr lang="en-CA">
              <a:latin typeface="Arial" charset="0"/>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5270"/>
                                        </p:tgtEl>
                                        <p:attrNameLst>
                                          <p:attrName>style.visibility</p:attrName>
                                        </p:attrNameLst>
                                      </p:cBhvr>
                                      <p:to>
                                        <p:strVal val="visible"/>
                                      </p:to>
                                    </p:set>
                                    <p:animEffect transition="in" filter="dissolve">
                                      <p:cBhvr>
                                        <p:cTn id="7" dur="500"/>
                                        <p:tgtEl>
                                          <p:spTgt spid="3952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5271"/>
                                        </p:tgtEl>
                                        <p:attrNameLst>
                                          <p:attrName>style.visibility</p:attrName>
                                        </p:attrNameLst>
                                      </p:cBhvr>
                                      <p:to>
                                        <p:strVal val="visible"/>
                                      </p:to>
                                    </p:set>
                                    <p:animEffect transition="in" filter="dissolve">
                                      <p:cBhvr>
                                        <p:cTn id="12" dur="500"/>
                                        <p:tgtEl>
                                          <p:spTgt spid="3952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5272"/>
                                        </p:tgtEl>
                                        <p:attrNameLst>
                                          <p:attrName>style.visibility</p:attrName>
                                        </p:attrNameLst>
                                      </p:cBhvr>
                                      <p:to>
                                        <p:strVal val="visible"/>
                                      </p:to>
                                    </p:set>
                                    <p:animEffect transition="in" filter="dissolve">
                                      <p:cBhvr>
                                        <p:cTn id="17" dur="500"/>
                                        <p:tgtEl>
                                          <p:spTgt spid="39527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952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P spid="395270" grpId="0" animBg="1"/>
      <p:bldP spid="395271" grpId="0" animBg="1"/>
      <p:bldP spid="39527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792B3CCA-923B-FF6A-1C17-7B9EEF03057C}"/>
              </a:ext>
            </a:extLst>
          </p:cNvPr>
          <p:cNvSpPr>
            <a:spLocks noGrp="1"/>
          </p:cNvSpPr>
          <p:nvPr>
            <p:ph type="title"/>
          </p:nvPr>
        </p:nvSpPr>
        <p:spPr/>
        <p:txBody>
          <a:bodyPr/>
          <a:lstStyle/>
          <a:p>
            <a:pPr eaLnBrk="1" hangingPunct="1"/>
            <a:r>
              <a:rPr lang="en-US" altLang="en-US" i="1"/>
              <a:t>O’Hara</a:t>
            </a:r>
            <a:endParaRPr lang="en-US" altLang="en-US"/>
          </a:p>
        </p:txBody>
      </p:sp>
      <p:sp>
        <p:nvSpPr>
          <p:cNvPr id="108546" name="Rectangle 3">
            <a:extLst>
              <a:ext uri="{FF2B5EF4-FFF2-40B4-BE49-F238E27FC236}">
                <a16:creationId xmlns:a16="http://schemas.microsoft.com/office/drawing/2014/main" id="{9EFFCC70-B76B-FE80-D9F6-E78F52D9F7BA}"/>
              </a:ext>
            </a:extLst>
          </p:cNvPr>
          <p:cNvSpPr>
            <a:spLocks noGrp="1"/>
          </p:cNvSpPr>
          <p:nvPr>
            <p:ph idx="1"/>
          </p:nvPr>
        </p:nvSpPr>
        <p:spPr/>
        <p:txBody>
          <a:bodyPr/>
          <a:lstStyle/>
          <a:p>
            <a:pPr eaLnBrk="1" hangingPunct="1">
              <a:lnSpc>
                <a:spcPct val="80000"/>
              </a:lnSpc>
              <a:buFont typeface="Times" pitchFamily="2" charset="0"/>
              <a:buNone/>
            </a:pPr>
            <a:r>
              <a:rPr lang="en-CA" altLang="en-US" sz="2700"/>
              <a:t>  “… </a:t>
            </a:r>
            <a:r>
              <a:rPr lang="en-US" altLang="en-US" sz="2700"/>
              <a:t>would the specification make it obvious to a reader skilled in the art that the description of the patented machine as comprising "an exhaust inlet flexibly biased against the exterior" of the drum could not have been intended to exclude machines in which exhaust was not "flexibly biased against" the drum but was mounted in a fixed position as close as possible to the drum?” 
</a:t>
            </a:r>
          </a:p>
        </p:txBody>
      </p:sp>
      <p:sp>
        <p:nvSpPr>
          <p:cNvPr id="108547" name="Slide Number Placeholder 3">
            <a:extLst>
              <a:ext uri="{FF2B5EF4-FFF2-40B4-BE49-F238E27FC236}">
                <a16:creationId xmlns:a16="http://schemas.microsoft.com/office/drawing/2014/main" id="{E66ABDDE-332D-31AF-023E-2041886296B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DBF1D46-9F21-6949-9078-F5DCEA50DF7E}" type="slidenum">
              <a:rPr lang="en-CA" altLang="en-US" sz="1200" smtClean="0">
                <a:solidFill>
                  <a:srgbClr val="003D6B"/>
                </a:solidFill>
                <a:latin typeface="Arial" panose="020B0604020202020204" pitchFamily="34" charset="0"/>
              </a:rPr>
              <a:pPr>
                <a:spcBef>
                  <a:spcPct val="0"/>
                </a:spcBef>
                <a:buFontTx/>
                <a:buNone/>
              </a:pPr>
              <a:t>55</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138890BA-0949-1FF9-A610-AE964BB40A67}"/>
              </a:ext>
            </a:extLst>
          </p:cNvPr>
          <p:cNvSpPr>
            <a:spLocks noGrp="1"/>
          </p:cNvSpPr>
          <p:nvPr>
            <p:ph type="title"/>
          </p:nvPr>
        </p:nvSpPr>
        <p:spPr/>
        <p:txBody>
          <a:bodyPr/>
          <a:lstStyle/>
          <a:p>
            <a:pPr eaLnBrk="1" hangingPunct="1"/>
            <a:r>
              <a:rPr lang="en-US" altLang="en-US" i="1"/>
              <a:t>O’Hara</a:t>
            </a:r>
            <a:r>
              <a:rPr lang="en-US" altLang="en-US"/>
              <a:t> cont’d</a:t>
            </a:r>
          </a:p>
        </p:txBody>
      </p:sp>
      <p:sp>
        <p:nvSpPr>
          <p:cNvPr id="110594" name="Rectangle 3">
            <a:extLst>
              <a:ext uri="{FF2B5EF4-FFF2-40B4-BE49-F238E27FC236}">
                <a16:creationId xmlns:a16="http://schemas.microsoft.com/office/drawing/2014/main" id="{C99FCA72-61A7-C794-8D89-8B1DA754FD1C}"/>
              </a:ext>
            </a:extLst>
          </p:cNvPr>
          <p:cNvSpPr>
            <a:spLocks noGrp="1"/>
          </p:cNvSpPr>
          <p:nvPr>
            <p:ph idx="1"/>
          </p:nvPr>
        </p:nvSpPr>
        <p:spPr/>
        <p:txBody>
          <a:bodyPr/>
          <a:lstStyle/>
          <a:p>
            <a:pPr eaLnBrk="1" hangingPunct="1">
              <a:lnSpc>
                <a:spcPct val="90000"/>
              </a:lnSpc>
              <a:buFont typeface="Times" pitchFamily="2" charset="0"/>
              <a:buNone/>
            </a:pPr>
            <a:r>
              <a:rPr lang="en-US" altLang="en-US" sz="2200"/>
              <a:t>  “It should be realized that the answer to that question depends on the interpretation that is put on the claims. That answer, therefore, must be consistent with the text of the claims. A court must interpret the claims; it cannot redraft them. When an inventor has clearly stated in the claims that he considered a requirement as essential to his invention, a court cannot decide otherwise for the sole reason that he was mistaken. I also wish to add that, as the court, in interpreting the claims, is merely trying to find out what was the intention of the inventor, it cannot conclude that strict compliance with a word or phrase used in a claim is not an essential requirement of the invention unless it be obvious that the inventor knew that a failure to comply with that requirement would have no material effect upon the way the invention worked.</a:t>
            </a:r>
            <a:r>
              <a:rPr lang="en-CA" altLang="en-US" sz="2200"/>
              <a:t>.”</a:t>
            </a:r>
            <a:endParaRPr lang="en-US" altLang="en-US" sz="2200"/>
          </a:p>
        </p:txBody>
      </p:sp>
      <p:sp>
        <p:nvSpPr>
          <p:cNvPr id="110595" name="Slide Number Placeholder 3">
            <a:extLst>
              <a:ext uri="{FF2B5EF4-FFF2-40B4-BE49-F238E27FC236}">
                <a16:creationId xmlns:a16="http://schemas.microsoft.com/office/drawing/2014/main" id="{7965FC7F-D455-1493-DAAB-37ADA9D6BE5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CCC1E7D-4CB8-F649-81DF-2F92A6602E48}" type="slidenum">
              <a:rPr lang="en-CA" altLang="en-US" sz="1200" smtClean="0">
                <a:solidFill>
                  <a:srgbClr val="003D6B"/>
                </a:solidFill>
                <a:latin typeface="Arial" panose="020B0604020202020204" pitchFamily="34" charset="0"/>
              </a:rPr>
              <a:pPr>
                <a:spcBef>
                  <a:spcPct val="0"/>
                </a:spcBef>
                <a:buFontTx/>
                <a:buNone/>
              </a:pPr>
              <a:t>56</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CE2E8D56-3992-D961-DC1E-DB6DB5FFE4FF}"/>
              </a:ext>
            </a:extLst>
          </p:cNvPr>
          <p:cNvSpPr>
            <a:spLocks noGrp="1"/>
          </p:cNvSpPr>
          <p:nvPr>
            <p:ph type="title"/>
          </p:nvPr>
        </p:nvSpPr>
        <p:spPr/>
        <p:txBody>
          <a:bodyPr/>
          <a:lstStyle/>
          <a:p>
            <a:pPr eaLnBrk="1" hangingPunct="1"/>
            <a:r>
              <a:rPr lang="en-CA" altLang="en-US" sz="2400"/>
              <a:t>The George Mallory test of essentiality – </a:t>
            </a:r>
            <a:br>
              <a:rPr lang="en-CA" altLang="en-US" sz="2400"/>
            </a:br>
            <a:r>
              <a:rPr lang="en-CA" altLang="en-US" sz="2400"/>
              <a:t>An element is essential “because it’s there”</a:t>
            </a:r>
          </a:p>
        </p:txBody>
      </p:sp>
      <p:pic>
        <p:nvPicPr>
          <p:cNvPr id="112642" name="Picture 4" descr="220px-George_mallory">
            <a:extLst>
              <a:ext uri="{FF2B5EF4-FFF2-40B4-BE49-F238E27FC236}">
                <a16:creationId xmlns:a16="http://schemas.microsoft.com/office/drawing/2014/main" id="{0B804AEC-8216-7C28-B0EE-7D0FA7E94B8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31913" y="2481263"/>
            <a:ext cx="2011362" cy="2678112"/>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23" name="Rectangle 3">
            <a:extLst>
              <a:ext uri="{FF2B5EF4-FFF2-40B4-BE49-F238E27FC236}">
                <a16:creationId xmlns:a16="http://schemas.microsoft.com/office/drawing/2014/main" id="{B3511965-553F-D872-CB9D-2DFB1B399BD2}"/>
              </a:ext>
            </a:extLst>
          </p:cNvPr>
          <p:cNvSpPr>
            <a:spLocks noGrp="1"/>
          </p:cNvSpPr>
          <p:nvPr>
            <p:ph type="body" sz="half" idx="2"/>
          </p:nvPr>
        </p:nvSpPr>
        <p:spPr/>
        <p:txBody>
          <a:bodyPr/>
          <a:lstStyle/>
          <a:p>
            <a:pPr eaLnBrk="1" hangingPunct="1">
              <a:buFont typeface="Times" pitchFamily="2" charset="0"/>
              <a:buNone/>
            </a:pPr>
            <a:r>
              <a:rPr lang="en-US" altLang="en-US" sz="2800"/>
              <a:t>  Invention limited to what’s claimed</a:t>
            </a:r>
            <a:endParaRPr lang="en-US" altLang="en-US" sz="2200"/>
          </a:p>
          <a:p>
            <a:pPr eaLnBrk="1" hangingPunct="1"/>
            <a:endParaRPr lang="en-US" altLang="en-US" sz="2200"/>
          </a:p>
          <a:p>
            <a:pPr eaLnBrk="1" hangingPunct="1">
              <a:buFontTx/>
              <a:buChar char="•"/>
            </a:pPr>
            <a:r>
              <a:rPr lang="en-US" altLang="en-US" sz="2200"/>
              <a:t>The answer must be consistent with the text of the claims. </a:t>
            </a:r>
          </a:p>
          <a:p>
            <a:pPr eaLnBrk="1" hangingPunct="1">
              <a:buFontTx/>
              <a:buChar char="•"/>
            </a:pPr>
            <a:r>
              <a:rPr lang="en-US" altLang="en-US" sz="2200"/>
              <a:t>A court must interpret the claims; it cannot redraft them.</a:t>
            </a:r>
          </a:p>
          <a:p>
            <a:pPr eaLnBrk="1" hangingPunct="1">
              <a:buFontTx/>
              <a:buChar char="•"/>
            </a:pPr>
            <a:r>
              <a:rPr lang="en-US" altLang="en-US" sz="2200"/>
              <a:t>the court … is merely trying to find out what was the intention of the inventor.</a:t>
            </a:r>
          </a:p>
          <a:p>
            <a:pPr eaLnBrk="1" hangingPunct="1">
              <a:buFontTx/>
              <a:buChar char="•"/>
            </a:pPr>
            <a:r>
              <a:rPr lang="en-US" altLang="en-US" sz="2200"/>
              <a:t>“You claimed it - it’s yours” </a:t>
            </a:r>
            <a:endParaRPr lang="en-CA" altLang="en-US" sz="2200"/>
          </a:p>
        </p:txBody>
      </p:sp>
      <p:sp>
        <p:nvSpPr>
          <p:cNvPr id="112644" name="Slide Number Placeholder 4">
            <a:extLst>
              <a:ext uri="{FF2B5EF4-FFF2-40B4-BE49-F238E27FC236}">
                <a16:creationId xmlns:a16="http://schemas.microsoft.com/office/drawing/2014/main" id="{351AD255-BCAC-C3AA-4DE9-263BBB12D8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DF1B64D8-6DEE-A24A-BE70-6452674606FA}" type="slidenum">
              <a:rPr lang="en-CA" altLang="en-US" sz="1200" smtClean="0">
                <a:solidFill>
                  <a:srgbClr val="003D6B"/>
                </a:solidFill>
                <a:latin typeface="Arial" panose="020B0604020202020204" pitchFamily="34" charset="0"/>
              </a:rPr>
              <a:pPr>
                <a:spcBef>
                  <a:spcPct val="0"/>
                </a:spcBef>
                <a:buFontTx/>
                <a:buNone/>
              </a:pPr>
              <a:t>57</a:t>
            </a:fld>
            <a:endParaRPr lang="en-CA" altLang="en-US" sz="1200">
              <a:solidFill>
                <a:srgbClr val="003D6B"/>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32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032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03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DD97C9-F2E1-3053-7857-2EE11D283F9B}"/>
              </a:ext>
            </a:extLst>
          </p:cNvPr>
          <p:cNvSpPr>
            <a:spLocks noGrp="1"/>
          </p:cNvSpPr>
          <p:nvPr>
            <p:ph type="title"/>
          </p:nvPr>
        </p:nvSpPr>
        <p:spPr/>
        <p:txBody>
          <a:bodyPr/>
          <a:lstStyle/>
          <a:p>
            <a:pPr>
              <a:defRPr/>
            </a:pPr>
            <a:r>
              <a:rPr lang="en-CA" i="1" dirty="0">
                <a:ea typeface="ＭＳ Ｐゴシック" charset="0"/>
              </a:rPr>
              <a:t>Whirlpool </a:t>
            </a:r>
            <a:r>
              <a:rPr lang="en-CA" dirty="0">
                <a:ea typeface="ＭＳ Ｐゴシック" charset="0"/>
              </a:rPr>
              <a:t>&amp;</a:t>
            </a:r>
            <a:r>
              <a:rPr lang="en-CA" i="1" dirty="0">
                <a:ea typeface="ＭＳ Ｐゴシック" charset="0"/>
              </a:rPr>
              <a:t> Free World</a:t>
            </a:r>
            <a:r>
              <a:rPr lang="en-CA" dirty="0">
                <a:ea typeface="ＭＳ Ｐゴシック" charset="0"/>
              </a:rPr>
              <a:t> </a:t>
            </a:r>
            <a:endParaRPr lang="en-CA" i="1" dirty="0">
              <a:ea typeface="ＭＳ Ｐゴシック" charset="0"/>
            </a:endParaRPr>
          </a:p>
        </p:txBody>
      </p:sp>
      <p:sp>
        <p:nvSpPr>
          <p:cNvPr id="7" name="Text Placeholder 6">
            <a:extLst>
              <a:ext uri="{FF2B5EF4-FFF2-40B4-BE49-F238E27FC236}">
                <a16:creationId xmlns:a16="http://schemas.microsoft.com/office/drawing/2014/main" id="{6AF4CB59-B4FA-C41D-F61A-06E574B0E2D6}"/>
              </a:ext>
            </a:extLst>
          </p:cNvPr>
          <p:cNvSpPr>
            <a:spLocks noGrp="1"/>
          </p:cNvSpPr>
          <p:nvPr>
            <p:ph type="body" idx="1"/>
          </p:nvPr>
        </p:nvSpPr>
        <p:spPr/>
        <p:txBody>
          <a:bodyPr/>
          <a:lstStyle/>
          <a:p>
            <a:pPr>
              <a:defRPr/>
            </a:pPr>
            <a:endParaRPr lang="en-CA">
              <a:ea typeface="ＭＳ Ｐゴシック" charset="0"/>
            </a:endParaRPr>
          </a:p>
        </p:txBody>
      </p:sp>
      <p:sp>
        <p:nvSpPr>
          <p:cNvPr id="114691" name="Slide Number Placeholder 4">
            <a:extLst>
              <a:ext uri="{FF2B5EF4-FFF2-40B4-BE49-F238E27FC236}">
                <a16:creationId xmlns:a16="http://schemas.microsoft.com/office/drawing/2014/main" id="{634FE6F9-B4F1-A2DF-9565-CEBBED831697}"/>
              </a:ext>
            </a:extLst>
          </p:cNvPr>
          <p:cNvSpPr>
            <a:spLocks noGrp="1"/>
          </p:cNvSpPr>
          <p:nvPr>
            <p:ph type="sldNum" sz="quarter" idx="4"/>
          </p:nvPr>
        </p:nvSpPr>
        <p:spPr bwMode="auto">
          <a:xfrm>
            <a:off x="70104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l">
              <a:spcBef>
                <a:spcPct val="0"/>
              </a:spcBef>
              <a:buFontTx/>
              <a:buNone/>
            </a:pPr>
            <a:fld id="{6041AC0B-E9BA-EF41-AD70-5B5130A4D800}" type="slidenum">
              <a:rPr lang="en-CA" altLang="en-US" sz="1200" smtClean="0">
                <a:solidFill>
                  <a:srgbClr val="898989"/>
                </a:solidFill>
              </a:rPr>
              <a:pPr algn="l">
                <a:spcBef>
                  <a:spcPct val="0"/>
                </a:spcBef>
                <a:buFontTx/>
                <a:buNone/>
              </a:pPr>
              <a:t>58</a:t>
            </a:fld>
            <a:endParaRPr lang="en-CA" altLang="en-US" sz="1200">
              <a:solidFill>
                <a:srgbClr val="898989"/>
              </a:solidFill>
            </a:endParaRPr>
          </a:p>
        </p:txBody>
      </p:sp>
      <p:pic>
        <p:nvPicPr>
          <p:cNvPr id="114692" name="Picture 8" descr="quote-giving-driving-directions-to-joe-garagiola-if-you-come-to-a-fork-in-the-road-take-it-yogi-berra-303324.jpg">
            <a:extLst>
              <a:ext uri="{FF2B5EF4-FFF2-40B4-BE49-F238E27FC236}">
                <a16:creationId xmlns:a16="http://schemas.microsoft.com/office/drawing/2014/main" id="{AF00DCAD-1E3D-A935-332B-34FCD7FF3EC4}"/>
              </a:ext>
            </a:extLst>
          </p:cNvPr>
          <p:cNvPicPr>
            <a:picLocks noChangeAspect="1"/>
          </p:cNvPicPr>
          <p:nvPr/>
        </p:nvPicPr>
        <p:blipFill>
          <a:blip r:embed="rId2">
            <a:extLst>
              <a:ext uri="{28A0092B-C50C-407E-A947-70E740481C1C}">
                <a14:useLocalDpi xmlns:a14="http://schemas.microsoft.com/office/drawing/2010/main" val="0"/>
              </a:ext>
            </a:extLst>
          </a:blip>
          <a:srcRect l="865" t="9837" r="1192" b="9737"/>
          <a:stretch>
            <a:fillRect/>
          </a:stretch>
        </p:blipFill>
        <p:spPr bwMode="auto">
          <a:xfrm>
            <a:off x="93663" y="258763"/>
            <a:ext cx="8956675"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a:extLst>
              <a:ext uri="{FF2B5EF4-FFF2-40B4-BE49-F238E27FC236}">
                <a16:creationId xmlns:a16="http://schemas.microsoft.com/office/drawing/2014/main" id="{E9187017-F133-E2C5-7875-4BA6E8AD122E}"/>
              </a:ext>
            </a:extLst>
          </p:cNvPr>
          <p:cNvSpPr>
            <a:spLocks noGrp="1"/>
          </p:cNvSpPr>
          <p:nvPr>
            <p:ph type="title"/>
          </p:nvPr>
        </p:nvSpPr>
        <p:spPr/>
        <p:txBody>
          <a:bodyPr/>
          <a:lstStyle/>
          <a:p>
            <a:r>
              <a:rPr lang="en-US" altLang="en-US"/>
              <a:t>The Prior Art</a:t>
            </a:r>
          </a:p>
        </p:txBody>
      </p:sp>
      <p:sp>
        <p:nvSpPr>
          <p:cNvPr id="115714" name="Slide Number Placeholder 3">
            <a:extLst>
              <a:ext uri="{FF2B5EF4-FFF2-40B4-BE49-F238E27FC236}">
                <a16:creationId xmlns:a16="http://schemas.microsoft.com/office/drawing/2014/main" id="{9D36CC30-0316-0E24-EF39-9152B141649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E9C07DC1-5DDD-A748-975C-2AAB0336328E}" type="slidenum">
              <a:rPr lang="en-CA" altLang="en-US" sz="1200" smtClean="0">
                <a:solidFill>
                  <a:srgbClr val="898989"/>
                </a:solidFill>
              </a:rPr>
              <a:pPr>
                <a:spcBef>
                  <a:spcPct val="0"/>
                </a:spcBef>
                <a:buFontTx/>
                <a:buNone/>
              </a:pPr>
              <a:t>59</a:t>
            </a:fld>
            <a:endParaRPr lang="en-CA" altLang="en-US" sz="1200">
              <a:solidFill>
                <a:srgbClr val="898989"/>
              </a:solidFill>
            </a:endParaRPr>
          </a:p>
        </p:txBody>
      </p:sp>
      <p:pic>
        <p:nvPicPr>
          <p:cNvPr id="115715" name="Picture 4" descr="logoddsmnoir">
            <a:extLst>
              <a:ext uri="{FF2B5EF4-FFF2-40B4-BE49-F238E27FC236}">
                <a16:creationId xmlns:a16="http://schemas.microsoft.com/office/drawing/2014/main" id="{8A16FC0C-7A7D-6043-00C0-E1F245D63B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1538" y="1844675"/>
            <a:ext cx="2843212" cy="427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5716" name="Content Placeholder 1">
            <a:extLst>
              <a:ext uri="{FF2B5EF4-FFF2-40B4-BE49-F238E27FC236}">
                <a16:creationId xmlns:a16="http://schemas.microsoft.com/office/drawing/2014/main" id="{49194E7D-D9ED-8119-E565-5831F7CAD1BE}"/>
              </a:ext>
            </a:extLst>
          </p:cNvPr>
          <p:cNvSpPr>
            <a:spLocks noGrp="1"/>
          </p:cNvSpPr>
          <p:nvPr>
            <p:ph idx="1"/>
          </p:nvPr>
        </p:nvSpPr>
        <p:spPr/>
        <p:txBody>
          <a:bodyPr/>
          <a:lstStyle/>
          <a:p>
            <a:r>
              <a:rPr lang="en-CA" altLang="en-US"/>
              <a:t>1,049,803</a:t>
            </a:r>
          </a:p>
          <a:p>
            <a:r>
              <a:rPr lang="en-CA" altLang="en-US"/>
              <a:t>“vanes”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0E01A467-8223-1195-638C-2001465D1B50}"/>
              </a:ext>
            </a:extLst>
          </p:cNvPr>
          <p:cNvSpPr>
            <a:spLocks noGrp="1"/>
          </p:cNvSpPr>
          <p:nvPr>
            <p:ph type="title"/>
          </p:nvPr>
        </p:nvSpPr>
        <p:spPr/>
        <p:txBody>
          <a:bodyPr/>
          <a:lstStyle/>
          <a:p>
            <a:pPr eaLnBrk="1" hangingPunct="1"/>
            <a:r>
              <a:rPr lang="en-US" altLang="en-US"/>
              <a:t>The “principles” from </a:t>
            </a:r>
            <a:r>
              <a:rPr lang="en-US" altLang="en-US" i="1"/>
              <a:t>Free World</a:t>
            </a:r>
            <a:endParaRPr lang="en-US" altLang="en-US"/>
          </a:p>
        </p:txBody>
      </p:sp>
      <p:sp>
        <p:nvSpPr>
          <p:cNvPr id="116738" name="Rectangle 3">
            <a:extLst>
              <a:ext uri="{FF2B5EF4-FFF2-40B4-BE49-F238E27FC236}">
                <a16:creationId xmlns:a16="http://schemas.microsoft.com/office/drawing/2014/main" id="{732FC667-F5C0-67F8-23C9-F6B0D53104DB}"/>
              </a:ext>
            </a:extLst>
          </p:cNvPr>
          <p:cNvSpPr>
            <a:spLocks noGrp="1"/>
          </p:cNvSpPr>
          <p:nvPr>
            <p:ph sz="half" idx="1"/>
          </p:nvPr>
        </p:nvSpPr>
        <p:spPr>
          <a:xfrm>
            <a:off x="179388" y="1557338"/>
            <a:ext cx="4164012" cy="4525962"/>
          </a:xfrm>
        </p:spPr>
        <p:txBody>
          <a:bodyPr/>
          <a:lstStyle/>
          <a:p>
            <a:pPr algn="just" eaLnBrk="1" hangingPunct="1">
              <a:lnSpc>
                <a:spcPct val="80000"/>
              </a:lnSpc>
              <a:spcBef>
                <a:spcPts val="1200"/>
              </a:spcBef>
              <a:spcAft>
                <a:spcPts val="1200"/>
              </a:spcAft>
              <a:buFont typeface="Times" pitchFamily="2" charset="0"/>
              <a:buNone/>
            </a:pPr>
            <a:endParaRPr lang="en-CA" altLang="en-US" sz="1300"/>
          </a:p>
          <a:p>
            <a:pPr algn="just" eaLnBrk="1" hangingPunct="1">
              <a:lnSpc>
                <a:spcPct val="80000"/>
              </a:lnSpc>
              <a:spcBef>
                <a:spcPts val="1200"/>
              </a:spcBef>
              <a:spcAft>
                <a:spcPts val="1200"/>
              </a:spcAft>
              <a:buFont typeface="Times" pitchFamily="2" charset="0"/>
              <a:buNone/>
            </a:pPr>
            <a:r>
              <a:rPr lang="en-CA" altLang="en-US" sz="1300"/>
              <a:t>(a) The </a:t>
            </a:r>
            <a:r>
              <a:rPr lang="en-CA" altLang="en-US" sz="1300" i="1"/>
              <a:t>Patent Act</a:t>
            </a:r>
            <a:r>
              <a:rPr lang="en-CA" altLang="en-US" sz="1300"/>
              <a:t> promotes adherence to the language of the claims.</a:t>
            </a:r>
          </a:p>
          <a:p>
            <a:pPr algn="just" eaLnBrk="1" hangingPunct="1">
              <a:lnSpc>
                <a:spcPct val="80000"/>
              </a:lnSpc>
              <a:spcBef>
                <a:spcPts val="1200"/>
              </a:spcBef>
              <a:spcAft>
                <a:spcPts val="1200"/>
              </a:spcAft>
              <a:buFont typeface="Times" pitchFamily="2" charset="0"/>
              <a:buNone/>
            </a:pPr>
            <a:r>
              <a:rPr lang="en-CA" altLang="en-US" sz="1300"/>
              <a:t>(b) Adherence to the language of the claims in turn promotes both fairness and predictability.</a:t>
            </a:r>
          </a:p>
          <a:p>
            <a:pPr algn="just" eaLnBrk="1" hangingPunct="1">
              <a:lnSpc>
                <a:spcPct val="80000"/>
              </a:lnSpc>
              <a:spcBef>
                <a:spcPts val="1200"/>
              </a:spcBef>
              <a:spcAft>
                <a:spcPts val="1200"/>
              </a:spcAft>
              <a:buFont typeface="Times" pitchFamily="2" charset="0"/>
              <a:buNone/>
            </a:pPr>
            <a:r>
              <a:rPr lang="en-CA" altLang="en-US" sz="1300"/>
              <a:t>(c) The claim language must, however, be read in an informed and purposive way.</a:t>
            </a:r>
          </a:p>
          <a:p>
            <a:pPr algn="just" eaLnBrk="1" hangingPunct="1">
              <a:lnSpc>
                <a:spcPct val="80000"/>
              </a:lnSpc>
              <a:spcBef>
                <a:spcPts val="1200"/>
              </a:spcBef>
              <a:spcAft>
                <a:spcPts val="1200"/>
              </a:spcAft>
              <a:buFont typeface="Times" pitchFamily="2" charset="0"/>
              <a:buNone/>
            </a:pPr>
            <a:r>
              <a:rPr lang="en-CA" altLang="en-US" sz="1300"/>
              <a:t>(d) The language of the claims thus construed defines the monopoly.  There is no recourse to such vague notions as the “spirit of the invention” to expand it further.</a:t>
            </a:r>
            <a:endParaRPr lang="en-CA" altLang="en-US" sz="2200"/>
          </a:p>
          <a:p>
            <a:pPr lvl="2" algn="just" eaLnBrk="1" hangingPunct="1">
              <a:lnSpc>
                <a:spcPct val="80000"/>
              </a:lnSpc>
              <a:spcBef>
                <a:spcPts val="1200"/>
              </a:spcBef>
              <a:spcAft>
                <a:spcPts val="1200"/>
              </a:spcAft>
            </a:pPr>
            <a:endParaRPr lang="en-CA" altLang="en-US" sz="2200"/>
          </a:p>
          <a:p>
            <a:pPr eaLnBrk="1" hangingPunct="1">
              <a:lnSpc>
                <a:spcPct val="80000"/>
              </a:lnSpc>
            </a:pPr>
            <a:endParaRPr lang="en-US" altLang="en-US" sz="2200"/>
          </a:p>
        </p:txBody>
      </p:sp>
      <p:sp>
        <p:nvSpPr>
          <p:cNvPr id="60420" name="Rectangle 4">
            <a:extLst>
              <a:ext uri="{FF2B5EF4-FFF2-40B4-BE49-F238E27FC236}">
                <a16:creationId xmlns:a16="http://schemas.microsoft.com/office/drawing/2014/main" id="{88C1710F-7E72-310F-7007-85E8D6B429AE}"/>
              </a:ext>
            </a:extLst>
          </p:cNvPr>
          <p:cNvSpPr>
            <a:spLocks noGrp="1" noChangeArrowheads="1"/>
          </p:cNvSpPr>
          <p:nvPr>
            <p:ph sz="half" idx="2"/>
          </p:nvPr>
        </p:nvSpPr>
        <p:spPr>
          <a:xfrm>
            <a:off x="4359275" y="1557338"/>
            <a:ext cx="4540250" cy="4751387"/>
          </a:xfrm>
        </p:spPr>
        <p:txBody>
          <a:bodyPr>
            <a:normAutofit lnSpcReduction="10000"/>
          </a:bodyPr>
          <a:lstStyle/>
          <a:p>
            <a:pPr marL="412750" indent="-412750" eaLnBrk="1" hangingPunct="1">
              <a:lnSpc>
                <a:spcPct val="90000"/>
              </a:lnSpc>
              <a:spcBef>
                <a:spcPts val="1200"/>
              </a:spcBef>
              <a:spcAft>
                <a:spcPts val="1200"/>
              </a:spcAft>
              <a:buFont typeface="Arial" charset="0"/>
              <a:buAutoNum type="alphaLcParenBoth" startAt="5"/>
              <a:defRPr/>
            </a:pPr>
            <a:r>
              <a:rPr lang="en-CA" sz="1100" dirty="0">
                <a:ea typeface="+mn-ea"/>
              </a:rPr>
              <a:t>The claims language will, on a purposive construction, show that some elements of the claimed invention are essential while others are non-essential.  The identification of elements as essential or non-essential is made:</a:t>
            </a:r>
          </a:p>
          <a:p>
            <a:pPr marL="412750" indent="-412750" eaLnBrk="1" hangingPunct="1">
              <a:lnSpc>
                <a:spcPct val="90000"/>
              </a:lnSpc>
              <a:spcBef>
                <a:spcPts val="1200"/>
              </a:spcBef>
              <a:spcAft>
                <a:spcPts val="1200"/>
              </a:spcAft>
              <a:buFont typeface="Arial" charset="0"/>
              <a:buAutoNum type="romanLcParenBoth"/>
              <a:defRPr/>
            </a:pPr>
            <a:r>
              <a:rPr lang="en-CA" sz="1100" dirty="0">
                <a:ea typeface="+mn-ea"/>
              </a:rPr>
              <a:t>on the basis of the common knowledge of the worker skilled in the art to which the patent relates;</a:t>
            </a:r>
          </a:p>
          <a:p>
            <a:pPr marL="412750" indent="-412750" eaLnBrk="1" hangingPunct="1">
              <a:lnSpc>
                <a:spcPct val="90000"/>
              </a:lnSpc>
              <a:spcBef>
                <a:spcPts val="1200"/>
              </a:spcBef>
              <a:spcAft>
                <a:spcPts val="1200"/>
              </a:spcAft>
              <a:buFont typeface="Arial" charset="0"/>
              <a:buAutoNum type="romanLcParenBoth"/>
              <a:defRPr/>
            </a:pPr>
            <a:r>
              <a:rPr lang="en-CA" sz="1100" dirty="0">
                <a:ea typeface="+mn-ea"/>
              </a:rPr>
              <a:t>as of the date the patent is published;</a:t>
            </a:r>
          </a:p>
          <a:p>
            <a:pPr marL="412750" indent="-412750" eaLnBrk="1" hangingPunct="1">
              <a:lnSpc>
                <a:spcPct val="90000"/>
              </a:lnSpc>
              <a:spcBef>
                <a:spcPts val="1200"/>
              </a:spcBef>
              <a:spcAft>
                <a:spcPts val="1200"/>
              </a:spcAft>
              <a:buFont typeface="Arial" charset="0"/>
              <a:buAutoNum type="romanLcParenBoth"/>
              <a:defRPr/>
            </a:pPr>
            <a:r>
              <a:rPr lang="en-CA" sz="1100" dirty="0">
                <a:ea typeface="+mn-ea"/>
              </a:rPr>
              <a:t>having regard to whether or not it was obvious to the skilled reader at the time the patent was published that a variant of a particular element would not make a difference to the way in which the invention works; or</a:t>
            </a:r>
          </a:p>
          <a:p>
            <a:pPr marL="412750" indent="-412750" eaLnBrk="1" hangingPunct="1">
              <a:lnSpc>
                <a:spcPct val="90000"/>
              </a:lnSpc>
              <a:spcBef>
                <a:spcPts val="1200"/>
              </a:spcBef>
              <a:spcAft>
                <a:spcPts val="1200"/>
              </a:spcAft>
              <a:buFont typeface="Arial" charset="0"/>
              <a:buAutoNum type="romanLcParenBoth"/>
              <a:defRPr/>
            </a:pPr>
            <a:r>
              <a:rPr lang="en-CA" sz="1100" dirty="0">
                <a:ea typeface="+mn-ea"/>
              </a:rPr>
              <a:t>according to the intent of the inventor, expressed or inferred from the claims, that a particular element is essential irrespective of its practical effect; </a:t>
            </a:r>
          </a:p>
          <a:p>
            <a:pPr marL="412750" indent="-412750" eaLnBrk="1" hangingPunct="1">
              <a:lnSpc>
                <a:spcPct val="90000"/>
              </a:lnSpc>
              <a:spcBef>
                <a:spcPts val="1200"/>
              </a:spcBef>
              <a:spcAft>
                <a:spcPts val="1200"/>
              </a:spcAft>
              <a:buFont typeface="Arial" charset="0"/>
              <a:buAutoNum type="romanLcParenBoth"/>
              <a:defRPr/>
            </a:pPr>
            <a:r>
              <a:rPr lang="en-CA" sz="1100" dirty="0">
                <a:ea typeface="+mn-ea"/>
              </a:rPr>
              <a:t>without, however, resort to extrinsic evidence of the inventor's intention.</a:t>
            </a:r>
          </a:p>
          <a:p>
            <a:pPr marL="412750" indent="-412750" eaLnBrk="1" hangingPunct="1">
              <a:lnSpc>
                <a:spcPct val="90000"/>
              </a:lnSpc>
              <a:spcBef>
                <a:spcPts val="1200"/>
              </a:spcBef>
              <a:spcAft>
                <a:spcPts val="1200"/>
              </a:spcAft>
              <a:buFont typeface="Arial" charset="0"/>
              <a:buNone/>
              <a:defRPr/>
            </a:pPr>
            <a:r>
              <a:rPr lang="en-CA" sz="1100" dirty="0">
                <a:ea typeface="+mn-ea"/>
              </a:rPr>
              <a:t>(f)      There is no infringement if an essential element is different or omitted.  There may still be infringement, however, if non-essential elements are substituted or omitted</a:t>
            </a:r>
            <a:endParaRPr lang="en-US" sz="1800" dirty="0">
              <a:ea typeface="+mn-ea"/>
            </a:endParaRPr>
          </a:p>
        </p:txBody>
      </p:sp>
      <p:sp>
        <p:nvSpPr>
          <p:cNvPr id="116740" name="Slide Number Placeholder 4">
            <a:extLst>
              <a:ext uri="{FF2B5EF4-FFF2-40B4-BE49-F238E27FC236}">
                <a16:creationId xmlns:a16="http://schemas.microsoft.com/office/drawing/2014/main" id="{83645B40-457C-94A7-DFD8-56967C96993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FF90511-7A81-C645-9820-D1F2A2189B0C}" type="slidenum">
              <a:rPr lang="en-CA" altLang="en-US" sz="1200" smtClean="0">
                <a:solidFill>
                  <a:srgbClr val="003D6B"/>
                </a:solidFill>
                <a:latin typeface="Arial" panose="020B0604020202020204" pitchFamily="34" charset="0"/>
              </a:rPr>
              <a:pPr>
                <a:spcBef>
                  <a:spcPct val="0"/>
                </a:spcBef>
                <a:buFontTx/>
                <a:buNone/>
              </a:pPr>
              <a:t>60</a:t>
            </a:fld>
            <a:endParaRPr lang="en-CA" altLang="en-US" sz="1200">
              <a:solidFill>
                <a:srgbClr val="003D6B"/>
              </a:solidFill>
              <a:latin typeface="Arial" panose="020B0604020202020204" pitchFamily="34" charset="0"/>
            </a:endParaRPr>
          </a:p>
        </p:txBody>
      </p:sp>
      <p:sp>
        <p:nvSpPr>
          <p:cNvPr id="399365" name="Line 5">
            <a:extLst>
              <a:ext uri="{FF2B5EF4-FFF2-40B4-BE49-F238E27FC236}">
                <a16:creationId xmlns:a16="http://schemas.microsoft.com/office/drawing/2014/main" id="{1CB9E638-5AB9-E402-51DC-4D3AB5D94411}"/>
              </a:ext>
            </a:extLst>
          </p:cNvPr>
          <p:cNvSpPr>
            <a:spLocks noChangeShapeType="1"/>
          </p:cNvSpPr>
          <p:nvPr/>
        </p:nvSpPr>
        <p:spPr bwMode="auto">
          <a:xfrm flipV="1">
            <a:off x="914400" y="3282950"/>
            <a:ext cx="2133600" cy="381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399367" name="Line 7">
            <a:extLst>
              <a:ext uri="{FF2B5EF4-FFF2-40B4-BE49-F238E27FC236}">
                <a16:creationId xmlns:a16="http://schemas.microsoft.com/office/drawing/2014/main" id="{1ACDB882-6FD6-94ED-3CE5-5FEC187BBB4E}"/>
              </a:ext>
            </a:extLst>
          </p:cNvPr>
          <p:cNvSpPr>
            <a:spLocks noChangeShapeType="1"/>
          </p:cNvSpPr>
          <p:nvPr/>
        </p:nvSpPr>
        <p:spPr bwMode="auto">
          <a:xfrm flipV="1">
            <a:off x="5413375" y="2767013"/>
            <a:ext cx="2133600" cy="381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399368" name="Line 8">
            <a:extLst>
              <a:ext uri="{FF2B5EF4-FFF2-40B4-BE49-F238E27FC236}">
                <a16:creationId xmlns:a16="http://schemas.microsoft.com/office/drawing/2014/main" id="{D6B2CD10-0E53-9FD7-805C-C7960ED24A57}"/>
              </a:ext>
            </a:extLst>
          </p:cNvPr>
          <p:cNvSpPr>
            <a:spLocks noChangeShapeType="1"/>
          </p:cNvSpPr>
          <p:nvPr/>
        </p:nvSpPr>
        <p:spPr bwMode="auto">
          <a:xfrm flipV="1">
            <a:off x="5427663" y="2397125"/>
            <a:ext cx="2133600" cy="381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399369" name="Line 9">
            <a:extLst>
              <a:ext uri="{FF2B5EF4-FFF2-40B4-BE49-F238E27FC236}">
                <a16:creationId xmlns:a16="http://schemas.microsoft.com/office/drawing/2014/main" id="{C7484A92-77A2-E885-B323-EFCAA93B00CD}"/>
              </a:ext>
            </a:extLst>
          </p:cNvPr>
          <p:cNvSpPr>
            <a:spLocks noChangeShapeType="1"/>
          </p:cNvSpPr>
          <p:nvPr/>
        </p:nvSpPr>
        <p:spPr bwMode="auto">
          <a:xfrm flipV="1">
            <a:off x="5410200" y="4941888"/>
            <a:ext cx="2133600" cy="381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399370" name="Line 10">
            <a:extLst>
              <a:ext uri="{FF2B5EF4-FFF2-40B4-BE49-F238E27FC236}">
                <a16:creationId xmlns:a16="http://schemas.microsoft.com/office/drawing/2014/main" id="{8A9E0D18-7AAE-E49E-22B9-FF8E0DBBD75E}"/>
              </a:ext>
            </a:extLst>
          </p:cNvPr>
          <p:cNvSpPr>
            <a:spLocks noChangeShapeType="1"/>
          </p:cNvSpPr>
          <p:nvPr/>
        </p:nvSpPr>
        <p:spPr bwMode="auto">
          <a:xfrm flipV="1">
            <a:off x="5562600" y="5568950"/>
            <a:ext cx="2133600" cy="381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936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936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9936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9936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9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E3DAA7F8-5984-C952-6C63-5B3D5843121A}"/>
              </a:ext>
            </a:extLst>
          </p:cNvPr>
          <p:cNvSpPr>
            <a:spLocks noGrp="1"/>
          </p:cNvSpPr>
          <p:nvPr>
            <p:ph type="title"/>
          </p:nvPr>
        </p:nvSpPr>
        <p:spPr/>
        <p:txBody>
          <a:bodyPr/>
          <a:lstStyle/>
          <a:p>
            <a:pPr eaLnBrk="1" hangingPunct="1"/>
            <a:r>
              <a:rPr lang="en-US" altLang="en-US"/>
              <a:t>The “principles” from </a:t>
            </a:r>
            <a:r>
              <a:rPr lang="en-US" altLang="en-US" i="1"/>
              <a:t>Free World</a:t>
            </a:r>
            <a:endParaRPr lang="en-US" altLang="en-US"/>
          </a:p>
        </p:txBody>
      </p:sp>
      <p:sp>
        <p:nvSpPr>
          <p:cNvPr id="118786" name="Rectangle 3">
            <a:extLst>
              <a:ext uri="{FF2B5EF4-FFF2-40B4-BE49-F238E27FC236}">
                <a16:creationId xmlns:a16="http://schemas.microsoft.com/office/drawing/2014/main" id="{A63191AF-2C07-5FD6-5E26-9F6EE5DBCC97}"/>
              </a:ext>
            </a:extLst>
          </p:cNvPr>
          <p:cNvSpPr>
            <a:spLocks noGrp="1"/>
          </p:cNvSpPr>
          <p:nvPr>
            <p:ph sz="half" idx="1"/>
          </p:nvPr>
        </p:nvSpPr>
        <p:spPr>
          <a:xfrm>
            <a:off x="179388" y="1773238"/>
            <a:ext cx="4164012" cy="3573462"/>
          </a:xfrm>
        </p:spPr>
        <p:txBody>
          <a:bodyPr/>
          <a:lstStyle/>
          <a:p>
            <a:pPr eaLnBrk="1" hangingPunct="1">
              <a:lnSpc>
                <a:spcPct val="80000"/>
              </a:lnSpc>
              <a:spcBef>
                <a:spcPts val="1200"/>
              </a:spcBef>
              <a:spcAft>
                <a:spcPts val="1200"/>
              </a:spcAft>
              <a:buFont typeface="Times" pitchFamily="2" charset="0"/>
              <a:buNone/>
            </a:pPr>
            <a:r>
              <a:rPr lang="en-CA" altLang="en-US" sz="1800" b="1"/>
              <a:t>  “Adhere to the language”</a:t>
            </a:r>
            <a:br>
              <a:rPr lang="en-CA" altLang="en-US" sz="1800" b="1"/>
            </a:br>
            <a:r>
              <a:rPr lang="en-CA" altLang="en-US" sz="1800" b="1"/>
              <a:t>(Invention limited to what has been claimed)</a:t>
            </a:r>
            <a:endParaRPr lang="en-CA" altLang="en-US" sz="1100"/>
          </a:p>
          <a:p>
            <a:pPr algn="just" eaLnBrk="1" hangingPunct="1">
              <a:lnSpc>
                <a:spcPct val="80000"/>
              </a:lnSpc>
              <a:spcBef>
                <a:spcPts val="1200"/>
              </a:spcBef>
              <a:spcAft>
                <a:spcPts val="1200"/>
              </a:spcAft>
              <a:buFont typeface="Times" pitchFamily="2" charset="0"/>
              <a:buNone/>
            </a:pPr>
            <a:r>
              <a:rPr lang="en-CA" altLang="en-US" sz="1500"/>
              <a:t>(a) The </a:t>
            </a:r>
            <a:r>
              <a:rPr lang="en-CA" altLang="en-US" sz="1500" i="1"/>
              <a:t>Patent Act</a:t>
            </a:r>
            <a:r>
              <a:rPr lang="en-CA" altLang="en-US" sz="1500"/>
              <a:t> promotes adherence to the language of the claims.</a:t>
            </a:r>
          </a:p>
          <a:p>
            <a:pPr algn="just" eaLnBrk="1" hangingPunct="1">
              <a:lnSpc>
                <a:spcPct val="80000"/>
              </a:lnSpc>
              <a:spcBef>
                <a:spcPts val="1200"/>
              </a:spcBef>
              <a:spcAft>
                <a:spcPts val="1200"/>
              </a:spcAft>
              <a:buFont typeface="Times" pitchFamily="2" charset="0"/>
              <a:buNone/>
            </a:pPr>
            <a:r>
              <a:rPr lang="en-CA" altLang="en-US" sz="1500"/>
              <a:t>(b) Adherence to the language of the claims in turn promotes both fairness and predictability.</a:t>
            </a:r>
          </a:p>
          <a:p>
            <a:pPr algn="just" eaLnBrk="1" hangingPunct="1">
              <a:lnSpc>
                <a:spcPct val="80000"/>
              </a:lnSpc>
              <a:spcBef>
                <a:spcPts val="1200"/>
              </a:spcBef>
              <a:spcAft>
                <a:spcPts val="1200"/>
              </a:spcAft>
              <a:buFont typeface="Times" pitchFamily="2" charset="0"/>
              <a:buNone/>
            </a:pPr>
            <a:r>
              <a:rPr lang="en-CA" altLang="en-US" sz="1500"/>
              <a:t>(d) The language of the claims thus construed defines the monopoly.  There is no recourse to such vague notions as the “spirit of the invention” to expand it further.</a:t>
            </a:r>
            <a:endParaRPr lang="en-CA" altLang="en-US" sz="1800"/>
          </a:p>
          <a:p>
            <a:pPr lvl="2" algn="just" eaLnBrk="1" hangingPunct="1">
              <a:lnSpc>
                <a:spcPct val="80000"/>
              </a:lnSpc>
              <a:spcBef>
                <a:spcPts val="1200"/>
              </a:spcBef>
              <a:spcAft>
                <a:spcPts val="1200"/>
              </a:spcAft>
            </a:pPr>
            <a:endParaRPr lang="en-CA" altLang="en-US" sz="1800"/>
          </a:p>
          <a:p>
            <a:pPr eaLnBrk="1" hangingPunct="1">
              <a:lnSpc>
                <a:spcPct val="80000"/>
              </a:lnSpc>
            </a:pPr>
            <a:endParaRPr lang="en-US" altLang="en-US" sz="1800"/>
          </a:p>
        </p:txBody>
      </p:sp>
      <p:sp>
        <p:nvSpPr>
          <p:cNvPr id="61444" name="Rectangle 4">
            <a:extLst>
              <a:ext uri="{FF2B5EF4-FFF2-40B4-BE49-F238E27FC236}">
                <a16:creationId xmlns:a16="http://schemas.microsoft.com/office/drawing/2014/main" id="{A6EF4F98-7F99-1B98-42D6-2D4AE5BF9F6D}"/>
              </a:ext>
            </a:extLst>
          </p:cNvPr>
          <p:cNvSpPr>
            <a:spLocks noGrp="1" noChangeArrowheads="1"/>
          </p:cNvSpPr>
          <p:nvPr>
            <p:ph sz="half" idx="2"/>
          </p:nvPr>
        </p:nvSpPr>
        <p:spPr>
          <a:xfrm>
            <a:off x="4500563" y="1628775"/>
            <a:ext cx="4316412" cy="4537075"/>
          </a:xfrm>
        </p:spPr>
        <p:txBody>
          <a:bodyPr>
            <a:normAutofit lnSpcReduction="10000"/>
          </a:bodyPr>
          <a:lstStyle/>
          <a:p>
            <a:pPr marL="412750" indent="-412750" eaLnBrk="1" hangingPunct="1">
              <a:lnSpc>
                <a:spcPct val="90000"/>
              </a:lnSpc>
              <a:spcBef>
                <a:spcPts val="1200"/>
              </a:spcBef>
              <a:spcAft>
                <a:spcPts val="1200"/>
              </a:spcAft>
              <a:buFont typeface="Arial" charset="0"/>
              <a:buNone/>
              <a:defRPr/>
            </a:pPr>
            <a:r>
              <a:rPr lang="en-CA" sz="2000" b="1" dirty="0">
                <a:ea typeface="+mn-ea"/>
              </a:rPr>
              <a:t>Essential &amp; Non-Essential </a:t>
            </a:r>
          </a:p>
          <a:p>
            <a:pPr marL="412750" indent="-412750" eaLnBrk="1" hangingPunct="1">
              <a:lnSpc>
                <a:spcPct val="90000"/>
              </a:lnSpc>
              <a:spcBef>
                <a:spcPts val="1200"/>
              </a:spcBef>
              <a:spcAft>
                <a:spcPts val="1200"/>
              </a:spcAft>
              <a:buFont typeface="Arial" charset="0"/>
              <a:buAutoNum type="alphaLcParenBoth" startAt="5"/>
              <a:defRPr/>
            </a:pPr>
            <a:r>
              <a:rPr lang="en-CA" sz="1600" dirty="0">
                <a:ea typeface="+mn-ea"/>
              </a:rPr>
              <a:t>The claims language will, on a purposive construction, show that some elements of the claimed invention are essential while others are non-essential.  The identification of elements as essential or non-essential is made:</a:t>
            </a:r>
          </a:p>
          <a:p>
            <a:pPr marL="412750" indent="-412750" eaLnBrk="1" hangingPunct="1">
              <a:lnSpc>
                <a:spcPct val="90000"/>
              </a:lnSpc>
              <a:spcBef>
                <a:spcPts val="1200"/>
              </a:spcBef>
              <a:spcAft>
                <a:spcPts val="1200"/>
              </a:spcAft>
              <a:buFont typeface="Arial" charset="0"/>
              <a:buNone/>
              <a:defRPr/>
            </a:pPr>
            <a:r>
              <a:rPr lang="en-CA" sz="1600" dirty="0">
                <a:ea typeface="+mn-ea"/>
              </a:rPr>
              <a:t>(iii)     having regard to whether or not it was obvious to the skilled reader at the time the patent was published that a variant of a particular element would not make a difference to the way in which the invention works; or</a:t>
            </a:r>
          </a:p>
          <a:p>
            <a:pPr marL="412750" indent="-412750" eaLnBrk="1" hangingPunct="1">
              <a:lnSpc>
                <a:spcPct val="90000"/>
              </a:lnSpc>
              <a:spcBef>
                <a:spcPts val="1200"/>
              </a:spcBef>
              <a:spcAft>
                <a:spcPts val="1200"/>
              </a:spcAft>
              <a:buFont typeface="Arial" charset="0"/>
              <a:buNone/>
              <a:defRPr/>
            </a:pPr>
            <a:r>
              <a:rPr lang="en-CA" sz="1600" dirty="0">
                <a:ea typeface="+mn-ea"/>
              </a:rPr>
              <a:t>(iv)    according to the intent of the inventor, expressed or inferred from the claims, that a particular element is essential irrespective of its practical effect;</a:t>
            </a:r>
            <a:r>
              <a:rPr lang="en-CA" sz="1200" dirty="0">
                <a:ea typeface="+mn-ea"/>
              </a:rPr>
              <a:t> </a:t>
            </a:r>
          </a:p>
          <a:p>
            <a:pPr marL="412750" indent="-412750" eaLnBrk="1" hangingPunct="1">
              <a:lnSpc>
                <a:spcPct val="90000"/>
              </a:lnSpc>
              <a:spcBef>
                <a:spcPts val="1200"/>
              </a:spcBef>
              <a:spcAft>
                <a:spcPts val="1200"/>
              </a:spcAft>
              <a:buFont typeface="Arial" charset="0"/>
              <a:buNone/>
              <a:defRPr/>
            </a:pPr>
            <a:endParaRPr lang="en-US" sz="2000" dirty="0">
              <a:ea typeface="+mn-ea"/>
            </a:endParaRPr>
          </a:p>
        </p:txBody>
      </p:sp>
      <p:sp>
        <p:nvSpPr>
          <p:cNvPr id="118788" name="Slide Number Placeholder 4">
            <a:extLst>
              <a:ext uri="{FF2B5EF4-FFF2-40B4-BE49-F238E27FC236}">
                <a16:creationId xmlns:a16="http://schemas.microsoft.com/office/drawing/2014/main" id="{364B15F5-B537-0E04-0A56-73DC4B82A46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88087155-CB68-5E45-938F-175F92CD35F2}" type="slidenum">
              <a:rPr lang="en-CA" altLang="en-US" sz="1200" smtClean="0">
                <a:solidFill>
                  <a:srgbClr val="003D6B"/>
                </a:solidFill>
                <a:latin typeface="Arial" panose="020B0604020202020204" pitchFamily="34" charset="0"/>
              </a:rPr>
              <a:pPr>
                <a:spcBef>
                  <a:spcPct val="0"/>
                </a:spcBef>
                <a:buFontTx/>
                <a:buNone/>
              </a:pPr>
              <a:t>61</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a:extLst>
              <a:ext uri="{FF2B5EF4-FFF2-40B4-BE49-F238E27FC236}">
                <a16:creationId xmlns:a16="http://schemas.microsoft.com/office/drawing/2014/main" id="{E831C842-A8C6-E4D5-A477-43674160A69F}"/>
              </a:ext>
            </a:extLst>
          </p:cNvPr>
          <p:cNvSpPr>
            <a:spLocks noGrp="1"/>
          </p:cNvSpPr>
          <p:nvPr>
            <p:ph type="title"/>
          </p:nvPr>
        </p:nvSpPr>
        <p:spPr/>
        <p:txBody>
          <a:bodyPr/>
          <a:lstStyle/>
          <a:p>
            <a:pPr eaLnBrk="1" hangingPunct="1"/>
            <a:r>
              <a:rPr lang="en-US" altLang="en-US"/>
              <a:t>The “principles” from </a:t>
            </a:r>
            <a:r>
              <a:rPr lang="en-US" altLang="en-US" i="1"/>
              <a:t>Free World</a:t>
            </a:r>
            <a:endParaRPr lang="en-US" altLang="en-US"/>
          </a:p>
        </p:txBody>
      </p:sp>
      <p:sp>
        <p:nvSpPr>
          <p:cNvPr id="62467" name="Rectangle 3">
            <a:extLst>
              <a:ext uri="{FF2B5EF4-FFF2-40B4-BE49-F238E27FC236}">
                <a16:creationId xmlns:a16="http://schemas.microsoft.com/office/drawing/2014/main" id="{AA905F4A-3956-D8FC-4544-D37724FF3755}"/>
              </a:ext>
            </a:extLst>
          </p:cNvPr>
          <p:cNvSpPr>
            <a:spLocks noGrp="1" noChangeArrowheads="1"/>
          </p:cNvSpPr>
          <p:nvPr>
            <p:ph sz="half" idx="1"/>
          </p:nvPr>
        </p:nvSpPr>
        <p:spPr>
          <a:xfrm>
            <a:off x="179388" y="1557338"/>
            <a:ext cx="4164012" cy="4525962"/>
          </a:xfrm>
        </p:spPr>
        <p:txBody>
          <a:bodyPr>
            <a:normAutofit lnSpcReduction="10000"/>
          </a:bodyPr>
          <a:lstStyle/>
          <a:p>
            <a:pPr algn="just" eaLnBrk="1" hangingPunct="1">
              <a:lnSpc>
                <a:spcPct val="90000"/>
              </a:lnSpc>
              <a:spcBef>
                <a:spcPts val="1200"/>
              </a:spcBef>
              <a:spcAft>
                <a:spcPts val="1200"/>
              </a:spcAft>
              <a:buFont typeface="Times" pitchFamily="16" charset="0"/>
              <a:buNone/>
              <a:defRPr/>
            </a:pPr>
            <a:r>
              <a:rPr lang="en-CA" sz="2200" b="1" dirty="0">
                <a:ea typeface="+mn-ea"/>
              </a:rPr>
              <a:t>The </a:t>
            </a:r>
            <a:r>
              <a:rPr lang="en-CA" sz="2200" b="1" dirty="0" err="1">
                <a:ea typeface="+mn-ea"/>
              </a:rPr>
              <a:t>Catnic</a:t>
            </a:r>
            <a:r>
              <a:rPr lang="en-CA" sz="2200" b="1" dirty="0">
                <a:ea typeface="+mn-ea"/>
              </a:rPr>
              <a:t> questions:</a:t>
            </a:r>
            <a:endParaRPr lang="en-CA" sz="2000" dirty="0">
              <a:ea typeface="+mn-ea"/>
            </a:endParaRPr>
          </a:p>
          <a:p>
            <a:pPr algn="just" eaLnBrk="1" hangingPunct="1">
              <a:lnSpc>
                <a:spcPct val="90000"/>
              </a:lnSpc>
              <a:spcBef>
                <a:spcPts val="1200"/>
              </a:spcBef>
              <a:spcAft>
                <a:spcPts val="1200"/>
              </a:spcAft>
              <a:buFont typeface="Times" pitchFamily="16" charset="0"/>
              <a:buNone/>
              <a:defRPr/>
            </a:pPr>
            <a:endParaRPr lang="en-CA" sz="2000" dirty="0">
              <a:ea typeface="+mn-ea"/>
            </a:endParaRPr>
          </a:p>
          <a:p>
            <a:pPr algn="just" eaLnBrk="1" hangingPunct="1">
              <a:lnSpc>
                <a:spcPct val="90000"/>
              </a:lnSpc>
              <a:spcBef>
                <a:spcPts val="1200"/>
              </a:spcBef>
              <a:spcAft>
                <a:spcPts val="1200"/>
              </a:spcAft>
              <a:buFont typeface="Times" pitchFamily="16" charset="0"/>
              <a:buNone/>
              <a:defRPr/>
            </a:pPr>
            <a:endParaRPr lang="en-CA" sz="2000" dirty="0">
              <a:ea typeface="+mn-ea"/>
            </a:endParaRPr>
          </a:p>
          <a:p>
            <a:pPr algn="just" eaLnBrk="1" hangingPunct="1">
              <a:lnSpc>
                <a:spcPct val="90000"/>
              </a:lnSpc>
              <a:spcBef>
                <a:spcPts val="1200"/>
              </a:spcBef>
              <a:spcAft>
                <a:spcPts val="1200"/>
              </a:spcAft>
              <a:buFont typeface="Times" pitchFamily="16" charset="0"/>
              <a:buNone/>
              <a:defRPr/>
            </a:pPr>
            <a:endParaRPr lang="en-CA" sz="2000" dirty="0">
              <a:ea typeface="+mn-ea"/>
            </a:endParaRPr>
          </a:p>
          <a:p>
            <a:pPr algn="just" eaLnBrk="1" hangingPunct="1">
              <a:lnSpc>
                <a:spcPct val="90000"/>
              </a:lnSpc>
              <a:spcBef>
                <a:spcPts val="1200"/>
              </a:spcBef>
              <a:spcAft>
                <a:spcPts val="1200"/>
              </a:spcAft>
              <a:buFont typeface="Times" pitchFamily="16" charset="0"/>
              <a:buNone/>
              <a:defRPr/>
            </a:pPr>
            <a:r>
              <a:rPr lang="en-CA" sz="2000" dirty="0">
                <a:ea typeface="+mn-ea"/>
              </a:rPr>
              <a:t>#1 Does it matter as to how it works?</a:t>
            </a:r>
          </a:p>
          <a:p>
            <a:pPr algn="just" eaLnBrk="1" hangingPunct="1">
              <a:lnSpc>
                <a:spcPct val="90000"/>
              </a:lnSpc>
              <a:spcBef>
                <a:spcPts val="1200"/>
              </a:spcBef>
              <a:spcAft>
                <a:spcPts val="1200"/>
              </a:spcAft>
              <a:buFont typeface="Times" pitchFamily="16" charset="0"/>
              <a:buNone/>
              <a:defRPr/>
            </a:pPr>
            <a:endParaRPr lang="en-CA" sz="2000" dirty="0">
              <a:ea typeface="+mn-ea"/>
            </a:endParaRPr>
          </a:p>
          <a:p>
            <a:pPr algn="just" eaLnBrk="1" hangingPunct="1">
              <a:lnSpc>
                <a:spcPct val="90000"/>
              </a:lnSpc>
              <a:spcBef>
                <a:spcPts val="1200"/>
              </a:spcBef>
              <a:spcAft>
                <a:spcPts val="1200"/>
              </a:spcAft>
              <a:buFont typeface="Times" pitchFamily="16" charset="0"/>
              <a:buNone/>
              <a:defRPr/>
            </a:pPr>
            <a:r>
              <a:rPr lang="en-CA" sz="2000" dirty="0">
                <a:ea typeface="+mn-ea"/>
              </a:rPr>
              <a:t>#2 Did inventor really mean it?</a:t>
            </a:r>
          </a:p>
          <a:p>
            <a:pPr lvl="2" algn="just" eaLnBrk="1" hangingPunct="1">
              <a:lnSpc>
                <a:spcPct val="90000"/>
              </a:lnSpc>
              <a:spcBef>
                <a:spcPts val="1200"/>
              </a:spcBef>
              <a:spcAft>
                <a:spcPts val="1200"/>
              </a:spcAft>
              <a:buFont typeface="Arial" charset="0"/>
              <a:buChar char="•"/>
              <a:defRPr/>
            </a:pPr>
            <a:endParaRPr lang="en-CA" dirty="0">
              <a:ea typeface="+mn-ea"/>
            </a:endParaRPr>
          </a:p>
          <a:p>
            <a:pPr eaLnBrk="1" hangingPunct="1">
              <a:lnSpc>
                <a:spcPct val="90000"/>
              </a:lnSpc>
              <a:buFont typeface="Arial" charset="0"/>
              <a:buChar char="•"/>
              <a:defRPr/>
            </a:pPr>
            <a:endParaRPr lang="en-US" sz="2000" dirty="0">
              <a:ea typeface="+mn-ea"/>
            </a:endParaRPr>
          </a:p>
        </p:txBody>
      </p:sp>
      <p:sp>
        <p:nvSpPr>
          <p:cNvPr id="62468" name="Rectangle 4">
            <a:extLst>
              <a:ext uri="{FF2B5EF4-FFF2-40B4-BE49-F238E27FC236}">
                <a16:creationId xmlns:a16="http://schemas.microsoft.com/office/drawing/2014/main" id="{30FA62DD-C039-FC61-8BA2-4D3C80DBBE8F}"/>
              </a:ext>
            </a:extLst>
          </p:cNvPr>
          <p:cNvSpPr>
            <a:spLocks noGrp="1" noChangeArrowheads="1"/>
          </p:cNvSpPr>
          <p:nvPr>
            <p:ph sz="half" idx="2"/>
          </p:nvPr>
        </p:nvSpPr>
        <p:spPr>
          <a:xfrm>
            <a:off x="4572000" y="1524000"/>
            <a:ext cx="4316413" cy="4843463"/>
          </a:xfrm>
        </p:spPr>
        <p:txBody>
          <a:bodyPr>
            <a:normAutofit lnSpcReduction="10000"/>
          </a:bodyPr>
          <a:lstStyle/>
          <a:p>
            <a:pPr marL="412750" indent="-412750" eaLnBrk="1" hangingPunct="1">
              <a:lnSpc>
                <a:spcPct val="90000"/>
              </a:lnSpc>
              <a:spcBef>
                <a:spcPts val="1200"/>
              </a:spcBef>
              <a:spcAft>
                <a:spcPts val="1200"/>
              </a:spcAft>
              <a:buFont typeface="Arial" charset="0"/>
              <a:buNone/>
              <a:defRPr/>
            </a:pPr>
            <a:r>
              <a:rPr lang="en-CA" sz="2000" b="1" dirty="0">
                <a:ea typeface="+mn-ea"/>
              </a:rPr>
              <a:t>Essential &amp; Non-Essential </a:t>
            </a:r>
            <a:endParaRPr lang="en-CA" sz="1100" dirty="0">
              <a:ea typeface="+mn-ea"/>
            </a:endParaRPr>
          </a:p>
          <a:p>
            <a:pPr marL="412750" indent="-412750" eaLnBrk="1" hangingPunct="1">
              <a:lnSpc>
                <a:spcPct val="90000"/>
              </a:lnSpc>
              <a:spcBef>
                <a:spcPts val="1200"/>
              </a:spcBef>
              <a:spcAft>
                <a:spcPts val="1200"/>
              </a:spcAft>
              <a:buFont typeface="Arial" charset="0"/>
              <a:buNone/>
              <a:defRPr/>
            </a:pPr>
            <a:r>
              <a:rPr lang="en-CA" sz="1600" dirty="0">
                <a:ea typeface="+mn-ea"/>
              </a:rPr>
              <a:t>(e)  The claims language will, on a purposive construction, show that some elements of the claimed invention are essential while others are non-essential.  The identification of elements as essential or non-essential is made:</a:t>
            </a:r>
          </a:p>
          <a:p>
            <a:pPr marL="412750" indent="-412750" eaLnBrk="1" hangingPunct="1">
              <a:lnSpc>
                <a:spcPct val="90000"/>
              </a:lnSpc>
              <a:spcBef>
                <a:spcPts val="1200"/>
              </a:spcBef>
              <a:spcAft>
                <a:spcPts val="1200"/>
              </a:spcAft>
              <a:buFont typeface="Arial" charset="0"/>
              <a:buNone/>
              <a:defRPr/>
            </a:pPr>
            <a:r>
              <a:rPr lang="en-CA" sz="1600" dirty="0">
                <a:ea typeface="+mn-ea"/>
              </a:rPr>
              <a:t>(iii)     having regard to whether or not it was obvious to the skilled reader at the time the patent was published that a variant of a particular element would not make a difference to the way in which the invention works; or</a:t>
            </a:r>
          </a:p>
          <a:p>
            <a:pPr marL="412750" indent="-412750" eaLnBrk="1" hangingPunct="1">
              <a:lnSpc>
                <a:spcPct val="90000"/>
              </a:lnSpc>
              <a:spcBef>
                <a:spcPts val="1200"/>
              </a:spcBef>
              <a:spcAft>
                <a:spcPts val="1200"/>
              </a:spcAft>
              <a:buFont typeface="Arial" charset="0"/>
              <a:buNone/>
              <a:defRPr/>
            </a:pPr>
            <a:r>
              <a:rPr lang="en-CA" sz="1600" dirty="0">
                <a:ea typeface="+mn-ea"/>
              </a:rPr>
              <a:t>(iv)    according to the intent of the inventor, expressed or inferred from the claims, that a particular element is essential irrespective of its practical effect;</a:t>
            </a:r>
            <a:r>
              <a:rPr lang="en-CA" sz="1100" dirty="0">
                <a:ea typeface="+mn-ea"/>
              </a:rPr>
              <a:t> </a:t>
            </a:r>
          </a:p>
          <a:p>
            <a:pPr marL="412750" indent="-412750" eaLnBrk="1" hangingPunct="1">
              <a:lnSpc>
                <a:spcPct val="90000"/>
              </a:lnSpc>
              <a:spcBef>
                <a:spcPts val="1200"/>
              </a:spcBef>
              <a:spcAft>
                <a:spcPts val="1200"/>
              </a:spcAft>
              <a:buFont typeface="Arial" charset="0"/>
              <a:buNone/>
              <a:defRPr/>
            </a:pPr>
            <a:endParaRPr lang="en-US" sz="1100" dirty="0">
              <a:ea typeface="+mn-ea"/>
            </a:endParaRPr>
          </a:p>
        </p:txBody>
      </p:sp>
      <p:sp>
        <p:nvSpPr>
          <p:cNvPr id="120836" name="Slide Number Placeholder 4">
            <a:extLst>
              <a:ext uri="{FF2B5EF4-FFF2-40B4-BE49-F238E27FC236}">
                <a16:creationId xmlns:a16="http://schemas.microsoft.com/office/drawing/2014/main" id="{F1403E39-BE43-9C54-2DD6-7E9822939DF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CCEFF3D-1707-344F-ABDE-D0DA9B467751}" type="slidenum">
              <a:rPr lang="en-CA" altLang="en-US" sz="1200" smtClean="0">
                <a:solidFill>
                  <a:srgbClr val="003D6B"/>
                </a:solidFill>
                <a:latin typeface="Arial" panose="020B0604020202020204" pitchFamily="34" charset="0"/>
              </a:rPr>
              <a:pPr>
                <a:spcBef>
                  <a:spcPct val="0"/>
                </a:spcBef>
                <a:buFontTx/>
                <a:buNone/>
              </a:pPr>
              <a:t>62</a:t>
            </a:fld>
            <a:endParaRPr lang="en-CA" altLang="en-US" sz="1200">
              <a:solidFill>
                <a:srgbClr val="003D6B"/>
              </a:solidFill>
              <a:latin typeface="Arial" panose="020B0604020202020204" pitchFamily="34" charset="0"/>
            </a:endParaRPr>
          </a:p>
        </p:txBody>
      </p:sp>
      <p:sp>
        <p:nvSpPr>
          <p:cNvPr id="415751" name="Line 7">
            <a:extLst>
              <a:ext uri="{FF2B5EF4-FFF2-40B4-BE49-F238E27FC236}">
                <a16:creationId xmlns:a16="http://schemas.microsoft.com/office/drawing/2014/main" id="{3A82CE15-EE2C-DD9F-19DD-5511BC17277C}"/>
              </a:ext>
            </a:extLst>
          </p:cNvPr>
          <p:cNvSpPr>
            <a:spLocks noChangeShapeType="1"/>
          </p:cNvSpPr>
          <p:nvPr/>
        </p:nvSpPr>
        <p:spPr bwMode="auto">
          <a:xfrm>
            <a:off x="4343400" y="3933825"/>
            <a:ext cx="609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415752" name="Line 8">
            <a:extLst>
              <a:ext uri="{FF2B5EF4-FFF2-40B4-BE49-F238E27FC236}">
                <a16:creationId xmlns:a16="http://schemas.microsoft.com/office/drawing/2014/main" id="{D5112CF7-BDBA-0FAD-5A7C-CDF44BD36DB2}"/>
              </a:ext>
            </a:extLst>
          </p:cNvPr>
          <p:cNvSpPr>
            <a:spLocks noChangeShapeType="1"/>
          </p:cNvSpPr>
          <p:nvPr/>
        </p:nvSpPr>
        <p:spPr bwMode="auto">
          <a:xfrm>
            <a:off x="3563938" y="5060950"/>
            <a:ext cx="1389062" cy="60007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a:p>
        </p:txBody>
      </p:sp>
      <p:sp>
        <p:nvSpPr>
          <p:cNvPr id="415753" name="Text Box 9" descr="logoddsmnoir">
            <a:extLst>
              <a:ext uri="{FF2B5EF4-FFF2-40B4-BE49-F238E27FC236}">
                <a16:creationId xmlns:a16="http://schemas.microsoft.com/office/drawing/2014/main" id="{F53C2313-AAAD-255A-BB01-5AA40410A56B}"/>
              </a:ext>
            </a:extLst>
          </p:cNvPr>
          <p:cNvSpPr txBox="1">
            <a:spLocks noChangeArrowheads="1"/>
          </p:cNvSpPr>
          <p:nvPr/>
        </p:nvSpPr>
        <p:spPr bwMode="auto">
          <a:xfrm>
            <a:off x="6553200" y="4443413"/>
            <a:ext cx="60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US" altLang="en-US" sz="3600">
                <a:solidFill>
                  <a:srgbClr val="FF0000"/>
                </a:solidFill>
                <a:latin typeface="Arial" panose="020B0604020202020204" pitchFamily="34" charset="0"/>
              </a:rPr>
              <a:t>or</a:t>
            </a:r>
            <a:endParaRPr lang="en-US" altLang="en-US" sz="2400">
              <a:solidFill>
                <a:srgbClr val="FF0000"/>
              </a:solidFill>
              <a:latin typeface="Arial" panose="020B0604020202020204" pitchFamily="34" charset="0"/>
            </a:endParaRPr>
          </a:p>
        </p:txBody>
      </p:sp>
      <p:sp>
        <p:nvSpPr>
          <p:cNvPr id="415754" name="Text Box 10" descr="logoddsmnoir">
            <a:extLst>
              <a:ext uri="{FF2B5EF4-FFF2-40B4-BE49-F238E27FC236}">
                <a16:creationId xmlns:a16="http://schemas.microsoft.com/office/drawing/2014/main" id="{115C2175-62E5-95A8-D12E-071FBFE964A0}"/>
              </a:ext>
            </a:extLst>
          </p:cNvPr>
          <p:cNvSpPr txBox="1">
            <a:spLocks noChangeArrowheads="1"/>
          </p:cNvSpPr>
          <p:nvPr/>
        </p:nvSpPr>
        <p:spPr bwMode="auto">
          <a:xfrm>
            <a:off x="1619250" y="4173538"/>
            <a:ext cx="1143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US" altLang="en-US" sz="3600">
                <a:solidFill>
                  <a:srgbClr val="FF0000"/>
                </a:solidFill>
                <a:latin typeface="Arial" panose="020B0604020202020204" pitchFamily="34" charset="0"/>
              </a:rPr>
              <a:t>and</a:t>
            </a:r>
            <a:endParaRPr lang="en-US" altLang="en-US" sz="2400">
              <a:solidFill>
                <a:srgbClr val="FF0000"/>
              </a:solidFill>
              <a:latin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57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575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15754"/>
                                        </p:tgtEl>
                                        <p:attrNameLst>
                                          <p:attrName>style.visibility</p:attrName>
                                        </p:attrNameLst>
                                      </p:cBhvr>
                                      <p:to>
                                        <p:strVal val="visible"/>
                                      </p:to>
                                    </p:set>
                                    <p:animEffect transition="in" filter="dissolve">
                                      <p:cBhvr>
                                        <p:cTn id="15" dur="500"/>
                                        <p:tgtEl>
                                          <p:spTgt spid="41575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15753"/>
                                        </p:tgtEl>
                                        <p:attrNameLst>
                                          <p:attrName>style.visibility</p:attrName>
                                        </p:attrNameLst>
                                      </p:cBhvr>
                                      <p:to>
                                        <p:strVal val="visible"/>
                                      </p:to>
                                    </p:set>
                                    <p:animEffect transition="in" filter="dissolve">
                                      <p:cBhvr>
                                        <p:cTn id="20" dur="500"/>
                                        <p:tgtEl>
                                          <p:spTgt spid="415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53" grpId="0"/>
      <p:bldP spid="41575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5">
            <a:extLst>
              <a:ext uri="{FF2B5EF4-FFF2-40B4-BE49-F238E27FC236}">
                <a16:creationId xmlns:a16="http://schemas.microsoft.com/office/drawing/2014/main" id="{C7D369DD-4D17-D123-1B9B-107617F4E733}"/>
              </a:ext>
            </a:extLst>
          </p:cNvPr>
          <p:cNvSpPr>
            <a:spLocks noGrp="1"/>
          </p:cNvSpPr>
          <p:nvPr>
            <p:ph type="title"/>
          </p:nvPr>
        </p:nvSpPr>
        <p:spPr/>
        <p:txBody>
          <a:bodyPr/>
          <a:lstStyle/>
          <a:p>
            <a:pPr eaLnBrk="1" hangingPunct="1"/>
            <a:endParaRPr lang="en-CA" altLang="en-US"/>
          </a:p>
        </p:txBody>
      </p:sp>
      <p:pic>
        <p:nvPicPr>
          <p:cNvPr id="122882" name="Picture 4" descr="4716_case_logic_chart_4">
            <a:extLst>
              <a:ext uri="{FF2B5EF4-FFF2-40B4-BE49-F238E27FC236}">
                <a16:creationId xmlns:a16="http://schemas.microsoft.com/office/drawing/2014/main" id="{F363B182-DD93-10E9-1F19-7A58229CB7F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051050" y="404813"/>
            <a:ext cx="4700588" cy="6076950"/>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883" name="Slide Number Placeholder 3">
            <a:extLst>
              <a:ext uri="{FF2B5EF4-FFF2-40B4-BE49-F238E27FC236}">
                <a16:creationId xmlns:a16="http://schemas.microsoft.com/office/drawing/2014/main" id="{087CBFA6-BBDB-3316-FDD3-CB728D328A3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A6E3CC1D-AE76-E84E-AB2D-6034F8CF5E4F}" type="slidenum">
              <a:rPr lang="en-CA" altLang="en-US" sz="1200" smtClean="0">
                <a:solidFill>
                  <a:srgbClr val="003D6B"/>
                </a:solidFill>
                <a:latin typeface="Arial" panose="020B0604020202020204" pitchFamily="34" charset="0"/>
              </a:rPr>
              <a:pPr>
                <a:spcBef>
                  <a:spcPct val="0"/>
                </a:spcBef>
                <a:buFontTx/>
                <a:buNone/>
              </a:pPr>
              <a:t>63</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901BFF11-FBFA-781C-92F8-B2DFAAD956CC}"/>
              </a:ext>
            </a:extLst>
          </p:cNvPr>
          <p:cNvSpPr>
            <a:spLocks noGrp="1"/>
          </p:cNvSpPr>
          <p:nvPr>
            <p:ph type="title"/>
          </p:nvPr>
        </p:nvSpPr>
        <p:spPr/>
        <p:txBody>
          <a:bodyPr/>
          <a:lstStyle/>
          <a:p>
            <a:pPr eaLnBrk="1" hangingPunct="1"/>
            <a:r>
              <a:rPr lang="en-US" altLang="en-US" sz="2400"/>
              <a:t>The Essential/Non-essential principles of </a:t>
            </a:r>
            <a:r>
              <a:rPr lang="en-US" altLang="en-US" sz="2400" i="1"/>
              <a:t>Free World</a:t>
            </a:r>
            <a:endParaRPr lang="en-US" altLang="en-US"/>
          </a:p>
        </p:txBody>
      </p:sp>
      <p:sp>
        <p:nvSpPr>
          <p:cNvPr id="124930" name="Rectangle 3">
            <a:extLst>
              <a:ext uri="{FF2B5EF4-FFF2-40B4-BE49-F238E27FC236}">
                <a16:creationId xmlns:a16="http://schemas.microsoft.com/office/drawing/2014/main" id="{0CACFBC6-018C-B125-F97D-591C0B275976}"/>
              </a:ext>
            </a:extLst>
          </p:cNvPr>
          <p:cNvSpPr>
            <a:spLocks noGrp="1"/>
          </p:cNvSpPr>
          <p:nvPr>
            <p:ph idx="1"/>
          </p:nvPr>
        </p:nvSpPr>
        <p:spPr/>
        <p:txBody>
          <a:bodyPr/>
          <a:lstStyle/>
          <a:p>
            <a:pPr eaLnBrk="1" hangingPunct="1">
              <a:lnSpc>
                <a:spcPct val="90000"/>
              </a:lnSpc>
              <a:spcBef>
                <a:spcPts val="1200"/>
              </a:spcBef>
              <a:spcAft>
                <a:spcPts val="1200"/>
              </a:spcAft>
              <a:buFont typeface="Arial" panose="020B0604020202020204" pitchFamily="34" charset="0"/>
              <a:buAutoNum type="alphaLcParenBoth" startAt="5"/>
            </a:pPr>
            <a:r>
              <a:rPr lang="en-CA" altLang="en-US" sz="2400"/>
              <a:t>The identification of elements as essential or non-essential is made:</a:t>
            </a:r>
          </a:p>
          <a:p>
            <a:pPr lvl="1" eaLnBrk="1" hangingPunct="1">
              <a:lnSpc>
                <a:spcPct val="90000"/>
              </a:lnSpc>
              <a:spcBef>
                <a:spcPts val="1200"/>
              </a:spcBef>
              <a:spcAft>
                <a:spcPts val="1200"/>
              </a:spcAft>
              <a:buFont typeface="Arial" panose="020B0604020202020204" pitchFamily="34" charset="0"/>
              <a:buNone/>
            </a:pPr>
            <a:r>
              <a:rPr lang="en-CA" altLang="en-US"/>
              <a:t>(iii) having regard to whether or not … a variant of a particular element would not make a difference to the way in which the invention works; or</a:t>
            </a:r>
          </a:p>
          <a:p>
            <a:pPr lvl="1" eaLnBrk="1" hangingPunct="1">
              <a:lnSpc>
                <a:spcPct val="90000"/>
              </a:lnSpc>
              <a:spcBef>
                <a:spcPts val="1200"/>
              </a:spcBef>
              <a:spcAft>
                <a:spcPts val="1200"/>
              </a:spcAft>
              <a:buFont typeface="Arial" panose="020B0604020202020204" pitchFamily="34" charset="0"/>
              <a:buNone/>
            </a:pPr>
            <a:r>
              <a:rPr lang="en-CA" altLang="en-US"/>
              <a:t>(iv) according to the intent of the inventor, expressed or inferred from the claims, that a particular element is essential irrespective of its practical effect;</a:t>
            </a:r>
            <a:r>
              <a:rPr lang="en-CA" altLang="en-US" sz="1400"/>
              <a:t> </a:t>
            </a:r>
          </a:p>
          <a:p>
            <a:pPr eaLnBrk="1" hangingPunct="1">
              <a:lnSpc>
                <a:spcPct val="90000"/>
              </a:lnSpc>
            </a:pPr>
            <a:endParaRPr lang="en-US" altLang="en-US"/>
          </a:p>
        </p:txBody>
      </p:sp>
      <p:sp>
        <p:nvSpPr>
          <p:cNvPr id="124931" name="Slide Number Placeholder 3">
            <a:extLst>
              <a:ext uri="{FF2B5EF4-FFF2-40B4-BE49-F238E27FC236}">
                <a16:creationId xmlns:a16="http://schemas.microsoft.com/office/drawing/2014/main" id="{6D89AC16-5747-0A62-B8DE-1CFCEE8AF05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3DD14C3B-5C8F-334C-A9A3-D9EDD8D81898}" type="slidenum">
              <a:rPr lang="en-CA" altLang="en-US" sz="1200" smtClean="0">
                <a:solidFill>
                  <a:srgbClr val="003D6B"/>
                </a:solidFill>
                <a:latin typeface="Arial" panose="020B0604020202020204" pitchFamily="34" charset="0"/>
              </a:rPr>
              <a:pPr>
                <a:spcBef>
                  <a:spcPct val="0"/>
                </a:spcBef>
                <a:buFontTx/>
                <a:buNone/>
              </a:pPr>
              <a:t>64</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E64E2F37-530F-38E3-08A9-D68B820AE2AF}"/>
              </a:ext>
            </a:extLst>
          </p:cNvPr>
          <p:cNvSpPr>
            <a:spLocks noGrp="1"/>
          </p:cNvSpPr>
          <p:nvPr>
            <p:ph type="title"/>
          </p:nvPr>
        </p:nvSpPr>
        <p:spPr/>
        <p:txBody>
          <a:bodyPr/>
          <a:lstStyle/>
          <a:p>
            <a:pPr eaLnBrk="1" hangingPunct="1"/>
            <a:r>
              <a:rPr lang="en-US" altLang="en-US" sz="2400"/>
              <a:t>Completing the questions in </a:t>
            </a:r>
            <a:r>
              <a:rPr lang="en-US" altLang="en-US" sz="2400" i="1"/>
              <a:t>Free World</a:t>
            </a:r>
            <a:endParaRPr lang="en-US" altLang="en-US"/>
          </a:p>
        </p:txBody>
      </p:sp>
      <p:sp>
        <p:nvSpPr>
          <p:cNvPr id="126978" name="Rectangle 3">
            <a:extLst>
              <a:ext uri="{FF2B5EF4-FFF2-40B4-BE49-F238E27FC236}">
                <a16:creationId xmlns:a16="http://schemas.microsoft.com/office/drawing/2014/main" id="{6D8753AC-56B6-20D7-0601-E014E145386F}"/>
              </a:ext>
            </a:extLst>
          </p:cNvPr>
          <p:cNvSpPr>
            <a:spLocks noGrp="1"/>
          </p:cNvSpPr>
          <p:nvPr>
            <p:ph idx="1"/>
          </p:nvPr>
        </p:nvSpPr>
        <p:spPr/>
        <p:txBody>
          <a:bodyPr/>
          <a:lstStyle/>
          <a:p>
            <a:pPr eaLnBrk="1" hangingPunct="1">
              <a:lnSpc>
                <a:spcPct val="90000"/>
              </a:lnSpc>
              <a:spcBef>
                <a:spcPts val="1200"/>
              </a:spcBef>
              <a:spcAft>
                <a:spcPts val="1200"/>
              </a:spcAft>
              <a:buFont typeface="Arial" panose="020B0604020202020204" pitchFamily="34" charset="0"/>
              <a:buAutoNum type="alphaLcParenBoth" startAt="5"/>
            </a:pPr>
            <a:r>
              <a:rPr lang="en-CA" altLang="en-US" sz="2200"/>
              <a:t>The identification of elements as essential or non-essential is made:</a:t>
            </a:r>
          </a:p>
          <a:p>
            <a:pPr lvl="1" eaLnBrk="1" hangingPunct="1">
              <a:lnSpc>
                <a:spcPct val="90000"/>
              </a:lnSpc>
              <a:spcBef>
                <a:spcPts val="1200"/>
              </a:spcBef>
              <a:spcAft>
                <a:spcPts val="1200"/>
              </a:spcAft>
              <a:buFont typeface="Arial" panose="020B0604020202020204" pitchFamily="34" charset="0"/>
              <a:buNone/>
            </a:pPr>
            <a:r>
              <a:rPr lang="en-CA" altLang="en-US" sz="2200"/>
              <a:t>(iii) having regard to whether or not … a variant of a particular element would not make a difference to the way in which the invention works.  </a:t>
            </a:r>
            <a:r>
              <a:rPr lang="en-CA" altLang="en-US" sz="2200">
                <a:solidFill>
                  <a:srgbClr val="FF0000"/>
                </a:solidFill>
              </a:rPr>
              <a:t>If it makes a difference, then the element is essential;</a:t>
            </a:r>
            <a:r>
              <a:rPr lang="en-CA" altLang="en-US" sz="2200"/>
              <a:t> or</a:t>
            </a:r>
          </a:p>
          <a:p>
            <a:pPr lvl="1" eaLnBrk="1" hangingPunct="1">
              <a:lnSpc>
                <a:spcPct val="90000"/>
              </a:lnSpc>
              <a:spcBef>
                <a:spcPts val="1200"/>
              </a:spcBef>
              <a:spcAft>
                <a:spcPts val="1200"/>
              </a:spcAft>
              <a:buFont typeface="Arial" panose="020B0604020202020204" pitchFamily="34" charset="0"/>
              <a:buNone/>
            </a:pPr>
            <a:r>
              <a:rPr lang="en-CA" altLang="en-US" sz="2200"/>
              <a:t>(iv) according to the intent of the inventor, expressed or inferred from the claims, that a particular element is essential irrespective of its practical effect.  </a:t>
            </a:r>
            <a:r>
              <a:rPr lang="en-CA" altLang="en-US" sz="2200">
                <a:solidFill>
                  <a:srgbClr val="FF0000"/>
                </a:solidFill>
              </a:rPr>
              <a:t>If the inventor stated it to be essential, then it is essential</a:t>
            </a:r>
            <a:r>
              <a:rPr lang="en-CA" altLang="en-US" sz="2200"/>
              <a:t>.;</a:t>
            </a:r>
            <a:r>
              <a:rPr lang="en-CA" altLang="en-US" sz="1200"/>
              <a:t> </a:t>
            </a:r>
          </a:p>
          <a:p>
            <a:pPr eaLnBrk="1" hangingPunct="1">
              <a:lnSpc>
                <a:spcPct val="90000"/>
              </a:lnSpc>
            </a:pPr>
            <a:r>
              <a:rPr lang="en-US" altLang="en-US" sz="2200">
                <a:solidFill>
                  <a:srgbClr val="FF0000"/>
                </a:solidFill>
              </a:rPr>
              <a:t>If the element is not essential under both (iii) and (iv), then the element is non-essential.</a:t>
            </a:r>
            <a:endParaRPr lang="en-US" altLang="en-US" sz="2200"/>
          </a:p>
        </p:txBody>
      </p:sp>
      <p:sp>
        <p:nvSpPr>
          <p:cNvPr id="126979" name="Slide Number Placeholder 3">
            <a:extLst>
              <a:ext uri="{FF2B5EF4-FFF2-40B4-BE49-F238E27FC236}">
                <a16:creationId xmlns:a16="http://schemas.microsoft.com/office/drawing/2014/main" id="{4BCE6B9D-0567-EA46-55D6-AC3083E13DC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7BE7225-E497-7643-933D-EE820CA1A975}" type="slidenum">
              <a:rPr lang="en-CA" altLang="en-US" sz="1200" smtClean="0">
                <a:solidFill>
                  <a:srgbClr val="003D6B"/>
                </a:solidFill>
                <a:latin typeface="Arial" panose="020B0604020202020204" pitchFamily="34" charset="0"/>
              </a:rPr>
              <a:pPr>
                <a:spcBef>
                  <a:spcPct val="0"/>
                </a:spcBef>
                <a:buFontTx/>
                <a:buNone/>
              </a:pPr>
              <a:t>65</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1">
            <a:extLst>
              <a:ext uri="{FF2B5EF4-FFF2-40B4-BE49-F238E27FC236}">
                <a16:creationId xmlns:a16="http://schemas.microsoft.com/office/drawing/2014/main" id="{E8BF15F6-7C9F-488C-9D38-F1C094D10D8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D9CF43E-7DD9-A441-A231-64E27C437FB5}" type="slidenum">
              <a:rPr lang="en-CA" altLang="en-US" sz="1200" smtClean="0">
                <a:solidFill>
                  <a:srgbClr val="003D6B"/>
                </a:solidFill>
                <a:latin typeface="Arial" panose="020B0604020202020204" pitchFamily="34" charset="0"/>
              </a:rPr>
              <a:pPr>
                <a:spcBef>
                  <a:spcPct val="0"/>
                </a:spcBef>
                <a:buFontTx/>
                <a:buNone/>
              </a:pPr>
              <a:t>66</a:t>
            </a:fld>
            <a:endParaRPr lang="en-CA" altLang="en-US" sz="1200">
              <a:solidFill>
                <a:srgbClr val="003D6B"/>
              </a:solidFill>
              <a:latin typeface="Arial" panose="020B0604020202020204" pitchFamily="34" charset="0"/>
            </a:endParaRPr>
          </a:p>
        </p:txBody>
      </p:sp>
      <p:graphicFrame>
        <p:nvGraphicFramePr>
          <p:cNvPr id="129026" name="Object 8">
            <a:extLst>
              <a:ext uri="{FF2B5EF4-FFF2-40B4-BE49-F238E27FC236}">
                <a16:creationId xmlns:a16="http://schemas.microsoft.com/office/drawing/2014/main" id="{D590602B-9A3A-2CF6-7B48-58B2F9049F40}"/>
              </a:ext>
            </a:extLst>
          </p:cNvPr>
          <p:cNvGraphicFramePr>
            <a:graphicFrameLocks noChangeAspect="1"/>
          </p:cNvGraphicFramePr>
          <p:nvPr/>
        </p:nvGraphicFramePr>
        <p:xfrm>
          <a:off x="2211388" y="381000"/>
          <a:ext cx="4719637" cy="6096000"/>
        </p:xfrm>
        <a:graphic>
          <a:graphicData uri="http://schemas.openxmlformats.org/presentationml/2006/ole">
            <mc:AlternateContent xmlns:mc="http://schemas.openxmlformats.org/markup-compatibility/2006">
              <mc:Choice xmlns:v="urn:schemas-microsoft-com:vml" Requires="v">
                <p:oleObj name="Document" r:id="rId3" imgW="12738100" imgH="16446500" progId="Word.Document.8">
                  <p:embed/>
                </p:oleObj>
              </mc:Choice>
              <mc:Fallback>
                <p:oleObj name="Document" r:id="rId3" imgW="12738100" imgH="16446500" progId="Word.Document.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1388" y="381000"/>
                        <a:ext cx="4719637"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F5D3457-9555-407E-C6DD-8436A5299DFA}"/>
              </a:ext>
            </a:extLst>
          </p:cNvPr>
          <p:cNvSpPr>
            <a:spLocks noGrp="1" noChangeArrowheads="1"/>
          </p:cNvSpPr>
          <p:nvPr>
            <p:ph type="title"/>
          </p:nvPr>
        </p:nvSpPr>
        <p:spPr/>
        <p:txBody>
          <a:bodyPr>
            <a:normAutofit fontScale="90000"/>
          </a:bodyPr>
          <a:lstStyle/>
          <a:p>
            <a:pPr eaLnBrk="1" hangingPunct="1">
              <a:defRPr/>
            </a:pPr>
            <a:r>
              <a:rPr lang="en-US" altLang="en-US" sz="3600"/>
              <a:t>Just one more thing … </a:t>
            </a:r>
            <a:br>
              <a:rPr lang="en-US" altLang="en-US" sz="3600"/>
            </a:br>
            <a:r>
              <a:rPr lang="en-US" altLang="en-US" sz="3600"/>
              <a:t>he re-stated it at para. 55. </a:t>
            </a:r>
            <a:endParaRPr lang="en-US" altLang="en-US" sz="3600">
              <a:solidFill>
                <a:schemeClr val="tx1"/>
              </a:solidFill>
            </a:endParaRPr>
          </a:p>
        </p:txBody>
      </p:sp>
      <p:sp>
        <p:nvSpPr>
          <p:cNvPr id="131074" name="Rectangle 3">
            <a:extLst>
              <a:ext uri="{FF2B5EF4-FFF2-40B4-BE49-F238E27FC236}">
                <a16:creationId xmlns:a16="http://schemas.microsoft.com/office/drawing/2014/main" id="{EB3508A5-C206-6599-F2AB-1CC341EBB101}"/>
              </a:ext>
            </a:extLst>
          </p:cNvPr>
          <p:cNvSpPr>
            <a:spLocks noGrp="1"/>
          </p:cNvSpPr>
          <p:nvPr>
            <p:ph idx="1"/>
          </p:nvPr>
        </p:nvSpPr>
        <p:spPr/>
        <p:txBody>
          <a:bodyPr/>
          <a:lstStyle/>
          <a:p>
            <a:pPr eaLnBrk="1" hangingPunct="1">
              <a:lnSpc>
                <a:spcPct val="80000"/>
              </a:lnSpc>
              <a:buFont typeface="Times" pitchFamily="2" charset="0"/>
              <a:buNone/>
            </a:pPr>
            <a:r>
              <a:rPr lang="en-CA" altLang="en-US" sz="2700" b="1"/>
              <a:t>  “For an element to be considered non-essential</a:t>
            </a:r>
            <a:r>
              <a:rPr lang="en-CA" altLang="en-US" sz="2700"/>
              <a:t> and thus substitutable, </a:t>
            </a:r>
            <a:r>
              <a:rPr lang="en-CA" altLang="en-US" sz="2700" b="1"/>
              <a:t>it must be shown either (i) that on a purposive construction of the words of the claim it was clearly not intended to be essential, or (ii) that at the date of the publication of the patent, the skilled addressees would have appreciated that a particular element could be substituted without affecting the working of the invention</a:t>
            </a:r>
            <a:r>
              <a:rPr lang="en-CA" altLang="en-US" sz="2700"/>
              <a:t>, i.e. had the skilled worker at that time been told of both the element specified in the claim and the variant and "asked whether the variant would obviously work in the same way", the answer would be yes..."</a:t>
            </a:r>
            <a:r>
              <a:rPr lang="en-CA" altLang="en-US" sz="2700" baseline="30000"/>
              <a:t> </a:t>
            </a:r>
            <a:endParaRPr lang="en-US" altLang="en-US" sz="2700"/>
          </a:p>
        </p:txBody>
      </p:sp>
      <p:sp>
        <p:nvSpPr>
          <p:cNvPr id="131075" name="Slide Number Placeholder 3">
            <a:extLst>
              <a:ext uri="{FF2B5EF4-FFF2-40B4-BE49-F238E27FC236}">
                <a16:creationId xmlns:a16="http://schemas.microsoft.com/office/drawing/2014/main" id="{8C23C153-3B88-2929-F215-0A47C007D58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779A5A3-D1F5-FC43-9A40-95D18F007F0F}" type="slidenum">
              <a:rPr lang="en-CA" altLang="en-US" sz="1200" smtClean="0">
                <a:solidFill>
                  <a:srgbClr val="003D6B"/>
                </a:solidFill>
                <a:latin typeface="Arial" panose="020B0604020202020204" pitchFamily="34" charset="0"/>
              </a:rPr>
              <a:pPr>
                <a:spcBef>
                  <a:spcPct val="0"/>
                </a:spcBef>
                <a:buFontTx/>
                <a:buNone/>
              </a:pPr>
              <a:t>67</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a:extLst>
              <a:ext uri="{FF2B5EF4-FFF2-40B4-BE49-F238E27FC236}">
                <a16:creationId xmlns:a16="http://schemas.microsoft.com/office/drawing/2014/main" id="{DFA73354-97ED-BBE9-A6AB-FF2143661C8D}"/>
              </a:ext>
            </a:extLst>
          </p:cNvPr>
          <p:cNvSpPr>
            <a:spLocks noGrp="1"/>
          </p:cNvSpPr>
          <p:nvPr>
            <p:ph type="title"/>
          </p:nvPr>
        </p:nvSpPr>
        <p:spPr/>
        <p:txBody>
          <a:bodyPr/>
          <a:lstStyle/>
          <a:p>
            <a:pPr eaLnBrk="1" hangingPunct="1"/>
            <a:r>
              <a:rPr lang="en-US" altLang="en-US"/>
              <a:t>What hath </a:t>
            </a:r>
            <a:r>
              <a:rPr lang="en-US" altLang="en-US" i="1"/>
              <a:t>Free World</a:t>
            </a:r>
            <a:r>
              <a:rPr lang="en-US" altLang="en-US"/>
              <a:t> wrought?</a:t>
            </a:r>
          </a:p>
        </p:txBody>
      </p:sp>
      <p:sp>
        <p:nvSpPr>
          <p:cNvPr id="133122" name="Rectangle 3">
            <a:extLst>
              <a:ext uri="{FF2B5EF4-FFF2-40B4-BE49-F238E27FC236}">
                <a16:creationId xmlns:a16="http://schemas.microsoft.com/office/drawing/2014/main" id="{0D495925-D978-9E21-D93D-ACB18FB381AA}"/>
              </a:ext>
            </a:extLst>
          </p:cNvPr>
          <p:cNvSpPr>
            <a:spLocks noGrp="1"/>
          </p:cNvSpPr>
          <p:nvPr>
            <p:ph idx="1"/>
          </p:nvPr>
        </p:nvSpPr>
        <p:spPr/>
        <p:txBody>
          <a:bodyPr/>
          <a:lstStyle/>
          <a:p>
            <a:pPr eaLnBrk="1" hangingPunct="1">
              <a:lnSpc>
                <a:spcPct val="90000"/>
              </a:lnSpc>
            </a:pPr>
            <a:r>
              <a:rPr lang="en-US" altLang="en-US"/>
              <a:t>“Or” means “or”</a:t>
            </a:r>
          </a:p>
          <a:p>
            <a:pPr lvl="1" eaLnBrk="1" hangingPunct="1">
              <a:lnSpc>
                <a:spcPct val="90000"/>
              </a:lnSpc>
            </a:pPr>
            <a:r>
              <a:rPr lang="en-US" altLang="en-US"/>
              <a:t>If it doesn’t matter, then it’s non-essential</a:t>
            </a:r>
          </a:p>
          <a:p>
            <a:pPr lvl="2" eaLnBrk="1" hangingPunct="1">
              <a:lnSpc>
                <a:spcPct val="90000"/>
              </a:lnSpc>
              <a:buFont typeface="Times" pitchFamily="2" charset="0"/>
              <a:buChar char="•"/>
            </a:pPr>
            <a:r>
              <a:rPr lang="en-US" altLang="en-US"/>
              <a:t>Hansen J. in </a:t>
            </a:r>
            <a:r>
              <a:rPr lang="en-US" altLang="en-US" i="1"/>
              <a:t>Westaim</a:t>
            </a:r>
            <a:endParaRPr lang="en-US" altLang="en-US"/>
          </a:p>
          <a:p>
            <a:pPr lvl="3" eaLnBrk="1" hangingPunct="1">
              <a:lnSpc>
                <a:spcPct val="90000"/>
              </a:lnSpc>
            </a:pPr>
            <a:r>
              <a:rPr lang="en-US" altLang="en-US"/>
              <a:t>first layer cladding of 0.01 mm was essential</a:t>
            </a:r>
          </a:p>
          <a:p>
            <a:pPr lvl="2" eaLnBrk="1" hangingPunct="1">
              <a:lnSpc>
                <a:spcPct val="90000"/>
              </a:lnSpc>
              <a:buFont typeface="Times" pitchFamily="2" charset="0"/>
              <a:buChar char="•"/>
            </a:pPr>
            <a:r>
              <a:rPr lang="en-US" altLang="en-US"/>
              <a:t>Blanchard J. in </a:t>
            </a:r>
            <a:r>
              <a:rPr lang="en-US" altLang="en-US" i="1"/>
              <a:t>Pfizer</a:t>
            </a:r>
            <a:r>
              <a:rPr lang="en-US" altLang="en-US"/>
              <a:t> v. </a:t>
            </a:r>
            <a:r>
              <a:rPr lang="en-US" altLang="en-US" i="1"/>
              <a:t>Novopharm</a:t>
            </a:r>
          </a:p>
          <a:p>
            <a:pPr lvl="3" eaLnBrk="1" hangingPunct="1">
              <a:lnSpc>
                <a:spcPct val="90000"/>
              </a:lnSpc>
            </a:pPr>
            <a:r>
              <a:rPr lang="en-US" altLang="en-US"/>
              <a:t>“wet granulation” included dry granulation</a:t>
            </a:r>
          </a:p>
          <a:p>
            <a:pPr eaLnBrk="1" hangingPunct="1">
              <a:lnSpc>
                <a:spcPct val="90000"/>
              </a:lnSpc>
            </a:pPr>
            <a:r>
              <a:rPr lang="en-US" altLang="en-US"/>
              <a:t>Back to </a:t>
            </a:r>
            <a:r>
              <a:rPr lang="en-US" altLang="en-US" i="1"/>
              <a:t>Improver</a:t>
            </a:r>
            <a:endParaRPr lang="en-US" altLang="en-US"/>
          </a:p>
          <a:p>
            <a:pPr lvl="1" eaLnBrk="1" hangingPunct="1">
              <a:lnSpc>
                <a:spcPct val="90000"/>
              </a:lnSpc>
            </a:pPr>
            <a:r>
              <a:rPr lang="en-US" altLang="en-US"/>
              <a:t>Harrington J. in </a:t>
            </a:r>
            <a:r>
              <a:rPr lang="en-US" altLang="en-US" i="1"/>
              <a:t>Biovail</a:t>
            </a:r>
          </a:p>
          <a:p>
            <a:pPr lvl="2" eaLnBrk="1" hangingPunct="1">
              <a:lnSpc>
                <a:spcPct val="90000"/>
              </a:lnSpc>
              <a:buFont typeface="Times" pitchFamily="2" charset="0"/>
              <a:buChar char="•"/>
            </a:pPr>
            <a:r>
              <a:rPr lang="en-US" altLang="en-US"/>
              <a:t>Non-essential under functionality, essential due to wording</a:t>
            </a:r>
          </a:p>
        </p:txBody>
      </p:sp>
      <p:sp>
        <p:nvSpPr>
          <p:cNvPr id="133123" name="Slide Number Placeholder 3">
            <a:extLst>
              <a:ext uri="{FF2B5EF4-FFF2-40B4-BE49-F238E27FC236}">
                <a16:creationId xmlns:a16="http://schemas.microsoft.com/office/drawing/2014/main" id="{2788CBFD-8253-2529-923A-94B651FDE4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661D76E5-86CF-BC4B-818D-47B4BFC43165}" type="slidenum">
              <a:rPr lang="en-CA" altLang="en-US" sz="1200" smtClean="0">
                <a:solidFill>
                  <a:srgbClr val="003D6B"/>
                </a:solidFill>
                <a:latin typeface="Arial" panose="020B0604020202020204" pitchFamily="34" charset="0"/>
              </a:rPr>
              <a:pPr>
                <a:spcBef>
                  <a:spcPct val="0"/>
                </a:spcBef>
                <a:buFontTx/>
                <a:buNone/>
              </a:pPr>
              <a:t>68</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a:extLst>
              <a:ext uri="{FF2B5EF4-FFF2-40B4-BE49-F238E27FC236}">
                <a16:creationId xmlns:a16="http://schemas.microsoft.com/office/drawing/2014/main" id="{4CB06C5D-523C-15BD-F13D-74F42C357EA1}"/>
              </a:ext>
            </a:extLst>
          </p:cNvPr>
          <p:cNvSpPr>
            <a:spLocks noGrp="1"/>
          </p:cNvSpPr>
          <p:nvPr>
            <p:ph type="title"/>
          </p:nvPr>
        </p:nvSpPr>
        <p:spPr/>
        <p:txBody>
          <a:bodyPr>
            <a:normAutofit fontScale="90000"/>
          </a:bodyPr>
          <a:lstStyle/>
          <a:p>
            <a:pPr eaLnBrk="1" hangingPunct="1"/>
            <a:r>
              <a:rPr lang="en-US" altLang="en-US" i="1" dirty="0"/>
              <a:t>Halford </a:t>
            </a:r>
            <a:r>
              <a:rPr lang="en-US" altLang="en-US" dirty="0"/>
              <a:t>v. </a:t>
            </a:r>
            <a:r>
              <a:rPr lang="en-US" altLang="en-US" i="1" dirty="0"/>
              <a:t>Seed Hawk – FCA</a:t>
            </a:r>
            <a:br>
              <a:rPr lang="en-US" altLang="en-US" i="1" dirty="0"/>
            </a:br>
            <a:r>
              <a:rPr lang="en-US" altLang="en-US" i="1" dirty="0"/>
              <a:t>a partial fix</a:t>
            </a:r>
            <a:endParaRPr lang="en-US" altLang="en-US" dirty="0"/>
          </a:p>
        </p:txBody>
      </p:sp>
      <p:sp>
        <p:nvSpPr>
          <p:cNvPr id="135170" name="Rectangle 3">
            <a:extLst>
              <a:ext uri="{FF2B5EF4-FFF2-40B4-BE49-F238E27FC236}">
                <a16:creationId xmlns:a16="http://schemas.microsoft.com/office/drawing/2014/main" id="{3C8DB056-8028-DE04-36D7-4CDCC80FE754}"/>
              </a:ext>
            </a:extLst>
          </p:cNvPr>
          <p:cNvSpPr>
            <a:spLocks noGrp="1"/>
          </p:cNvSpPr>
          <p:nvPr>
            <p:ph idx="1"/>
          </p:nvPr>
        </p:nvSpPr>
        <p:spPr/>
        <p:txBody>
          <a:bodyPr/>
          <a:lstStyle/>
          <a:p>
            <a:pPr eaLnBrk="1" hangingPunct="1">
              <a:lnSpc>
                <a:spcPct val="90000"/>
              </a:lnSpc>
              <a:buFont typeface="Times" pitchFamily="2" charset="0"/>
              <a:buNone/>
            </a:pPr>
            <a:r>
              <a:rPr lang="en-US" altLang="en-US" sz="2200" i="1" dirty="0"/>
              <a:t>Halford </a:t>
            </a:r>
            <a:r>
              <a:rPr lang="en-US" altLang="en-US" sz="2200" dirty="0"/>
              <a:t>v. </a:t>
            </a:r>
            <a:r>
              <a:rPr lang="en-US" altLang="en-US" sz="2200" i="1" dirty="0"/>
              <a:t>Seed Hawk </a:t>
            </a:r>
            <a:r>
              <a:rPr lang="en-US" altLang="en-US" sz="2200" dirty="0"/>
              <a:t>(FCA per Sexton, </a:t>
            </a:r>
            <a:r>
              <a:rPr lang="en-US" altLang="en-US" sz="2200" dirty="0" err="1"/>
              <a:t>Sharlow</a:t>
            </a:r>
            <a:r>
              <a:rPr lang="en-US" altLang="en-US" sz="2200" dirty="0"/>
              <a:t> &amp; Malone JJ.A.)</a:t>
            </a:r>
          </a:p>
          <a:p>
            <a:pPr algn="just" eaLnBrk="1" hangingPunct="1">
              <a:lnSpc>
                <a:spcPct val="90000"/>
              </a:lnSpc>
              <a:spcBef>
                <a:spcPts val="1200"/>
              </a:spcBef>
              <a:spcAft>
                <a:spcPts val="1200"/>
              </a:spcAft>
            </a:pPr>
            <a:r>
              <a:rPr lang="en-CA" altLang="en-US" sz="2200" dirty="0"/>
              <a:t>“</a:t>
            </a:r>
            <a:r>
              <a:rPr lang="en-CA" altLang="ja-JP" sz="2200" dirty="0">
                <a:solidFill>
                  <a:srgbClr val="FF0000"/>
                </a:solidFill>
              </a:rPr>
              <a:t>An element may be found to be </a:t>
            </a:r>
            <a:r>
              <a:rPr lang="en-CA" altLang="ja-JP" sz="2200" b="1" dirty="0">
                <a:solidFill>
                  <a:srgbClr val="FF0000"/>
                </a:solidFill>
              </a:rPr>
              <a:t>essential</a:t>
            </a:r>
            <a:r>
              <a:rPr lang="en-CA" altLang="ja-JP" sz="2200" dirty="0"/>
              <a:t> on the basis of the intent of the inventor as expressed or inferred from the claims,</a:t>
            </a:r>
            <a:r>
              <a:rPr lang="en-CA" altLang="ja-JP" sz="2200" dirty="0">
                <a:solidFill>
                  <a:srgbClr val="FF0000"/>
                </a:solidFill>
              </a:rPr>
              <a:t> or</a:t>
            </a:r>
            <a:r>
              <a:rPr lang="en-CA" altLang="ja-JP" sz="2200" dirty="0"/>
              <a:t> on the basis of evidence as to whether it would have been obvious to a skilled worker at the time the patent was published that a variant of a particular element would make a difference to the way in which the invention works (</a:t>
            </a:r>
            <a:r>
              <a:rPr lang="en-CA" altLang="ja-JP" sz="2200" i="1" dirty="0"/>
              <a:t>Free World</a:t>
            </a:r>
            <a:r>
              <a:rPr lang="en-CA" altLang="ja-JP" sz="2200" dirty="0"/>
              <a:t> at paragraphs 31 and 55).</a:t>
            </a:r>
            <a:r>
              <a:rPr lang="en-CA" altLang="en-US" sz="2200" dirty="0"/>
              <a:t>”</a:t>
            </a:r>
            <a:r>
              <a:rPr lang="en-CA" altLang="ja-JP" sz="2200" baseline="30000" dirty="0"/>
              <a:t> </a:t>
            </a:r>
            <a:r>
              <a:rPr lang="en-CA" altLang="ja-JP" sz="2200" dirty="0"/>
              <a:t>…</a:t>
            </a:r>
          </a:p>
          <a:p>
            <a:pPr algn="just" eaLnBrk="1" hangingPunct="1">
              <a:lnSpc>
                <a:spcPct val="90000"/>
              </a:lnSpc>
              <a:spcAft>
                <a:spcPts val="1200"/>
              </a:spcAft>
            </a:pPr>
            <a:r>
              <a:rPr lang="en-CA" altLang="en-US" sz="2200" dirty="0"/>
              <a:t>“… if it was not obvious at the date of patent publication that the substituted member had no material effect upon the way the invention works, then there is no infringement.  </a:t>
            </a:r>
            <a:r>
              <a:rPr lang="en-CA" altLang="en-US" sz="2200" dirty="0">
                <a:solidFill>
                  <a:srgbClr val="FF0000"/>
                </a:solidFill>
              </a:rPr>
              <a:t>Alternatively</a:t>
            </a:r>
            <a:r>
              <a:rPr lang="en-CA" altLang="en-US" sz="2200" dirty="0"/>
              <a:t>, if the functional equivalence was obvious, but the patentee intended strict compliance with the claim, then there is also no infringement (</a:t>
            </a:r>
            <a:r>
              <a:rPr lang="en-CA" altLang="en-US" sz="2200" i="1" dirty="0"/>
              <a:t>Free World</a:t>
            </a:r>
            <a:r>
              <a:rPr lang="en-CA" altLang="en-US" sz="2200" dirty="0"/>
              <a:t> at paragraph 55).”</a:t>
            </a:r>
            <a:endParaRPr lang="en-US" altLang="en-US" sz="2200" dirty="0"/>
          </a:p>
        </p:txBody>
      </p:sp>
      <p:sp>
        <p:nvSpPr>
          <p:cNvPr id="135171" name="Slide Number Placeholder 3">
            <a:extLst>
              <a:ext uri="{FF2B5EF4-FFF2-40B4-BE49-F238E27FC236}">
                <a16:creationId xmlns:a16="http://schemas.microsoft.com/office/drawing/2014/main" id="{231B00B7-4C7E-233D-D60B-1AC6B45D682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8E31B796-BFE5-344C-811B-4EC4996FEAD9}" type="slidenum">
              <a:rPr lang="en-CA" altLang="en-US" sz="1200" smtClean="0">
                <a:solidFill>
                  <a:srgbClr val="003D6B"/>
                </a:solidFill>
                <a:latin typeface="Arial" panose="020B0604020202020204" pitchFamily="34" charset="0"/>
              </a:rPr>
              <a:pPr>
                <a:spcBef>
                  <a:spcPct val="0"/>
                </a:spcBef>
                <a:buFontTx/>
                <a:buNone/>
              </a:pPr>
              <a:t>69</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93B68-268D-1270-85CB-BD8831C307E9}"/>
              </a:ext>
            </a:extLst>
          </p:cNvPr>
          <p:cNvSpPr>
            <a:spLocks noGrp="1"/>
          </p:cNvSpPr>
          <p:nvPr>
            <p:ph type="title"/>
          </p:nvPr>
        </p:nvSpPr>
        <p:spPr/>
        <p:txBody>
          <a:bodyPr/>
          <a:lstStyle/>
          <a:p>
            <a:r>
              <a:rPr lang="en-US" dirty="0"/>
              <a:t>Ask </a:t>
            </a:r>
            <a:r>
              <a:rPr lang="en-US" i="1" dirty="0"/>
              <a:t>both</a:t>
            </a:r>
            <a:r>
              <a:rPr lang="en-US" dirty="0"/>
              <a:t> </a:t>
            </a:r>
            <a:r>
              <a:rPr lang="en-US" i="1" dirty="0"/>
              <a:t>FW</a:t>
            </a:r>
            <a:r>
              <a:rPr lang="en-US" dirty="0"/>
              <a:t> Questions</a:t>
            </a:r>
          </a:p>
        </p:txBody>
      </p:sp>
      <p:sp>
        <p:nvSpPr>
          <p:cNvPr id="3" name="Content Placeholder 2">
            <a:extLst>
              <a:ext uri="{FF2B5EF4-FFF2-40B4-BE49-F238E27FC236}">
                <a16:creationId xmlns:a16="http://schemas.microsoft.com/office/drawing/2014/main" id="{E978DFE5-6A3E-F760-C5E3-D3597F3DFE83}"/>
              </a:ext>
            </a:extLst>
          </p:cNvPr>
          <p:cNvSpPr>
            <a:spLocks noGrp="1"/>
          </p:cNvSpPr>
          <p:nvPr>
            <p:ph idx="1"/>
          </p:nvPr>
        </p:nvSpPr>
        <p:spPr/>
        <p:txBody>
          <a:bodyPr>
            <a:normAutofit fontScale="77500" lnSpcReduction="20000"/>
          </a:bodyPr>
          <a:lstStyle/>
          <a:p>
            <a:pPr marL="0" indent="0">
              <a:buNone/>
            </a:pPr>
            <a:r>
              <a:rPr lang="en-CA" i="1" u="sng" dirty="0"/>
              <a:t>Shire Canada Inc v Apotex Inc</a:t>
            </a:r>
            <a:r>
              <a:rPr lang="en-CA" dirty="0"/>
              <a:t>, 2016 FC 382 per Locke J.</a:t>
            </a:r>
          </a:p>
          <a:p>
            <a:pPr marL="0" indent="0">
              <a:buNone/>
            </a:pPr>
            <a:endParaRPr lang="en-CA" dirty="0"/>
          </a:p>
          <a:p>
            <a:pPr marL="0" indent="0">
              <a:buNone/>
            </a:pPr>
            <a:r>
              <a:rPr lang="en-CA" dirty="0"/>
              <a:t>[137]   In my view, </a:t>
            </a:r>
            <a:r>
              <a:rPr lang="en-CA" dirty="0">
                <a:highlight>
                  <a:srgbClr val="FFFF00"/>
                </a:highlight>
              </a:rPr>
              <a:t>the SCC likely intended that, in order for a patentee to establish that a claim element is non-essential, it must show </a:t>
            </a:r>
            <a:r>
              <a:rPr lang="en-CA" u="sng" dirty="0">
                <a:highlight>
                  <a:srgbClr val="FFFF00"/>
                </a:highlight>
              </a:rPr>
              <a:t>both</a:t>
            </a:r>
            <a:r>
              <a:rPr lang="en-CA" dirty="0">
                <a:highlight>
                  <a:srgbClr val="FFFF00"/>
                </a:highlight>
              </a:rPr>
              <a:t> (</a:t>
            </a:r>
            <a:r>
              <a:rPr lang="en-CA" dirty="0" err="1">
                <a:highlight>
                  <a:srgbClr val="FFFF00"/>
                </a:highlight>
              </a:rPr>
              <a:t>i</a:t>
            </a:r>
            <a:r>
              <a:rPr lang="en-CA" dirty="0">
                <a:highlight>
                  <a:srgbClr val="FFFF00"/>
                </a:highlight>
              </a:rPr>
              <a:t>)</a:t>
            </a:r>
            <a:r>
              <a:rPr lang="en-CA" dirty="0"/>
              <a:t> that on a purposive construction of the words of the claim it was clearly not intended to be essential, </a:t>
            </a:r>
            <a:r>
              <a:rPr lang="en-CA" u="sng" dirty="0">
                <a:highlight>
                  <a:srgbClr val="FFFF00"/>
                </a:highlight>
              </a:rPr>
              <a:t>and</a:t>
            </a:r>
            <a:r>
              <a:rPr lang="en-CA" dirty="0">
                <a:highlight>
                  <a:srgbClr val="FFFF00"/>
                </a:highlight>
              </a:rPr>
              <a:t> (ii) </a:t>
            </a:r>
            <a:r>
              <a:rPr lang="en-CA" dirty="0"/>
              <a:t>that at the date of publication of the patent, the skilled addressees would have appreciated that a particular element could be substituted without affecting the working of the invention. 	</a:t>
            </a:r>
          </a:p>
          <a:p>
            <a:pPr marL="0" indent="0">
              <a:buNone/>
            </a:pPr>
            <a:endParaRPr lang="en-CA" dirty="0"/>
          </a:p>
          <a:p>
            <a:pPr marL="0" indent="0">
              <a:buNone/>
            </a:pPr>
            <a:r>
              <a:rPr lang="en-CA" dirty="0"/>
              <a:t>(followed in </a:t>
            </a:r>
            <a:r>
              <a:rPr lang="en-CA" i="1" dirty="0" err="1"/>
              <a:t>Choueifaty</a:t>
            </a:r>
            <a:r>
              <a:rPr lang="en-CA" i="1" dirty="0"/>
              <a:t> v Attorney General of Canada</a:t>
            </a:r>
            <a:r>
              <a:rPr lang="en-CA" dirty="0"/>
              <a:t>, 2020 FC 837)</a:t>
            </a:r>
            <a:endParaRPr lang="en-US" dirty="0"/>
          </a:p>
        </p:txBody>
      </p:sp>
      <p:sp>
        <p:nvSpPr>
          <p:cNvPr id="4" name="Slide Number Placeholder 3">
            <a:extLst>
              <a:ext uri="{FF2B5EF4-FFF2-40B4-BE49-F238E27FC236}">
                <a16:creationId xmlns:a16="http://schemas.microsoft.com/office/drawing/2014/main" id="{932B1B17-E8F9-54E1-965A-4123D8E15CB2}"/>
              </a:ext>
            </a:extLst>
          </p:cNvPr>
          <p:cNvSpPr>
            <a:spLocks noGrp="1"/>
          </p:cNvSpPr>
          <p:nvPr>
            <p:ph type="sldNum" sz="quarter" idx="12"/>
          </p:nvPr>
        </p:nvSpPr>
        <p:spPr/>
        <p:txBody>
          <a:bodyPr/>
          <a:lstStyle/>
          <a:p>
            <a:pPr>
              <a:defRPr/>
            </a:pPr>
            <a:fld id="{8496E68B-ECC2-BD42-A437-D7A13C013FFC}" type="slidenum">
              <a:rPr lang="en-CA" altLang="en-US" smtClean="0"/>
              <a:pPr>
                <a:defRPr/>
              </a:pPr>
              <a:t>70</a:t>
            </a:fld>
            <a:endParaRPr lang="en-CA" altLang="en-US"/>
          </a:p>
        </p:txBody>
      </p:sp>
    </p:spTree>
    <p:extLst>
      <p:ext uri="{BB962C8B-B14F-4D97-AF65-F5344CB8AC3E}">
        <p14:creationId xmlns:p14="http://schemas.microsoft.com/office/powerpoint/2010/main" val="1064781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580E72DB-6724-8E13-E9E0-FB97D4575607}"/>
              </a:ext>
            </a:extLst>
          </p:cNvPr>
          <p:cNvSpPr>
            <a:spLocks noGrp="1" noChangeArrowheads="1"/>
          </p:cNvSpPr>
          <p:nvPr>
            <p:ph type="title"/>
          </p:nvPr>
        </p:nvSpPr>
        <p:spPr/>
        <p:txBody>
          <a:bodyPr>
            <a:normAutofit fontScale="90000"/>
          </a:bodyPr>
          <a:lstStyle/>
          <a:p>
            <a:pPr eaLnBrk="1" hangingPunct="1">
              <a:defRPr/>
            </a:pPr>
            <a:r>
              <a:rPr lang="en-US" i="1" dirty="0">
                <a:ea typeface="+mj-ea"/>
              </a:rPr>
              <a:t>Kirin-Amgen</a:t>
            </a:r>
            <a:r>
              <a:rPr lang="en-US" dirty="0">
                <a:ea typeface="+mj-ea"/>
              </a:rPr>
              <a:t> (the return of Hoffman)</a:t>
            </a:r>
          </a:p>
        </p:txBody>
      </p:sp>
      <p:sp>
        <p:nvSpPr>
          <p:cNvPr id="137218" name="Rectangle 3">
            <a:extLst>
              <a:ext uri="{FF2B5EF4-FFF2-40B4-BE49-F238E27FC236}">
                <a16:creationId xmlns:a16="http://schemas.microsoft.com/office/drawing/2014/main" id="{59F52EB3-25CE-968A-C518-D7510BB31EB8}"/>
              </a:ext>
            </a:extLst>
          </p:cNvPr>
          <p:cNvSpPr>
            <a:spLocks noGrp="1"/>
          </p:cNvSpPr>
          <p:nvPr>
            <p:ph idx="1"/>
          </p:nvPr>
        </p:nvSpPr>
        <p:spPr/>
        <p:txBody>
          <a:bodyPr/>
          <a:lstStyle/>
          <a:p>
            <a:pPr eaLnBrk="1" hangingPunct="1">
              <a:lnSpc>
                <a:spcPct val="80000"/>
              </a:lnSpc>
            </a:pPr>
            <a:r>
              <a:rPr lang="en-US" altLang="en-US" sz="3000"/>
              <a:t>“purposive construction” is the bedrock of patent construction and is universally applicable</a:t>
            </a:r>
          </a:p>
          <a:p>
            <a:pPr eaLnBrk="1" hangingPunct="1">
              <a:lnSpc>
                <a:spcPct val="80000"/>
              </a:lnSpc>
            </a:pPr>
            <a:r>
              <a:rPr lang="en-US" altLang="en-US" sz="3000"/>
              <a:t>The </a:t>
            </a:r>
            <a:r>
              <a:rPr lang="en-US" altLang="en-US" sz="3000" i="1"/>
              <a:t>Catnic</a:t>
            </a:r>
            <a:r>
              <a:rPr lang="en-US" altLang="en-US" sz="3000"/>
              <a:t> questions (the Protocol questions) had erroneously been used as a general rule  “rather than guides which will in appropriate cases help to decide what the skilled man would have understood the patentee to mean”</a:t>
            </a:r>
          </a:p>
          <a:p>
            <a:pPr eaLnBrk="1" hangingPunct="1">
              <a:lnSpc>
                <a:spcPct val="80000"/>
              </a:lnSpc>
            </a:pPr>
            <a:r>
              <a:rPr lang="en-US" altLang="en-US" sz="3000"/>
              <a:t>there is only one compulsory question:</a:t>
            </a:r>
          </a:p>
          <a:p>
            <a:pPr lvl="1" eaLnBrk="1" hangingPunct="1">
              <a:lnSpc>
                <a:spcPct val="80000"/>
              </a:lnSpc>
            </a:pPr>
            <a:r>
              <a:rPr lang="en-US" altLang="en-US" sz="2600" b="1"/>
              <a:t>What would a person skilled in the art have understood the patentee to have used the language of the claim to mean?</a:t>
            </a:r>
          </a:p>
        </p:txBody>
      </p:sp>
      <p:sp>
        <p:nvSpPr>
          <p:cNvPr id="137219" name="Slide Number Placeholder 3">
            <a:extLst>
              <a:ext uri="{FF2B5EF4-FFF2-40B4-BE49-F238E27FC236}">
                <a16:creationId xmlns:a16="http://schemas.microsoft.com/office/drawing/2014/main" id="{EBE57B69-2F7A-33C0-52BE-587451812A8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A4AF7EBF-ABE3-0B4C-8D58-A7F579DA777E}" type="slidenum">
              <a:rPr lang="en-CA" altLang="en-US" sz="1200" smtClean="0">
                <a:solidFill>
                  <a:srgbClr val="003D6B"/>
                </a:solidFill>
                <a:latin typeface="Arial" panose="020B0604020202020204" pitchFamily="34" charset="0"/>
              </a:rPr>
              <a:pPr>
                <a:spcBef>
                  <a:spcPct val="0"/>
                </a:spcBef>
                <a:buFontTx/>
                <a:buNone/>
              </a:pPr>
              <a:t>71</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a:extLst>
              <a:ext uri="{FF2B5EF4-FFF2-40B4-BE49-F238E27FC236}">
                <a16:creationId xmlns:a16="http://schemas.microsoft.com/office/drawing/2014/main" id="{493BF46B-B0EC-D59A-6324-DA3D6F4E2FFD}"/>
              </a:ext>
            </a:extLst>
          </p:cNvPr>
          <p:cNvSpPr>
            <a:spLocks noGrp="1"/>
          </p:cNvSpPr>
          <p:nvPr>
            <p:ph type="title"/>
          </p:nvPr>
        </p:nvSpPr>
        <p:spPr/>
        <p:txBody>
          <a:bodyPr/>
          <a:lstStyle/>
          <a:p>
            <a:r>
              <a:rPr lang="en-CA" altLang="en-US" sz="3200" i="1"/>
              <a:t>Actavis UK Limited et al v. Eli Lilly and Company</a:t>
            </a:r>
            <a:br>
              <a:rPr lang="en-CA" altLang="en-US" sz="3200" i="1"/>
            </a:br>
            <a:r>
              <a:rPr lang="en-CA" altLang="en-US" sz="2200"/>
              <a:t>[2017] UKSC 48 (per Lord Neuberger, President) </a:t>
            </a:r>
            <a:endParaRPr lang="en-US" altLang="en-US" sz="2200"/>
          </a:p>
        </p:txBody>
      </p:sp>
      <p:sp>
        <p:nvSpPr>
          <p:cNvPr id="3" name="Content Placeholder 2">
            <a:extLst>
              <a:ext uri="{FF2B5EF4-FFF2-40B4-BE49-F238E27FC236}">
                <a16:creationId xmlns:a16="http://schemas.microsoft.com/office/drawing/2014/main" id="{66EB0129-30C1-DC7D-039C-07ADC9A940A1}"/>
              </a:ext>
            </a:extLst>
          </p:cNvPr>
          <p:cNvSpPr>
            <a:spLocks noGrp="1"/>
          </p:cNvSpPr>
          <p:nvPr>
            <p:ph idx="1"/>
          </p:nvPr>
        </p:nvSpPr>
        <p:spPr/>
        <p:txBody>
          <a:bodyPr>
            <a:normAutofit fontScale="92500" lnSpcReduction="20000"/>
          </a:bodyPr>
          <a:lstStyle/>
          <a:p>
            <a:pPr>
              <a:defRPr/>
            </a:pPr>
            <a:r>
              <a:rPr lang="en-CA" dirty="0">
                <a:ea typeface="ＭＳ Ｐゴシック" charset="0"/>
              </a:rPr>
              <a:t>Reintroduces “doctrine of equivalents” to patent infringement in UK</a:t>
            </a:r>
          </a:p>
          <a:p>
            <a:pPr>
              <a:defRPr/>
            </a:pPr>
            <a:r>
              <a:rPr lang="en-CA" dirty="0">
                <a:ea typeface="ＭＳ Ｐゴシック" charset="0"/>
              </a:rPr>
              <a:t>Overturns </a:t>
            </a:r>
            <a:r>
              <a:rPr lang="en-CA" i="1" dirty="0">
                <a:ea typeface="ＭＳ Ｐゴシック" charset="0"/>
              </a:rPr>
              <a:t>Kirin Amgen</a:t>
            </a:r>
          </a:p>
          <a:p>
            <a:pPr marL="514350" indent="-514350">
              <a:buFont typeface="+mj-lt"/>
              <a:buAutoNum type="arabicPeriod"/>
              <a:defRPr/>
            </a:pPr>
            <a:r>
              <a:rPr lang="en-CA" dirty="0">
                <a:ea typeface="ＭＳ Ｐゴシック" charset="0"/>
              </a:rPr>
              <a:t>Determine the scope of the claim.</a:t>
            </a:r>
          </a:p>
          <a:p>
            <a:pPr marL="514350" indent="-514350">
              <a:buFont typeface="+mj-lt"/>
              <a:buAutoNum type="arabicPeriod"/>
              <a:defRPr/>
            </a:pPr>
            <a:r>
              <a:rPr lang="en-CA" dirty="0">
                <a:ea typeface="ＭＳ Ｐゴシック" charset="0"/>
              </a:rPr>
              <a:t>When determining infringement, include equivalents.</a:t>
            </a:r>
          </a:p>
          <a:p>
            <a:pPr>
              <a:defRPr/>
            </a:pPr>
            <a:r>
              <a:rPr lang="en-CA" dirty="0">
                <a:ea typeface="ＭＳ Ｐゴシック" charset="0"/>
              </a:rPr>
              <a:t>a claim for “</a:t>
            </a:r>
            <a:r>
              <a:rPr lang="en-CA" dirty="0" err="1">
                <a:ea typeface="ＭＳ Ｐゴシック" charset="0"/>
              </a:rPr>
              <a:t>premetrexed</a:t>
            </a:r>
            <a:r>
              <a:rPr lang="en-CA" dirty="0">
                <a:ea typeface="ＭＳ Ｐゴシック" charset="0"/>
              </a:rPr>
              <a:t> disodium” was infringed by the Actavis products: (a) pemetrexed diacid, (b) pemetrexed </a:t>
            </a:r>
            <a:r>
              <a:rPr lang="en-CA" dirty="0" err="1">
                <a:ea typeface="ＭＳ Ｐゴシック" charset="0"/>
              </a:rPr>
              <a:t>ditromethamine</a:t>
            </a:r>
            <a:r>
              <a:rPr lang="en-CA" dirty="0">
                <a:ea typeface="ＭＳ Ｐゴシック" charset="0"/>
              </a:rPr>
              <a:t>, and (c) pemetrexed </a:t>
            </a:r>
            <a:r>
              <a:rPr lang="en-CA" dirty="0" err="1">
                <a:ea typeface="ＭＳ Ｐゴシック" charset="0"/>
              </a:rPr>
              <a:t>dipotassiumdiacid</a:t>
            </a:r>
            <a:r>
              <a:rPr lang="en-CA" dirty="0">
                <a:ea typeface="ＭＳ Ｐゴシック" charset="0"/>
              </a:rPr>
              <a:t>.</a:t>
            </a:r>
          </a:p>
          <a:p>
            <a:pPr>
              <a:defRPr/>
            </a:pPr>
            <a:endParaRPr lang="en-US" dirty="0">
              <a:ea typeface="ＭＳ Ｐゴシック" charset="0"/>
            </a:endParaRPr>
          </a:p>
        </p:txBody>
      </p:sp>
      <p:sp>
        <p:nvSpPr>
          <p:cNvPr id="139267" name="Slide Number Placeholder 3">
            <a:extLst>
              <a:ext uri="{FF2B5EF4-FFF2-40B4-BE49-F238E27FC236}">
                <a16:creationId xmlns:a16="http://schemas.microsoft.com/office/drawing/2014/main" id="{A4833230-3995-BD9E-A19C-1AA847CCEDD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5C22C3F0-879C-DD4B-BE08-EDE9BC4A63C0}" type="slidenum">
              <a:rPr lang="en-CA" altLang="en-US" sz="1200" smtClean="0">
                <a:solidFill>
                  <a:srgbClr val="898989"/>
                </a:solidFill>
              </a:rPr>
              <a:pPr>
                <a:spcBef>
                  <a:spcPct val="0"/>
                </a:spcBef>
                <a:buFontTx/>
                <a:buNone/>
              </a:pPr>
              <a:t>72</a:t>
            </a:fld>
            <a:endParaRPr lang="en-CA" altLang="en-US" sz="1200">
              <a:solidFill>
                <a:srgbClr val="898989"/>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a:extLst>
              <a:ext uri="{FF2B5EF4-FFF2-40B4-BE49-F238E27FC236}">
                <a16:creationId xmlns:a16="http://schemas.microsoft.com/office/drawing/2014/main" id="{CC919DCF-808D-0097-8460-DDF6967B2DB4}"/>
              </a:ext>
            </a:extLst>
          </p:cNvPr>
          <p:cNvSpPr>
            <a:spLocks noGrp="1"/>
          </p:cNvSpPr>
          <p:nvPr>
            <p:ph type="title"/>
          </p:nvPr>
        </p:nvSpPr>
        <p:spPr/>
        <p:txBody>
          <a:bodyPr/>
          <a:lstStyle/>
          <a:p>
            <a:pPr eaLnBrk="1" hangingPunct="1"/>
            <a:r>
              <a:rPr lang="en-US" altLang="en-US"/>
              <a:t>The questions	</a:t>
            </a:r>
          </a:p>
        </p:txBody>
      </p:sp>
      <p:sp>
        <p:nvSpPr>
          <p:cNvPr id="473091" name="Rectangle 3">
            <a:extLst>
              <a:ext uri="{FF2B5EF4-FFF2-40B4-BE49-F238E27FC236}">
                <a16:creationId xmlns:a16="http://schemas.microsoft.com/office/drawing/2014/main" id="{882C8523-FA86-4021-7EE5-B084F5BD9619}"/>
              </a:ext>
            </a:extLst>
          </p:cNvPr>
          <p:cNvSpPr>
            <a:spLocks noGrp="1"/>
          </p:cNvSpPr>
          <p:nvPr>
            <p:ph idx="1"/>
          </p:nvPr>
        </p:nvSpPr>
        <p:spPr/>
        <p:txBody>
          <a:bodyPr/>
          <a:lstStyle/>
          <a:p>
            <a:pPr eaLnBrk="1" hangingPunct="1"/>
            <a:r>
              <a:rPr lang="en-US" altLang="en-US" sz="3600"/>
              <a:t>What would the claim have meant to a skilled reader as of the relevant date?</a:t>
            </a:r>
          </a:p>
          <a:p>
            <a:pPr eaLnBrk="1" hangingPunct="1"/>
            <a:r>
              <a:rPr lang="en-CA" altLang="en-US" sz="3600"/>
              <a:t>What do the words and phrases mean in the context of the patent?</a:t>
            </a:r>
            <a:endParaRPr lang="en-CA" altLang="en-US"/>
          </a:p>
          <a:p>
            <a:pPr lvl="1" eaLnBrk="1" hangingPunct="1"/>
            <a:r>
              <a:rPr lang="en-CA" altLang="en-US"/>
              <a:t>“… you must always construe a claim with reference to the whole context of the specification.”</a:t>
            </a:r>
            <a:endParaRPr lang="en-US" altLang="ja-JP" sz="4100"/>
          </a:p>
          <a:p>
            <a:pPr eaLnBrk="1" hangingPunct="1">
              <a:buFont typeface="Times" pitchFamily="2" charset="0"/>
              <a:buNone/>
            </a:pPr>
            <a:r>
              <a:rPr lang="en-US" altLang="en-US" sz="4100"/>
              <a:t>			</a:t>
            </a:r>
            <a:r>
              <a:rPr lang="en-CA" altLang="en-US" i="1">
                <a:solidFill>
                  <a:srgbClr val="000000"/>
                </a:solidFill>
              </a:rPr>
              <a:t>Plimpton v. Spiller</a:t>
            </a:r>
            <a:r>
              <a:rPr lang="en-CA" altLang="en-US">
                <a:solidFill>
                  <a:srgbClr val="000000"/>
                </a:solidFill>
              </a:rPr>
              <a:t>, U.K. C of A 1877</a:t>
            </a:r>
            <a:endParaRPr lang="en-US" altLang="en-US">
              <a:solidFill>
                <a:srgbClr val="000000"/>
              </a:solidFill>
            </a:endParaRPr>
          </a:p>
        </p:txBody>
      </p:sp>
      <p:sp>
        <p:nvSpPr>
          <p:cNvPr id="140291" name="Slide Number Placeholder 3">
            <a:extLst>
              <a:ext uri="{FF2B5EF4-FFF2-40B4-BE49-F238E27FC236}">
                <a16:creationId xmlns:a16="http://schemas.microsoft.com/office/drawing/2014/main" id="{4627DE53-6525-70DE-E7D4-16CA662C0F3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75A1A540-54B7-604A-9256-0E3D6A205462}" type="slidenum">
              <a:rPr lang="en-CA" altLang="en-US" sz="1200" smtClean="0">
                <a:solidFill>
                  <a:srgbClr val="003D6B"/>
                </a:solidFill>
                <a:latin typeface="Arial" panose="020B0604020202020204" pitchFamily="34" charset="0"/>
              </a:rPr>
              <a:pPr>
                <a:spcBef>
                  <a:spcPct val="0"/>
                </a:spcBef>
                <a:buFontTx/>
                <a:buNone/>
              </a:pPr>
              <a:t>73</a:t>
            </a:fld>
            <a:endParaRPr lang="en-CA" altLang="en-US" sz="1200">
              <a:solidFill>
                <a:srgbClr val="003D6B"/>
              </a:solidFill>
              <a:latin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3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309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30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30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091"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DCF56DF5-3E73-DE53-0533-8A8B56A5D45B}"/>
              </a:ext>
            </a:extLst>
          </p:cNvPr>
          <p:cNvSpPr>
            <a:spLocks noGrp="1" noChangeArrowheads="1"/>
          </p:cNvSpPr>
          <p:nvPr>
            <p:ph type="title"/>
          </p:nvPr>
        </p:nvSpPr>
        <p:spPr/>
        <p:txBody>
          <a:bodyPr>
            <a:normAutofit fontScale="90000"/>
          </a:bodyPr>
          <a:lstStyle/>
          <a:p>
            <a:pPr eaLnBrk="1" hangingPunct="1">
              <a:defRPr/>
            </a:pPr>
            <a:r>
              <a:rPr lang="en-US" altLang="en-US" sz="4000"/>
              <a:t>“Working around” the inconsistencies in </a:t>
            </a:r>
            <a:r>
              <a:rPr lang="en-US" altLang="en-US" sz="4000" i="1"/>
              <a:t>Free World</a:t>
            </a:r>
            <a:endParaRPr lang="en-US" altLang="en-US" sz="4000"/>
          </a:p>
        </p:txBody>
      </p:sp>
      <p:sp>
        <p:nvSpPr>
          <p:cNvPr id="142338" name="Rectangle 3">
            <a:extLst>
              <a:ext uri="{FF2B5EF4-FFF2-40B4-BE49-F238E27FC236}">
                <a16:creationId xmlns:a16="http://schemas.microsoft.com/office/drawing/2014/main" id="{4012AA07-B08D-1304-B1B6-6E3FF4133ED0}"/>
              </a:ext>
            </a:extLst>
          </p:cNvPr>
          <p:cNvSpPr>
            <a:spLocks noGrp="1"/>
          </p:cNvSpPr>
          <p:nvPr>
            <p:ph idx="1"/>
          </p:nvPr>
        </p:nvSpPr>
        <p:spPr/>
        <p:txBody>
          <a:bodyPr/>
          <a:lstStyle/>
          <a:p>
            <a:pPr eaLnBrk="1" hangingPunct="1"/>
            <a:r>
              <a:rPr lang="en-US" altLang="en-US" sz="3000"/>
              <a:t>Apply the “expanded version” of the </a:t>
            </a:r>
            <a:r>
              <a:rPr lang="en-US" altLang="en-US" sz="3000" i="1"/>
              <a:t>Free World</a:t>
            </a:r>
            <a:r>
              <a:rPr lang="en-US" altLang="en-US" sz="3000"/>
              <a:t> test</a:t>
            </a:r>
          </a:p>
          <a:p>
            <a:pPr eaLnBrk="1" hangingPunct="1"/>
            <a:r>
              <a:rPr lang="en-US" altLang="en-US" sz="3000"/>
              <a:t>As in </a:t>
            </a:r>
            <a:r>
              <a:rPr lang="en-US" altLang="en-US" sz="3000" i="1"/>
              <a:t>Halford</a:t>
            </a:r>
            <a:r>
              <a:rPr lang="en-US" altLang="en-US" sz="3000"/>
              <a:t>:</a:t>
            </a:r>
          </a:p>
          <a:p>
            <a:pPr lvl="1" eaLnBrk="1" hangingPunct="1"/>
            <a:r>
              <a:rPr lang="en-US" altLang="en-US" sz="2600"/>
              <a:t>make each of the two questions decide if it’s essential; </a:t>
            </a:r>
          </a:p>
          <a:p>
            <a:pPr lvl="1" eaLnBrk="1" hangingPunct="1"/>
            <a:r>
              <a:rPr lang="en-US" altLang="en-US" sz="2600"/>
              <a:t>if it’s not essential under </a:t>
            </a:r>
            <a:r>
              <a:rPr lang="en-US" altLang="en-US" sz="2600" u="sng"/>
              <a:t>both</a:t>
            </a:r>
            <a:r>
              <a:rPr lang="en-US" altLang="en-US" sz="2600"/>
              <a:t>, then it’s non-essential</a:t>
            </a:r>
          </a:p>
          <a:p>
            <a:pPr eaLnBrk="1" hangingPunct="1"/>
            <a:r>
              <a:rPr lang="en-US" altLang="en-US" sz="3000"/>
              <a:t>Follow George Mallory: </a:t>
            </a:r>
          </a:p>
          <a:p>
            <a:pPr lvl="1" eaLnBrk="1" hangingPunct="1"/>
            <a:r>
              <a:rPr lang="en-US" altLang="en-US" sz="2600"/>
              <a:t>Under the second </a:t>
            </a:r>
            <a:r>
              <a:rPr lang="en-US" altLang="en-US" sz="2600" i="1"/>
              <a:t>Free World</a:t>
            </a:r>
            <a:r>
              <a:rPr lang="en-US" altLang="en-US" sz="2600"/>
              <a:t> question, find everything to be essential … “because it’s there” (as in </a:t>
            </a:r>
            <a:r>
              <a:rPr lang="en-US" altLang="en-US" sz="2600" i="1"/>
              <a:t>O’Hara</a:t>
            </a:r>
            <a:r>
              <a:rPr lang="en-US" altLang="en-US" sz="2600"/>
              <a:t>)</a:t>
            </a:r>
          </a:p>
          <a:p>
            <a:pPr eaLnBrk="1" hangingPunct="1"/>
            <a:endParaRPr lang="en-US" altLang="en-US" sz="3000"/>
          </a:p>
        </p:txBody>
      </p:sp>
      <p:sp>
        <p:nvSpPr>
          <p:cNvPr id="142339" name="Slide Number Placeholder 3">
            <a:extLst>
              <a:ext uri="{FF2B5EF4-FFF2-40B4-BE49-F238E27FC236}">
                <a16:creationId xmlns:a16="http://schemas.microsoft.com/office/drawing/2014/main" id="{83BD6FC4-2024-1098-66DF-3A0328E0B89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6B3C805E-9331-B943-9AD3-62DE0B4D1E41}" type="slidenum">
              <a:rPr lang="en-CA" altLang="en-US" sz="1200" smtClean="0">
                <a:solidFill>
                  <a:srgbClr val="003D6B"/>
                </a:solidFill>
                <a:latin typeface="Arial" panose="020B0604020202020204" pitchFamily="34" charset="0"/>
              </a:rPr>
              <a:pPr>
                <a:spcBef>
                  <a:spcPct val="0"/>
                </a:spcBef>
                <a:buFontTx/>
                <a:buNone/>
              </a:pPr>
              <a:t>74</a:t>
            </a:fld>
            <a:endParaRPr lang="en-CA" altLang="en-US" sz="1200">
              <a:solidFill>
                <a:srgbClr val="003D6B"/>
              </a:solidFill>
              <a:latin typeface="Arial" panose="020B0604020202020204" pitchFamily="34" charset="0"/>
            </a:endParaRP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a:extLst>
              <a:ext uri="{FF2B5EF4-FFF2-40B4-BE49-F238E27FC236}">
                <a16:creationId xmlns:a16="http://schemas.microsoft.com/office/drawing/2014/main" id="{86CCF1CB-20F8-093B-FB60-077087C5ADCE}"/>
              </a:ext>
            </a:extLst>
          </p:cNvPr>
          <p:cNvSpPr>
            <a:spLocks noGrp="1"/>
          </p:cNvSpPr>
          <p:nvPr>
            <p:ph type="title"/>
          </p:nvPr>
        </p:nvSpPr>
        <p:spPr/>
        <p:txBody>
          <a:bodyPr/>
          <a:lstStyle/>
          <a:p>
            <a:r>
              <a:rPr lang="en-CA" altLang="en-US"/>
              <a:t>Canadian Overview</a:t>
            </a:r>
          </a:p>
        </p:txBody>
      </p:sp>
      <p:sp>
        <p:nvSpPr>
          <p:cNvPr id="3" name="Content Placeholder 2">
            <a:extLst>
              <a:ext uri="{FF2B5EF4-FFF2-40B4-BE49-F238E27FC236}">
                <a16:creationId xmlns:a16="http://schemas.microsoft.com/office/drawing/2014/main" id="{58DA5D53-5B45-C369-E8E5-0C0E97D04FE5}"/>
              </a:ext>
            </a:extLst>
          </p:cNvPr>
          <p:cNvSpPr>
            <a:spLocks noGrp="1"/>
          </p:cNvSpPr>
          <p:nvPr>
            <p:ph idx="1"/>
          </p:nvPr>
        </p:nvSpPr>
        <p:spPr/>
        <p:txBody>
          <a:bodyPr>
            <a:normAutofit fontScale="85000" lnSpcReduction="10000"/>
          </a:bodyPr>
          <a:lstStyle/>
          <a:p>
            <a:pPr>
              <a:defRPr/>
            </a:pPr>
            <a:r>
              <a:rPr lang="en-CA" dirty="0">
                <a:ea typeface="ＭＳ Ｐゴシック" charset="0"/>
              </a:rPr>
              <a:t>What do the words and phrases in the claim mean?</a:t>
            </a:r>
          </a:p>
          <a:p>
            <a:pPr>
              <a:defRPr/>
            </a:pPr>
            <a:r>
              <a:rPr lang="en-CA" i="1" dirty="0">
                <a:ea typeface="ＭＳ Ｐゴシック" charset="0"/>
              </a:rPr>
              <a:t>Catnic/Improver</a:t>
            </a:r>
            <a:r>
              <a:rPr lang="en-CA" dirty="0">
                <a:ea typeface="ＭＳ Ｐゴシック" charset="0"/>
              </a:rPr>
              <a:t>.  Claim element is </a:t>
            </a:r>
            <a:r>
              <a:rPr lang="en-CA" b="1" dirty="0">
                <a:solidFill>
                  <a:srgbClr val="FF0000"/>
                </a:solidFill>
                <a:ea typeface="ＭＳ Ｐゴシック" charset="0"/>
              </a:rPr>
              <a:t>essential</a:t>
            </a:r>
            <a:r>
              <a:rPr lang="en-CA" dirty="0">
                <a:ea typeface="ＭＳ Ｐゴシック" charset="0"/>
              </a:rPr>
              <a:t> (and can’t be varied) if:</a:t>
            </a:r>
          </a:p>
          <a:p>
            <a:pPr marL="914400" lvl="1" indent="-514350">
              <a:buFont typeface="+mj-lt"/>
              <a:buAutoNum type="arabicPeriod"/>
              <a:defRPr/>
            </a:pPr>
            <a:r>
              <a:rPr lang="en-CA" dirty="0">
                <a:ea typeface="ＭＳ Ｐゴシック" charset="0"/>
              </a:rPr>
              <a:t>the variant makes a difference to the way the invention works; </a:t>
            </a:r>
            <a:r>
              <a:rPr lang="en-CA" b="1" dirty="0">
                <a:solidFill>
                  <a:srgbClr val="FF0000"/>
                </a:solidFill>
                <a:ea typeface="ＭＳ Ｐゴシック" charset="0"/>
              </a:rPr>
              <a:t>or </a:t>
            </a:r>
          </a:p>
          <a:p>
            <a:pPr marL="914400" lvl="1" indent="-514350">
              <a:buFont typeface="+mj-lt"/>
              <a:buAutoNum type="arabicPeriod"/>
              <a:defRPr/>
            </a:pPr>
            <a:r>
              <a:rPr lang="en-CA" dirty="0">
                <a:ea typeface="ＭＳ Ｐゴシック" charset="0"/>
              </a:rPr>
              <a:t>the Patentee did not intend to exclude it.</a:t>
            </a:r>
          </a:p>
          <a:p>
            <a:pPr marL="514350" indent="-457200">
              <a:defRPr/>
            </a:pPr>
            <a:r>
              <a:rPr lang="en-CA" i="1" dirty="0">
                <a:ea typeface="ＭＳ Ｐゴシック" charset="0"/>
              </a:rPr>
              <a:t>Free World/Whirlpool </a:t>
            </a:r>
            <a:r>
              <a:rPr lang="en-CA" dirty="0">
                <a:ea typeface="ＭＳ Ｐゴシック" charset="0"/>
              </a:rPr>
              <a:t>“inconsistency”. Claim element is </a:t>
            </a:r>
            <a:r>
              <a:rPr lang="en-CA" b="1" dirty="0">
                <a:solidFill>
                  <a:srgbClr val="FF0000"/>
                </a:solidFill>
                <a:ea typeface="ＭＳ Ｐゴシック" charset="0"/>
              </a:rPr>
              <a:t>non-essential</a:t>
            </a:r>
            <a:r>
              <a:rPr lang="en-CA" dirty="0">
                <a:ea typeface="ＭＳ Ｐゴシック" charset="0"/>
              </a:rPr>
              <a:t> (and can be varied or ignored) if </a:t>
            </a:r>
          </a:p>
          <a:p>
            <a:pPr marL="971550" lvl="1" indent="-514350">
              <a:buFont typeface="+mj-lt"/>
              <a:buAutoNum type="arabicPeriod"/>
              <a:defRPr/>
            </a:pPr>
            <a:r>
              <a:rPr lang="en-CA" altLang="en-US" dirty="0"/>
              <a:t>a particular element could be substituted without affecting the working of the invention; </a:t>
            </a:r>
            <a:r>
              <a:rPr lang="en-CA" altLang="en-US" b="1" dirty="0">
                <a:solidFill>
                  <a:srgbClr val="FF0000"/>
                </a:solidFill>
              </a:rPr>
              <a:t>or</a:t>
            </a:r>
            <a:endParaRPr lang="en-CA" b="1" dirty="0">
              <a:solidFill>
                <a:srgbClr val="FF0000"/>
              </a:solidFill>
              <a:ea typeface="ＭＳ Ｐゴシック" charset="0"/>
            </a:endParaRPr>
          </a:p>
          <a:p>
            <a:pPr marL="971550" lvl="1" indent="-514350">
              <a:buFont typeface="+mj-lt"/>
              <a:buAutoNum type="arabicPeriod"/>
              <a:defRPr/>
            </a:pPr>
            <a:r>
              <a:rPr lang="en-CA" altLang="en-US" dirty="0"/>
              <a:t>it was clearly not intended to be essential.</a:t>
            </a:r>
            <a:endParaRPr lang="en-CA" dirty="0">
              <a:ea typeface="ＭＳ Ｐゴシック" charset="0"/>
            </a:endParaRPr>
          </a:p>
        </p:txBody>
      </p:sp>
      <p:sp>
        <p:nvSpPr>
          <p:cNvPr id="144387" name="Slide Number Placeholder 3">
            <a:extLst>
              <a:ext uri="{FF2B5EF4-FFF2-40B4-BE49-F238E27FC236}">
                <a16:creationId xmlns:a16="http://schemas.microsoft.com/office/drawing/2014/main" id="{687EDF4F-C3B3-76F9-9EEC-945F164090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CC98E7B-77D2-664D-8CFB-39BBA9A39C80}" type="slidenum">
              <a:rPr lang="en-CA" altLang="en-US" sz="1200" smtClean="0">
                <a:solidFill>
                  <a:srgbClr val="898989"/>
                </a:solidFill>
              </a:rPr>
              <a:pPr>
                <a:spcBef>
                  <a:spcPct val="0"/>
                </a:spcBef>
                <a:buFontTx/>
                <a:buNone/>
              </a:pPr>
              <a:t>75</a:t>
            </a:fld>
            <a:endParaRPr lang="en-CA" altLang="en-US" sz="1200">
              <a:solidFill>
                <a:srgbClr val="898989"/>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EF68F-CA84-A66C-C1F8-B74B49F14BA3}"/>
              </a:ext>
            </a:extLst>
          </p:cNvPr>
          <p:cNvSpPr>
            <a:spLocks noGrp="1"/>
          </p:cNvSpPr>
          <p:nvPr>
            <p:ph type="title"/>
          </p:nvPr>
        </p:nvSpPr>
        <p:spPr/>
        <p:txBody>
          <a:bodyPr>
            <a:normAutofit fontScale="90000"/>
          </a:bodyPr>
          <a:lstStyle/>
          <a:p>
            <a:pPr>
              <a:defRPr/>
            </a:pPr>
            <a:r>
              <a:rPr lang="en-CA" sz="3600" dirty="0">
                <a:ea typeface="ＭＳ Ｐゴシック" charset="0"/>
              </a:rPr>
              <a:t>Claim element is </a:t>
            </a:r>
            <a:r>
              <a:rPr lang="en-CA" sz="3600" b="1" dirty="0">
                <a:solidFill>
                  <a:srgbClr val="FF0000"/>
                </a:solidFill>
                <a:ea typeface="ＭＳ Ｐゴシック" charset="0"/>
              </a:rPr>
              <a:t>non-essential</a:t>
            </a:r>
            <a:r>
              <a:rPr lang="en-CA" sz="3600" dirty="0">
                <a:ea typeface="ＭＳ Ｐゴシック" charset="0"/>
              </a:rPr>
              <a:t> (and can be varied or ignored) if:</a:t>
            </a:r>
          </a:p>
        </p:txBody>
      </p:sp>
      <p:sp>
        <p:nvSpPr>
          <p:cNvPr id="3" name="Text Placeholder 2">
            <a:extLst>
              <a:ext uri="{FF2B5EF4-FFF2-40B4-BE49-F238E27FC236}">
                <a16:creationId xmlns:a16="http://schemas.microsoft.com/office/drawing/2014/main" id="{1596DA33-9CA3-A98A-3ABE-7ACD81BD7AFC}"/>
              </a:ext>
            </a:extLst>
          </p:cNvPr>
          <p:cNvSpPr>
            <a:spLocks noGrp="1"/>
          </p:cNvSpPr>
          <p:nvPr>
            <p:ph type="body" idx="1"/>
          </p:nvPr>
        </p:nvSpPr>
        <p:spPr/>
        <p:txBody>
          <a:bodyPr>
            <a:normAutofit fontScale="92500" lnSpcReduction="20000"/>
          </a:bodyPr>
          <a:lstStyle/>
          <a:p>
            <a:pPr>
              <a:defRPr/>
            </a:pPr>
            <a:r>
              <a:rPr lang="en-CA" i="1" dirty="0">
                <a:ea typeface="ＭＳ Ｐゴシック" charset="0"/>
              </a:rPr>
              <a:t>Catnic/Improver </a:t>
            </a:r>
            <a:br>
              <a:rPr lang="en-CA" i="1" dirty="0">
                <a:ea typeface="ＭＳ Ｐゴシック" charset="0"/>
              </a:rPr>
            </a:br>
            <a:r>
              <a:rPr lang="en-CA" sz="1900" i="1" dirty="0">
                <a:ea typeface="ＭＳ Ｐゴシック" charset="0"/>
              </a:rPr>
              <a:t>(translated to FW/W)</a:t>
            </a:r>
            <a:endParaRPr lang="en-CA" sz="1900" dirty="0">
              <a:ea typeface="ＭＳ Ｐゴシック" charset="0"/>
            </a:endParaRPr>
          </a:p>
        </p:txBody>
      </p:sp>
      <p:sp>
        <p:nvSpPr>
          <p:cNvPr id="145411" name="Content Placeholder 3">
            <a:extLst>
              <a:ext uri="{FF2B5EF4-FFF2-40B4-BE49-F238E27FC236}">
                <a16:creationId xmlns:a16="http://schemas.microsoft.com/office/drawing/2014/main" id="{23CF50D8-181A-23FF-5543-6CAC87EF6875}"/>
              </a:ext>
            </a:extLst>
          </p:cNvPr>
          <p:cNvSpPr>
            <a:spLocks noGrp="1"/>
          </p:cNvSpPr>
          <p:nvPr>
            <p:ph sz="half" idx="2"/>
          </p:nvPr>
        </p:nvSpPr>
        <p:spPr/>
        <p:txBody>
          <a:bodyPr/>
          <a:lstStyle/>
          <a:p>
            <a:pPr marL="914400" lvl="1" indent="-514350">
              <a:buFont typeface="Calibri" panose="020F0502020204030204" pitchFamily="34" charset="0"/>
              <a:buAutoNum type="arabicPeriod"/>
            </a:pPr>
            <a:r>
              <a:rPr lang="en-CA" altLang="en-US"/>
              <a:t>the variant </a:t>
            </a:r>
            <a:r>
              <a:rPr lang="en-CA" altLang="en-US" b="1">
                <a:solidFill>
                  <a:srgbClr val="FF0000"/>
                </a:solidFill>
              </a:rPr>
              <a:t>does not </a:t>
            </a:r>
            <a:r>
              <a:rPr lang="en-CA" altLang="en-US"/>
              <a:t>make a difference to the way the invention works; </a:t>
            </a:r>
            <a:r>
              <a:rPr lang="en-CA" altLang="en-US" b="1">
                <a:solidFill>
                  <a:srgbClr val="FF0000"/>
                </a:solidFill>
              </a:rPr>
              <a:t>and </a:t>
            </a:r>
          </a:p>
          <a:p>
            <a:pPr marL="914400" lvl="1" indent="-514350">
              <a:buFont typeface="Calibri" panose="020F0502020204030204" pitchFamily="34" charset="0"/>
              <a:buAutoNum type="arabicPeriod"/>
            </a:pPr>
            <a:r>
              <a:rPr lang="en-CA" altLang="en-US"/>
              <a:t>the Patentee did not intend to exclude </a:t>
            </a:r>
            <a:r>
              <a:rPr lang="en-CA" altLang="en-US" b="1">
                <a:solidFill>
                  <a:srgbClr val="FF0000"/>
                </a:solidFill>
              </a:rPr>
              <a:t>include</a:t>
            </a:r>
            <a:r>
              <a:rPr lang="en-CA" altLang="en-US"/>
              <a:t> it.</a:t>
            </a:r>
          </a:p>
        </p:txBody>
      </p:sp>
      <p:sp>
        <p:nvSpPr>
          <p:cNvPr id="5" name="Text Placeholder 4">
            <a:extLst>
              <a:ext uri="{FF2B5EF4-FFF2-40B4-BE49-F238E27FC236}">
                <a16:creationId xmlns:a16="http://schemas.microsoft.com/office/drawing/2014/main" id="{2EFA6D65-60AF-C317-2099-639E5993936B}"/>
              </a:ext>
            </a:extLst>
          </p:cNvPr>
          <p:cNvSpPr>
            <a:spLocks noGrp="1"/>
          </p:cNvSpPr>
          <p:nvPr>
            <p:ph type="body" sz="quarter" idx="3"/>
          </p:nvPr>
        </p:nvSpPr>
        <p:spPr/>
        <p:txBody>
          <a:bodyPr>
            <a:normAutofit fontScale="92500" lnSpcReduction="20000"/>
          </a:bodyPr>
          <a:lstStyle/>
          <a:p>
            <a:pPr>
              <a:defRPr/>
            </a:pPr>
            <a:r>
              <a:rPr lang="en-CA" i="1" dirty="0">
                <a:ea typeface="ＭＳ Ｐゴシック" charset="0"/>
              </a:rPr>
              <a:t>Free World/Whirlpool </a:t>
            </a:r>
            <a:br>
              <a:rPr lang="en-CA" i="1" dirty="0">
                <a:ea typeface="ＭＳ Ｐゴシック" charset="0"/>
              </a:rPr>
            </a:br>
            <a:r>
              <a:rPr lang="en-CA" sz="1900" i="1" dirty="0">
                <a:ea typeface="ＭＳ Ｐゴシック" charset="0"/>
              </a:rPr>
              <a:t>(para. 55)</a:t>
            </a:r>
            <a:endParaRPr lang="en-CA" sz="1900" dirty="0">
              <a:ea typeface="ＭＳ Ｐゴシック" charset="0"/>
            </a:endParaRPr>
          </a:p>
        </p:txBody>
      </p:sp>
      <p:sp>
        <p:nvSpPr>
          <p:cNvPr id="145413" name="Content Placeholder 5">
            <a:extLst>
              <a:ext uri="{FF2B5EF4-FFF2-40B4-BE49-F238E27FC236}">
                <a16:creationId xmlns:a16="http://schemas.microsoft.com/office/drawing/2014/main" id="{09AB81BC-A489-840B-E2E7-0C7719335803}"/>
              </a:ext>
            </a:extLst>
          </p:cNvPr>
          <p:cNvSpPr>
            <a:spLocks noGrp="1"/>
          </p:cNvSpPr>
          <p:nvPr>
            <p:ph sz="quarter" idx="4"/>
          </p:nvPr>
        </p:nvSpPr>
        <p:spPr/>
        <p:txBody>
          <a:bodyPr/>
          <a:lstStyle/>
          <a:p>
            <a:pPr marL="971550" lvl="1" indent="-514350">
              <a:buFont typeface="Calibri" panose="020F0502020204030204" pitchFamily="34" charset="0"/>
              <a:buAutoNum type="arabicPeriod"/>
            </a:pPr>
            <a:r>
              <a:rPr lang="en-CA" altLang="en-US"/>
              <a:t>a particular element could be substituted without affecting the working of the invention; </a:t>
            </a:r>
            <a:r>
              <a:rPr lang="en-CA" altLang="en-US" b="1">
                <a:solidFill>
                  <a:srgbClr val="FF0000"/>
                </a:solidFill>
              </a:rPr>
              <a:t>or</a:t>
            </a:r>
          </a:p>
          <a:p>
            <a:pPr marL="971550" lvl="1" indent="-514350">
              <a:buFont typeface="Calibri" panose="020F0502020204030204" pitchFamily="34" charset="0"/>
              <a:buAutoNum type="arabicPeriod"/>
            </a:pPr>
            <a:r>
              <a:rPr lang="en-CA" altLang="en-US"/>
              <a:t>it was clearly not intended to be essential.</a:t>
            </a:r>
          </a:p>
        </p:txBody>
      </p:sp>
      <p:sp>
        <p:nvSpPr>
          <p:cNvPr id="145414" name="Slide Number Placeholder 6">
            <a:extLst>
              <a:ext uri="{FF2B5EF4-FFF2-40B4-BE49-F238E27FC236}">
                <a16:creationId xmlns:a16="http://schemas.microsoft.com/office/drawing/2014/main" id="{35D6BFC4-4DB2-AF1F-98CD-519B2A7F928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D1146D08-66FD-D241-AE0D-00BD11FFE80C}" type="slidenum">
              <a:rPr lang="en-CA" altLang="en-US" sz="1200" smtClean="0">
                <a:solidFill>
                  <a:srgbClr val="898989"/>
                </a:solidFill>
              </a:rPr>
              <a:pPr>
                <a:spcBef>
                  <a:spcPct val="0"/>
                </a:spcBef>
                <a:buFontTx/>
                <a:buNone/>
              </a:pPr>
              <a:t>76</a:t>
            </a:fld>
            <a:endParaRPr lang="en-CA" altLang="en-US" sz="1200">
              <a:solidFill>
                <a:srgbClr val="898989"/>
              </a:solidFill>
            </a:endParaRPr>
          </a:p>
        </p:txBody>
      </p:sp>
      <p:cxnSp>
        <p:nvCxnSpPr>
          <p:cNvPr id="9" name="Straight Connector 8">
            <a:extLst>
              <a:ext uri="{FF2B5EF4-FFF2-40B4-BE49-F238E27FC236}">
                <a16:creationId xmlns:a16="http://schemas.microsoft.com/office/drawing/2014/main" id="{D2D3691C-3097-BDA7-C3BA-56FA68A04063}"/>
              </a:ext>
            </a:extLst>
          </p:cNvPr>
          <p:cNvCxnSpPr/>
          <p:nvPr/>
        </p:nvCxnSpPr>
        <p:spPr>
          <a:xfrm>
            <a:off x="1763713" y="3670300"/>
            <a:ext cx="7207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Number Placeholder 1">
            <a:extLst>
              <a:ext uri="{FF2B5EF4-FFF2-40B4-BE49-F238E27FC236}">
                <a16:creationId xmlns:a16="http://schemas.microsoft.com/office/drawing/2014/main" id="{C6FD6B19-12FF-2D4D-F347-92EFA34ED13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15E4FA1-561A-0A40-82C1-B1798CC3ECDB}" type="slidenum">
              <a:rPr lang="en-CA" altLang="en-US" sz="1200" smtClean="0">
                <a:solidFill>
                  <a:srgbClr val="003D6B"/>
                </a:solidFill>
                <a:latin typeface="Arial" panose="020B0604020202020204" pitchFamily="34" charset="0"/>
              </a:rPr>
              <a:pPr>
                <a:spcBef>
                  <a:spcPct val="0"/>
                </a:spcBef>
                <a:buFontTx/>
                <a:buNone/>
              </a:pPr>
              <a:t>77</a:t>
            </a:fld>
            <a:endParaRPr lang="en-CA" altLang="en-US" sz="1200">
              <a:solidFill>
                <a:srgbClr val="003D6B"/>
              </a:solidFill>
              <a:latin typeface="Arial" panose="020B0604020202020204" pitchFamily="34" charset="0"/>
            </a:endParaRPr>
          </a:p>
        </p:txBody>
      </p:sp>
      <p:pic>
        <p:nvPicPr>
          <p:cNvPr id="146434" name="Picture 5" descr="4716_case_logic_chart_1">
            <a:extLst>
              <a:ext uri="{FF2B5EF4-FFF2-40B4-BE49-F238E27FC236}">
                <a16:creationId xmlns:a16="http://schemas.microsoft.com/office/drawing/2014/main" id="{7C1C56EF-0CEA-F366-DB63-75B2CF1208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620713"/>
            <a:ext cx="4219575" cy="545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5" name="Picture 4" descr="4716_case_logic_chart_4">
            <a:extLst>
              <a:ext uri="{FF2B5EF4-FFF2-40B4-BE49-F238E27FC236}">
                <a16:creationId xmlns:a16="http://schemas.microsoft.com/office/drawing/2014/main" id="{10037823-99F5-879B-5EE0-5A83CD7720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388" y="595313"/>
            <a:ext cx="4287837"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Number Placeholder 4">
            <a:extLst>
              <a:ext uri="{FF2B5EF4-FFF2-40B4-BE49-F238E27FC236}">
                <a16:creationId xmlns:a16="http://schemas.microsoft.com/office/drawing/2014/main" id="{8A68DBF8-8A31-067E-5FEF-F7D114BE39AD}"/>
              </a:ext>
            </a:extLst>
          </p:cNvPr>
          <p:cNvSpPr>
            <a:spLocks noGrp="1"/>
          </p:cNvSpPr>
          <p:nvPr>
            <p:ph type="sldNum" sz="quarter" idx="4"/>
          </p:nvPr>
        </p:nvSpPr>
        <p:spPr bwMode="auto">
          <a:xfrm>
            <a:off x="7551738" y="6356350"/>
            <a:ext cx="15922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l">
              <a:spcBef>
                <a:spcPct val="0"/>
              </a:spcBef>
              <a:buFontTx/>
              <a:buNone/>
            </a:pPr>
            <a:fld id="{76504F64-D23A-274F-B84A-500E6E7940DD}" type="slidenum">
              <a:rPr lang="en-CA" altLang="en-US" sz="1200" smtClean="0">
                <a:solidFill>
                  <a:srgbClr val="898989"/>
                </a:solidFill>
              </a:rPr>
              <a:pPr algn="l">
                <a:spcBef>
                  <a:spcPct val="0"/>
                </a:spcBef>
                <a:buFontTx/>
                <a:buNone/>
              </a:pPr>
              <a:t>78</a:t>
            </a:fld>
            <a:endParaRPr lang="en-CA" altLang="en-US" sz="1200">
              <a:solidFill>
                <a:srgbClr val="898989"/>
              </a:solidFill>
            </a:endParaRPr>
          </a:p>
        </p:txBody>
      </p:sp>
      <p:sp>
        <p:nvSpPr>
          <p:cNvPr id="6" name="Flowchart: Decision 5">
            <a:extLst>
              <a:ext uri="{FF2B5EF4-FFF2-40B4-BE49-F238E27FC236}">
                <a16:creationId xmlns:a16="http://schemas.microsoft.com/office/drawing/2014/main" id="{417C9815-B420-3E7F-280C-EB0079609627}"/>
              </a:ext>
            </a:extLst>
          </p:cNvPr>
          <p:cNvSpPr/>
          <p:nvPr/>
        </p:nvSpPr>
        <p:spPr>
          <a:xfrm>
            <a:off x="382588" y="1138238"/>
            <a:ext cx="2160587" cy="2089150"/>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Flowchart: Decision 6">
            <a:extLst>
              <a:ext uri="{FF2B5EF4-FFF2-40B4-BE49-F238E27FC236}">
                <a16:creationId xmlns:a16="http://schemas.microsoft.com/office/drawing/2014/main" id="{7772CE04-6568-5F12-8AF4-60C30E8D4F5C}"/>
              </a:ext>
            </a:extLst>
          </p:cNvPr>
          <p:cNvSpPr/>
          <p:nvPr/>
        </p:nvSpPr>
        <p:spPr>
          <a:xfrm>
            <a:off x="385763" y="3541713"/>
            <a:ext cx="2160587" cy="2087562"/>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1" name="Straight Arrow Connector 10">
            <a:extLst>
              <a:ext uri="{FF2B5EF4-FFF2-40B4-BE49-F238E27FC236}">
                <a16:creationId xmlns:a16="http://schemas.microsoft.com/office/drawing/2014/main" id="{A9A3D485-5A19-3ECA-A844-809B5EC395BD}"/>
              </a:ext>
            </a:extLst>
          </p:cNvPr>
          <p:cNvCxnSpPr/>
          <p:nvPr/>
        </p:nvCxnSpPr>
        <p:spPr>
          <a:xfrm>
            <a:off x="1465263" y="3187700"/>
            <a:ext cx="0" cy="36671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6EEF950-63AD-5843-25E4-B15E8FCE1B96}"/>
              </a:ext>
            </a:extLst>
          </p:cNvPr>
          <p:cNvCxnSpPr/>
          <p:nvPr/>
        </p:nvCxnSpPr>
        <p:spPr>
          <a:xfrm>
            <a:off x="1462088" y="773113"/>
            <a:ext cx="0" cy="3651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1300FC8-8C7D-E517-F5C6-3B0996CA3477}"/>
              </a:ext>
            </a:extLst>
          </p:cNvPr>
          <p:cNvCxnSpPr/>
          <p:nvPr/>
        </p:nvCxnSpPr>
        <p:spPr>
          <a:xfrm>
            <a:off x="1465263" y="5641975"/>
            <a:ext cx="0" cy="36671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8AFBC2D-AEB5-F652-AD9C-8C48F08BBDD4}"/>
              </a:ext>
            </a:extLst>
          </p:cNvPr>
          <p:cNvCxnSpPr/>
          <p:nvPr/>
        </p:nvCxnSpPr>
        <p:spPr>
          <a:xfrm>
            <a:off x="2570163" y="4597400"/>
            <a:ext cx="334962"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02C1A49-79C3-EF6B-9DFF-3CFA17056B85}"/>
              </a:ext>
            </a:extLst>
          </p:cNvPr>
          <p:cNvCxnSpPr/>
          <p:nvPr/>
        </p:nvCxnSpPr>
        <p:spPr>
          <a:xfrm>
            <a:off x="2501900" y="2182813"/>
            <a:ext cx="334963"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48489" name="Content Placeholder 2">
            <a:extLst>
              <a:ext uri="{FF2B5EF4-FFF2-40B4-BE49-F238E27FC236}">
                <a16:creationId xmlns:a16="http://schemas.microsoft.com/office/drawing/2014/main" id="{A002CA0F-14EF-FFB8-CFFD-6312ADFAFF8F}"/>
              </a:ext>
            </a:extLst>
          </p:cNvPr>
          <p:cNvSpPr txBox="1">
            <a:spLocks/>
          </p:cNvSpPr>
          <p:nvPr/>
        </p:nvSpPr>
        <p:spPr bwMode="auto">
          <a:xfrm>
            <a:off x="6691313" y="1879600"/>
            <a:ext cx="19542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CA" altLang="en-US" sz="2800"/>
              <a:t>pass exam</a:t>
            </a:r>
          </a:p>
        </p:txBody>
      </p:sp>
      <p:sp>
        <p:nvSpPr>
          <p:cNvPr id="148490" name="Content Placeholder 2">
            <a:extLst>
              <a:ext uri="{FF2B5EF4-FFF2-40B4-BE49-F238E27FC236}">
                <a16:creationId xmlns:a16="http://schemas.microsoft.com/office/drawing/2014/main" id="{8C3098C0-E2F4-848A-5646-2CFA7F41500F}"/>
              </a:ext>
            </a:extLst>
          </p:cNvPr>
          <p:cNvSpPr txBox="1">
            <a:spLocks/>
          </p:cNvSpPr>
          <p:nvPr/>
        </p:nvSpPr>
        <p:spPr bwMode="auto">
          <a:xfrm>
            <a:off x="2849563" y="1916113"/>
            <a:ext cx="7731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CA" altLang="en-US" sz="2800"/>
              <a:t>No</a:t>
            </a:r>
          </a:p>
        </p:txBody>
      </p:sp>
      <p:sp>
        <p:nvSpPr>
          <p:cNvPr id="148491" name="Content Placeholder 2">
            <a:extLst>
              <a:ext uri="{FF2B5EF4-FFF2-40B4-BE49-F238E27FC236}">
                <a16:creationId xmlns:a16="http://schemas.microsoft.com/office/drawing/2014/main" id="{26908EF7-1501-D12F-E2CF-BB183AAF46E5}"/>
              </a:ext>
            </a:extLst>
          </p:cNvPr>
          <p:cNvSpPr txBox="1">
            <a:spLocks/>
          </p:cNvSpPr>
          <p:nvPr/>
        </p:nvSpPr>
        <p:spPr bwMode="auto">
          <a:xfrm>
            <a:off x="682625" y="3143250"/>
            <a:ext cx="6794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CA" altLang="en-US" sz="2800"/>
              <a:t>yes</a:t>
            </a:r>
          </a:p>
        </p:txBody>
      </p:sp>
      <p:sp>
        <p:nvSpPr>
          <p:cNvPr id="148492" name="Content Placeholder 2">
            <a:extLst>
              <a:ext uri="{FF2B5EF4-FFF2-40B4-BE49-F238E27FC236}">
                <a16:creationId xmlns:a16="http://schemas.microsoft.com/office/drawing/2014/main" id="{05CAF3F7-F174-9A82-90AE-1C23533EA412}"/>
              </a:ext>
            </a:extLst>
          </p:cNvPr>
          <p:cNvSpPr txBox="1">
            <a:spLocks/>
          </p:cNvSpPr>
          <p:nvPr/>
        </p:nvSpPr>
        <p:spPr bwMode="auto">
          <a:xfrm>
            <a:off x="682625" y="5480050"/>
            <a:ext cx="67945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CA" altLang="en-US" sz="2800"/>
              <a:t>yes</a:t>
            </a:r>
          </a:p>
        </p:txBody>
      </p:sp>
      <p:sp>
        <p:nvSpPr>
          <p:cNvPr id="148493" name="Content Placeholder 2">
            <a:extLst>
              <a:ext uri="{FF2B5EF4-FFF2-40B4-BE49-F238E27FC236}">
                <a16:creationId xmlns:a16="http://schemas.microsoft.com/office/drawing/2014/main" id="{3C88080C-FD79-64AF-3848-9EEFE757E468}"/>
              </a:ext>
            </a:extLst>
          </p:cNvPr>
          <p:cNvSpPr txBox="1">
            <a:spLocks/>
          </p:cNvSpPr>
          <p:nvPr/>
        </p:nvSpPr>
        <p:spPr bwMode="auto">
          <a:xfrm>
            <a:off x="2938463" y="4332288"/>
            <a:ext cx="773112"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CA" altLang="en-US" sz="2800"/>
              <a:t>No</a:t>
            </a:r>
          </a:p>
        </p:txBody>
      </p:sp>
      <p:sp>
        <p:nvSpPr>
          <p:cNvPr id="148494" name="Content Placeholder 2">
            <a:extLst>
              <a:ext uri="{FF2B5EF4-FFF2-40B4-BE49-F238E27FC236}">
                <a16:creationId xmlns:a16="http://schemas.microsoft.com/office/drawing/2014/main" id="{D81F1F6E-EAA7-ABEE-6E81-C561AA3CEE44}"/>
              </a:ext>
            </a:extLst>
          </p:cNvPr>
          <p:cNvSpPr txBox="1">
            <a:spLocks/>
          </p:cNvSpPr>
          <p:nvPr/>
        </p:nvSpPr>
        <p:spPr bwMode="auto">
          <a:xfrm>
            <a:off x="485775" y="6062663"/>
            <a:ext cx="195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CA" altLang="en-US" sz="2800" b="1">
                <a:solidFill>
                  <a:srgbClr val="00B050"/>
                </a:solidFill>
              </a:rPr>
              <a:t>pass course</a:t>
            </a:r>
          </a:p>
        </p:txBody>
      </p:sp>
      <p:sp>
        <p:nvSpPr>
          <p:cNvPr id="43" name="Flowchart: Decision 42">
            <a:extLst>
              <a:ext uri="{FF2B5EF4-FFF2-40B4-BE49-F238E27FC236}">
                <a16:creationId xmlns:a16="http://schemas.microsoft.com/office/drawing/2014/main" id="{A857A91B-0AD3-C272-D124-E1CDEE5A3E8F}"/>
              </a:ext>
            </a:extLst>
          </p:cNvPr>
          <p:cNvSpPr/>
          <p:nvPr/>
        </p:nvSpPr>
        <p:spPr>
          <a:xfrm>
            <a:off x="4067175" y="1146175"/>
            <a:ext cx="2160588" cy="2089150"/>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44" name="Straight Arrow Connector 43">
            <a:extLst>
              <a:ext uri="{FF2B5EF4-FFF2-40B4-BE49-F238E27FC236}">
                <a16:creationId xmlns:a16="http://schemas.microsoft.com/office/drawing/2014/main" id="{BF005108-BF67-BA28-AEFE-9CB4932E527A}"/>
              </a:ext>
            </a:extLst>
          </p:cNvPr>
          <p:cNvCxnSpPr/>
          <p:nvPr/>
        </p:nvCxnSpPr>
        <p:spPr>
          <a:xfrm>
            <a:off x="5138738" y="3195638"/>
            <a:ext cx="0" cy="36671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401EF26A-2FF5-40B2-9D28-08DC7F6F0BFB}"/>
              </a:ext>
            </a:extLst>
          </p:cNvPr>
          <p:cNvCxnSpPr/>
          <p:nvPr/>
        </p:nvCxnSpPr>
        <p:spPr>
          <a:xfrm>
            <a:off x="5148263" y="781050"/>
            <a:ext cx="0" cy="3651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E35B7FA-A19D-2A5F-1725-D16F062A798A}"/>
              </a:ext>
            </a:extLst>
          </p:cNvPr>
          <p:cNvCxnSpPr/>
          <p:nvPr/>
        </p:nvCxnSpPr>
        <p:spPr>
          <a:xfrm flipH="1">
            <a:off x="3419475" y="2190750"/>
            <a:ext cx="647700"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48499" name="Content Placeholder 2">
            <a:extLst>
              <a:ext uri="{FF2B5EF4-FFF2-40B4-BE49-F238E27FC236}">
                <a16:creationId xmlns:a16="http://schemas.microsoft.com/office/drawing/2014/main" id="{5427054A-29C1-3282-246D-6B7C7A7778C3}"/>
              </a:ext>
            </a:extLst>
          </p:cNvPr>
          <p:cNvSpPr txBox="1">
            <a:spLocks/>
          </p:cNvSpPr>
          <p:nvPr/>
        </p:nvSpPr>
        <p:spPr bwMode="auto">
          <a:xfrm>
            <a:off x="4368800" y="3151188"/>
            <a:ext cx="6794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CA" altLang="en-US" sz="2800"/>
              <a:t>yes</a:t>
            </a:r>
          </a:p>
        </p:txBody>
      </p:sp>
      <p:sp>
        <p:nvSpPr>
          <p:cNvPr id="148500" name="Content Placeholder 2">
            <a:extLst>
              <a:ext uri="{FF2B5EF4-FFF2-40B4-BE49-F238E27FC236}">
                <a16:creationId xmlns:a16="http://schemas.microsoft.com/office/drawing/2014/main" id="{5F2E3ECE-E885-8BC3-F8A7-9AA512672B06}"/>
              </a:ext>
            </a:extLst>
          </p:cNvPr>
          <p:cNvSpPr txBox="1">
            <a:spLocks/>
          </p:cNvSpPr>
          <p:nvPr/>
        </p:nvSpPr>
        <p:spPr bwMode="auto">
          <a:xfrm>
            <a:off x="4173538" y="1879600"/>
            <a:ext cx="19542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CA" altLang="en-US" sz="2800"/>
              <a:t>attend class</a:t>
            </a:r>
          </a:p>
        </p:txBody>
      </p:sp>
      <p:sp>
        <p:nvSpPr>
          <p:cNvPr id="51" name="Flowchart: Decision 50">
            <a:extLst>
              <a:ext uri="{FF2B5EF4-FFF2-40B4-BE49-F238E27FC236}">
                <a16:creationId xmlns:a16="http://schemas.microsoft.com/office/drawing/2014/main" id="{34F4424B-5592-8837-76B4-88C0A5363A27}"/>
              </a:ext>
            </a:extLst>
          </p:cNvPr>
          <p:cNvSpPr/>
          <p:nvPr/>
        </p:nvSpPr>
        <p:spPr>
          <a:xfrm>
            <a:off x="6588125" y="1146175"/>
            <a:ext cx="2160588" cy="2089150"/>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52" name="Straight Arrow Connector 51">
            <a:extLst>
              <a:ext uri="{FF2B5EF4-FFF2-40B4-BE49-F238E27FC236}">
                <a16:creationId xmlns:a16="http://schemas.microsoft.com/office/drawing/2014/main" id="{5CE2D9D9-FDC7-74C5-C8D4-18F8D093A9D1}"/>
              </a:ext>
            </a:extLst>
          </p:cNvPr>
          <p:cNvCxnSpPr/>
          <p:nvPr/>
        </p:nvCxnSpPr>
        <p:spPr>
          <a:xfrm>
            <a:off x="7667625" y="773113"/>
            <a:ext cx="0" cy="3651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5EA648B-EB60-38C1-1472-4918DC3EB7D6}"/>
              </a:ext>
            </a:extLst>
          </p:cNvPr>
          <p:cNvCxnSpPr/>
          <p:nvPr/>
        </p:nvCxnSpPr>
        <p:spPr>
          <a:xfrm>
            <a:off x="7667625" y="3230563"/>
            <a:ext cx="0" cy="36671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48504" name="Content Placeholder 2">
            <a:extLst>
              <a:ext uri="{FF2B5EF4-FFF2-40B4-BE49-F238E27FC236}">
                <a16:creationId xmlns:a16="http://schemas.microsoft.com/office/drawing/2014/main" id="{3D477933-233A-6EBE-56FB-1E1D265DA591}"/>
              </a:ext>
            </a:extLst>
          </p:cNvPr>
          <p:cNvSpPr txBox="1">
            <a:spLocks/>
          </p:cNvSpPr>
          <p:nvPr/>
        </p:nvSpPr>
        <p:spPr bwMode="auto">
          <a:xfrm>
            <a:off x="519113" y="4319588"/>
            <a:ext cx="1954212"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CA" altLang="en-US" sz="2800"/>
              <a:t>pass exam</a:t>
            </a:r>
          </a:p>
        </p:txBody>
      </p:sp>
      <p:sp>
        <p:nvSpPr>
          <p:cNvPr id="148505" name="Content Placeholder 2">
            <a:extLst>
              <a:ext uri="{FF2B5EF4-FFF2-40B4-BE49-F238E27FC236}">
                <a16:creationId xmlns:a16="http://schemas.microsoft.com/office/drawing/2014/main" id="{929DC96D-4AA9-FAD4-ECDC-9F2212FCE2F8}"/>
              </a:ext>
            </a:extLst>
          </p:cNvPr>
          <p:cNvSpPr txBox="1">
            <a:spLocks/>
          </p:cNvSpPr>
          <p:nvPr/>
        </p:nvSpPr>
        <p:spPr bwMode="auto">
          <a:xfrm>
            <a:off x="6973888" y="3151188"/>
            <a:ext cx="6794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CA" altLang="en-US" sz="2800"/>
              <a:t>yes</a:t>
            </a:r>
          </a:p>
        </p:txBody>
      </p:sp>
      <p:sp>
        <p:nvSpPr>
          <p:cNvPr id="148506" name="Content Placeholder 2">
            <a:extLst>
              <a:ext uri="{FF2B5EF4-FFF2-40B4-BE49-F238E27FC236}">
                <a16:creationId xmlns:a16="http://schemas.microsoft.com/office/drawing/2014/main" id="{C2572BC5-955E-33D0-2E99-E04869832EFB}"/>
              </a:ext>
            </a:extLst>
          </p:cNvPr>
          <p:cNvSpPr txBox="1">
            <a:spLocks/>
          </p:cNvSpPr>
          <p:nvPr/>
        </p:nvSpPr>
        <p:spPr bwMode="auto">
          <a:xfrm>
            <a:off x="5251450" y="3951288"/>
            <a:ext cx="195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CA" altLang="en-US" sz="2800" b="1">
                <a:solidFill>
                  <a:srgbClr val="00B050"/>
                </a:solidFill>
              </a:rPr>
              <a:t>pass course</a:t>
            </a:r>
          </a:p>
        </p:txBody>
      </p:sp>
      <p:cxnSp>
        <p:nvCxnSpPr>
          <p:cNvPr id="60" name="Straight Connector 59">
            <a:extLst>
              <a:ext uri="{FF2B5EF4-FFF2-40B4-BE49-F238E27FC236}">
                <a16:creationId xmlns:a16="http://schemas.microsoft.com/office/drawing/2014/main" id="{6076D055-639F-C3AB-8A8E-5A464BD4819A}"/>
              </a:ext>
            </a:extLst>
          </p:cNvPr>
          <p:cNvCxnSpPr/>
          <p:nvPr/>
        </p:nvCxnSpPr>
        <p:spPr>
          <a:xfrm>
            <a:off x="3743325" y="549275"/>
            <a:ext cx="0" cy="5780088"/>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48508" name="TextBox 60">
            <a:extLst>
              <a:ext uri="{FF2B5EF4-FFF2-40B4-BE49-F238E27FC236}">
                <a16:creationId xmlns:a16="http://schemas.microsoft.com/office/drawing/2014/main" id="{674F852A-17CE-CB99-9201-4B9437AC9CB8}"/>
              </a:ext>
            </a:extLst>
          </p:cNvPr>
          <p:cNvSpPr txBox="1">
            <a:spLocks noChangeArrowheads="1"/>
          </p:cNvSpPr>
          <p:nvPr/>
        </p:nvSpPr>
        <p:spPr bwMode="auto">
          <a:xfrm>
            <a:off x="509588" y="284163"/>
            <a:ext cx="19129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CA" altLang="en-US" sz="2400" b="1">
                <a:solidFill>
                  <a:srgbClr val="FF0000"/>
                </a:solidFill>
                <a:latin typeface="Arial" panose="020B0604020202020204" pitchFamily="34" charset="0"/>
              </a:rPr>
              <a:t>Scenario #1</a:t>
            </a:r>
          </a:p>
        </p:txBody>
      </p:sp>
      <p:sp>
        <p:nvSpPr>
          <p:cNvPr id="148509" name="TextBox 61">
            <a:extLst>
              <a:ext uri="{FF2B5EF4-FFF2-40B4-BE49-F238E27FC236}">
                <a16:creationId xmlns:a16="http://schemas.microsoft.com/office/drawing/2014/main" id="{EDE24E22-463D-5248-9EFA-4EE12F8C4FBE}"/>
              </a:ext>
            </a:extLst>
          </p:cNvPr>
          <p:cNvSpPr txBox="1">
            <a:spLocks noChangeArrowheads="1"/>
          </p:cNvSpPr>
          <p:nvPr/>
        </p:nvSpPr>
        <p:spPr bwMode="auto">
          <a:xfrm>
            <a:off x="5418138" y="284163"/>
            <a:ext cx="19129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CA" altLang="en-US" sz="2400" b="1">
                <a:solidFill>
                  <a:srgbClr val="FF0000"/>
                </a:solidFill>
                <a:latin typeface="Arial" panose="020B0604020202020204" pitchFamily="34" charset="0"/>
              </a:rPr>
              <a:t>Scenario #2</a:t>
            </a:r>
          </a:p>
        </p:txBody>
      </p:sp>
      <p:sp>
        <p:nvSpPr>
          <p:cNvPr id="148510" name="Content Placeholder 2">
            <a:extLst>
              <a:ext uri="{FF2B5EF4-FFF2-40B4-BE49-F238E27FC236}">
                <a16:creationId xmlns:a16="http://schemas.microsoft.com/office/drawing/2014/main" id="{0AABF597-FE6B-9122-B780-F288FE809E39}"/>
              </a:ext>
            </a:extLst>
          </p:cNvPr>
          <p:cNvSpPr txBox="1">
            <a:spLocks/>
          </p:cNvSpPr>
          <p:nvPr/>
        </p:nvSpPr>
        <p:spPr bwMode="auto">
          <a:xfrm>
            <a:off x="550863" y="1916113"/>
            <a:ext cx="19542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CA" altLang="en-US" sz="2800"/>
              <a:t>attend class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a:extLst>
              <a:ext uri="{FF2B5EF4-FFF2-40B4-BE49-F238E27FC236}">
                <a16:creationId xmlns:a16="http://schemas.microsoft.com/office/drawing/2014/main" id="{0A523FFD-E5E8-896A-EF1F-912F26EEA297}"/>
              </a:ext>
            </a:extLst>
          </p:cNvPr>
          <p:cNvSpPr>
            <a:spLocks noGrp="1"/>
          </p:cNvSpPr>
          <p:nvPr>
            <p:ph type="title"/>
          </p:nvPr>
        </p:nvSpPr>
        <p:spPr/>
        <p:txBody>
          <a:bodyPr/>
          <a:lstStyle/>
          <a:p>
            <a:r>
              <a:rPr lang="en-CA" altLang="en-US" sz="3200"/>
              <a:t>Cameron’s Universal Field Theory </a:t>
            </a:r>
            <a:br>
              <a:rPr lang="en-CA" altLang="en-US" sz="3200"/>
            </a:br>
            <a:r>
              <a:rPr lang="en-CA" altLang="en-US" sz="3200"/>
              <a:t>of Claim Construction</a:t>
            </a:r>
          </a:p>
        </p:txBody>
      </p:sp>
      <p:sp>
        <p:nvSpPr>
          <p:cNvPr id="149506" name="Slide Number Placeholder 3">
            <a:extLst>
              <a:ext uri="{FF2B5EF4-FFF2-40B4-BE49-F238E27FC236}">
                <a16:creationId xmlns:a16="http://schemas.microsoft.com/office/drawing/2014/main" id="{F4D728D0-0F36-B419-FCA8-BF76DDD459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7E4A3A59-003E-274E-8A2D-01B6744E6CE3}" type="slidenum">
              <a:rPr lang="en-CA" altLang="en-US" sz="1200" smtClean="0">
                <a:solidFill>
                  <a:srgbClr val="898989"/>
                </a:solidFill>
              </a:rPr>
              <a:pPr>
                <a:spcBef>
                  <a:spcPct val="0"/>
                </a:spcBef>
                <a:buFontTx/>
                <a:buNone/>
              </a:pPr>
              <a:t>79</a:t>
            </a:fld>
            <a:endParaRPr lang="en-CA" altLang="en-US" sz="1200">
              <a:solidFill>
                <a:srgbClr val="898989"/>
              </a:solidFill>
            </a:endParaRPr>
          </a:p>
        </p:txBody>
      </p:sp>
      <p:pic>
        <p:nvPicPr>
          <p:cNvPr id="149507" name="Picture 11" descr="logoddsmnoir">
            <a:extLst>
              <a:ext uri="{FF2B5EF4-FFF2-40B4-BE49-F238E27FC236}">
                <a16:creationId xmlns:a16="http://schemas.microsoft.com/office/drawing/2014/main" id="{A8A7916B-F37D-B50C-27B3-2A75BA5CC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425" y="5505450"/>
            <a:ext cx="49149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49508" name="Picture 12" descr="logoddsmnoir">
            <a:extLst>
              <a:ext uri="{FF2B5EF4-FFF2-40B4-BE49-F238E27FC236}">
                <a16:creationId xmlns:a16="http://schemas.microsoft.com/office/drawing/2014/main" id="{B0831724-BED2-29AD-5800-4C119618F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25" y="1492250"/>
            <a:ext cx="737235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49509" name="Content Placeholder 1">
            <a:extLst>
              <a:ext uri="{FF2B5EF4-FFF2-40B4-BE49-F238E27FC236}">
                <a16:creationId xmlns:a16="http://schemas.microsoft.com/office/drawing/2014/main" id="{4EFE0DA2-8663-CBC6-4B89-A9A68EE12C8E}"/>
              </a:ext>
            </a:extLst>
          </p:cNvPr>
          <p:cNvSpPr>
            <a:spLocks noGrp="1"/>
          </p:cNvSpPr>
          <p:nvPr>
            <p:ph idx="1"/>
          </p:nvPr>
        </p:nvSpPr>
        <p:spPr/>
        <p:txBody>
          <a:bodyPr/>
          <a:lstStyle/>
          <a:p>
            <a:endParaRPr lang="en-CA"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Number Placeholder 6">
            <a:extLst>
              <a:ext uri="{FF2B5EF4-FFF2-40B4-BE49-F238E27FC236}">
                <a16:creationId xmlns:a16="http://schemas.microsoft.com/office/drawing/2014/main" id="{A83AC70D-AA98-691E-CF2B-C4B9B6E5E6E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0F951C4-E74F-AE4B-9C65-DE13B6F424CE}" type="slidenum">
              <a:rPr lang="en-CA" altLang="en-US" sz="1100" smtClean="0">
                <a:solidFill>
                  <a:srgbClr val="4BACC6"/>
                </a:solidFill>
              </a:rPr>
              <a:pPr>
                <a:spcBef>
                  <a:spcPct val="0"/>
                </a:spcBef>
                <a:buFontTx/>
                <a:buNone/>
              </a:pPr>
              <a:t>80</a:t>
            </a:fld>
            <a:endParaRPr lang="en-CA" altLang="en-US" sz="1100">
              <a:solidFill>
                <a:srgbClr val="4BACC6"/>
              </a:solidFill>
            </a:endParaRPr>
          </a:p>
        </p:txBody>
      </p:sp>
      <p:pic>
        <p:nvPicPr>
          <p:cNvPr id="150530" name="Picture 12">
            <a:extLst>
              <a:ext uri="{FF2B5EF4-FFF2-40B4-BE49-F238E27FC236}">
                <a16:creationId xmlns:a16="http://schemas.microsoft.com/office/drawing/2014/main" id="{84E6ADEA-37D3-A74B-7BB8-41E488928A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2650" y="1104900"/>
            <a:ext cx="376555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03B9E59A-6F0A-C465-338A-415D506EBFFD}"/>
              </a:ext>
            </a:extLst>
          </p:cNvPr>
          <p:cNvSpPr/>
          <p:nvPr/>
        </p:nvSpPr>
        <p:spPr>
          <a:xfrm>
            <a:off x="1257300" y="457200"/>
            <a:ext cx="2743200" cy="584200"/>
          </a:xfrm>
          <a:prstGeom prst="rect">
            <a:avLst/>
          </a:prstGeom>
        </p:spPr>
        <p:txBody>
          <a:bodyPr>
            <a:spAutoFit/>
          </a:bodyPr>
          <a:lstStyle/>
          <a:p>
            <a:pPr algn="ctr">
              <a:defRPr/>
            </a:pPr>
            <a:r>
              <a:rPr lang="en-CA" sz="3200" dirty="0">
                <a:solidFill>
                  <a:schemeClr val="accent4"/>
                </a:solidFill>
                <a:latin typeface="Arial" charset="0"/>
              </a:rPr>
              <a:t>OLD</a:t>
            </a:r>
          </a:p>
        </p:txBody>
      </p:sp>
      <p:sp>
        <p:nvSpPr>
          <p:cNvPr id="15" name="Rectangle 14">
            <a:extLst>
              <a:ext uri="{FF2B5EF4-FFF2-40B4-BE49-F238E27FC236}">
                <a16:creationId xmlns:a16="http://schemas.microsoft.com/office/drawing/2014/main" id="{18DB2E7E-774C-2AE3-6C36-E1AB010E480C}"/>
              </a:ext>
            </a:extLst>
          </p:cNvPr>
          <p:cNvSpPr/>
          <p:nvPr/>
        </p:nvSpPr>
        <p:spPr>
          <a:xfrm>
            <a:off x="5048250" y="457200"/>
            <a:ext cx="2743200" cy="584200"/>
          </a:xfrm>
          <a:prstGeom prst="rect">
            <a:avLst/>
          </a:prstGeom>
        </p:spPr>
        <p:txBody>
          <a:bodyPr>
            <a:spAutoFit/>
          </a:bodyPr>
          <a:lstStyle/>
          <a:p>
            <a:pPr algn="ctr">
              <a:defRPr/>
            </a:pPr>
            <a:r>
              <a:rPr lang="en-CA" sz="3200" dirty="0">
                <a:solidFill>
                  <a:schemeClr val="accent4"/>
                </a:solidFill>
                <a:latin typeface="Arial" charset="0"/>
              </a:rPr>
              <a:t>NEW</a:t>
            </a:r>
          </a:p>
        </p:txBody>
      </p:sp>
      <p:sp>
        <p:nvSpPr>
          <p:cNvPr id="150533" name="Content Placeholder 2">
            <a:extLst>
              <a:ext uri="{FF2B5EF4-FFF2-40B4-BE49-F238E27FC236}">
                <a16:creationId xmlns:a16="http://schemas.microsoft.com/office/drawing/2014/main" id="{192CFE3A-146A-5EF9-A1C7-4D447E6A4ED2}"/>
              </a:ext>
            </a:extLst>
          </p:cNvPr>
          <p:cNvSpPr txBox="1">
            <a:spLocks/>
          </p:cNvSpPr>
          <p:nvPr/>
        </p:nvSpPr>
        <p:spPr bwMode="auto">
          <a:xfrm>
            <a:off x="685800" y="4876800"/>
            <a:ext cx="37338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r>
              <a:rPr lang="en-CA" altLang="en-US" sz="2000"/>
              <a:t>Taken the “pith and substance”</a:t>
            </a:r>
          </a:p>
        </p:txBody>
      </p:sp>
      <p:sp>
        <p:nvSpPr>
          <p:cNvPr id="150534" name="Content Placeholder 2">
            <a:extLst>
              <a:ext uri="{FF2B5EF4-FFF2-40B4-BE49-F238E27FC236}">
                <a16:creationId xmlns:a16="http://schemas.microsoft.com/office/drawing/2014/main" id="{C0EBF326-EC1D-A8F7-E692-BFFE1E22153E}"/>
              </a:ext>
            </a:extLst>
          </p:cNvPr>
          <p:cNvSpPr txBox="1">
            <a:spLocks/>
          </p:cNvSpPr>
          <p:nvPr/>
        </p:nvSpPr>
        <p:spPr bwMode="auto">
          <a:xfrm>
            <a:off x="4800600" y="4876800"/>
            <a:ext cx="37338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r>
              <a:rPr lang="en-CA" altLang="en-US" sz="2000"/>
              <a:t>Infringement by taking all </a:t>
            </a:r>
            <a:r>
              <a:rPr lang="en-CA" altLang="en-US" sz="2000" u="sng"/>
              <a:t>essential</a:t>
            </a:r>
            <a:r>
              <a:rPr lang="en-CA" altLang="en-US" sz="2000"/>
              <a:t> elements</a:t>
            </a:r>
          </a:p>
        </p:txBody>
      </p:sp>
      <p:pic>
        <p:nvPicPr>
          <p:cNvPr id="150535" name="Picture 2">
            <a:extLst>
              <a:ext uri="{FF2B5EF4-FFF2-40B4-BE49-F238E27FC236}">
                <a16:creationId xmlns:a16="http://schemas.microsoft.com/office/drawing/2014/main" id="{448D3FED-EC69-C57F-F8C8-D07D832542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49300"/>
            <a:ext cx="80772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0536" name="TextBox 24">
            <a:extLst>
              <a:ext uri="{FF2B5EF4-FFF2-40B4-BE49-F238E27FC236}">
                <a16:creationId xmlns:a16="http://schemas.microsoft.com/office/drawing/2014/main" id="{43928C39-DEDC-EDBB-A88B-C459341A88B1}"/>
              </a:ext>
            </a:extLst>
          </p:cNvPr>
          <p:cNvSpPr txBox="1">
            <a:spLocks noChangeArrowheads="1"/>
          </p:cNvSpPr>
          <p:nvPr/>
        </p:nvSpPr>
        <p:spPr bwMode="auto">
          <a:xfrm>
            <a:off x="6688138" y="1981200"/>
            <a:ext cx="1716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2400">
                <a:latin typeface="Arial" panose="020B0604020202020204" pitchFamily="34" charset="0"/>
              </a:rPr>
              <a:t>Essential elements</a:t>
            </a:r>
          </a:p>
        </p:txBody>
      </p:sp>
      <p:pic>
        <p:nvPicPr>
          <p:cNvPr id="150537" name="Picture 12">
            <a:extLst>
              <a:ext uri="{FF2B5EF4-FFF2-40B4-BE49-F238E27FC236}">
                <a16:creationId xmlns:a16="http://schemas.microsoft.com/office/drawing/2014/main" id="{33578EBB-9816-1763-A56B-684D37C0C9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236663"/>
            <a:ext cx="376555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8" name="TextBox 24">
            <a:extLst>
              <a:ext uri="{FF2B5EF4-FFF2-40B4-BE49-F238E27FC236}">
                <a16:creationId xmlns:a16="http://schemas.microsoft.com/office/drawing/2014/main" id="{8249799B-7D56-01FC-4D04-03A7D8B4E9F7}"/>
              </a:ext>
            </a:extLst>
          </p:cNvPr>
          <p:cNvSpPr txBox="1">
            <a:spLocks noChangeArrowheads="1"/>
          </p:cNvSpPr>
          <p:nvPr/>
        </p:nvSpPr>
        <p:spPr bwMode="auto">
          <a:xfrm>
            <a:off x="2527300" y="2008188"/>
            <a:ext cx="18923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2400">
                <a:latin typeface="Arial" panose="020B0604020202020204" pitchFamily="34" charset="0"/>
              </a:rPr>
              <a:t>Pith and Substance</a:t>
            </a:r>
          </a:p>
        </p:txBody>
      </p:sp>
      <p:cxnSp>
        <p:nvCxnSpPr>
          <p:cNvPr id="3" name="Straight Arrow Connector 2">
            <a:extLst>
              <a:ext uri="{FF2B5EF4-FFF2-40B4-BE49-F238E27FC236}">
                <a16:creationId xmlns:a16="http://schemas.microsoft.com/office/drawing/2014/main" id="{1755D237-AF8B-5F26-FCA7-15EE459343B5}"/>
              </a:ext>
            </a:extLst>
          </p:cNvPr>
          <p:cNvCxnSpPr/>
          <p:nvPr/>
        </p:nvCxnSpPr>
        <p:spPr>
          <a:xfrm flipH="1">
            <a:off x="2552700" y="2838450"/>
            <a:ext cx="290513" cy="2809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75114A0-1925-2977-16B2-F2505CFFC3EA}"/>
              </a:ext>
            </a:extLst>
          </p:cNvPr>
          <p:cNvCxnSpPr/>
          <p:nvPr/>
        </p:nvCxnSpPr>
        <p:spPr>
          <a:xfrm flipH="1">
            <a:off x="6688138" y="2719388"/>
            <a:ext cx="290512" cy="2809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2">
            <a:extLst>
              <a:ext uri="{FF2B5EF4-FFF2-40B4-BE49-F238E27FC236}">
                <a16:creationId xmlns:a16="http://schemas.microsoft.com/office/drawing/2014/main" id="{1B77D69B-27E3-1D9B-EBF8-EC5981795B8B}"/>
              </a:ext>
            </a:extLst>
          </p:cNvPr>
          <p:cNvSpPr>
            <a:spLocks noGrp="1"/>
          </p:cNvSpPr>
          <p:nvPr>
            <p:ph type="title"/>
          </p:nvPr>
        </p:nvSpPr>
        <p:spPr/>
        <p:txBody>
          <a:bodyPr/>
          <a:lstStyle/>
          <a:p>
            <a:r>
              <a:rPr lang="en-CA" altLang="en-US"/>
              <a:t>Other Considerations</a:t>
            </a:r>
          </a:p>
        </p:txBody>
      </p:sp>
      <p:sp>
        <p:nvSpPr>
          <p:cNvPr id="151554" name="Content Placeholder 3">
            <a:extLst>
              <a:ext uri="{FF2B5EF4-FFF2-40B4-BE49-F238E27FC236}">
                <a16:creationId xmlns:a16="http://schemas.microsoft.com/office/drawing/2014/main" id="{946E0B9B-FDA3-ABCE-5692-A5E838F38F90}"/>
              </a:ext>
            </a:extLst>
          </p:cNvPr>
          <p:cNvSpPr>
            <a:spLocks noGrp="1"/>
          </p:cNvSpPr>
          <p:nvPr>
            <p:ph idx="1"/>
          </p:nvPr>
        </p:nvSpPr>
        <p:spPr/>
        <p:txBody>
          <a:bodyPr/>
          <a:lstStyle/>
          <a:p>
            <a:r>
              <a:rPr lang="en-CA" altLang="en-US"/>
              <a:t>Use of the Disclosure</a:t>
            </a:r>
          </a:p>
          <a:p>
            <a:pPr lvl="1"/>
            <a:r>
              <a:rPr lang="en-CA" altLang="en-US"/>
              <a:t>Read patent as a whole</a:t>
            </a:r>
          </a:p>
          <a:p>
            <a:pPr lvl="2"/>
            <a:r>
              <a:rPr lang="en-CA" altLang="en-US"/>
              <a:t>Look for definitions – they count</a:t>
            </a:r>
          </a:p>
          <a:p>
            <a:pPr lvl="1"/>
            <a:r>
              <a:rPr lang="en-CA" altLang="en-US"/>
              <a:t>Disclosure should not expand or contract meaning</a:t>
            </a:r>
          </a:p>
          <a:p>
            <a:pPr lvl="2"/>
            <a:r>
              <a:rPr lang="en-CA" altLang="en-US"/>
              <a:t>Claim should NOT be limited to the preferred embodiment (FCA: </a:t>
            </a:r>
            <a:r>
              <a:rPr lang="en-CA" altLang="en-US" i="1"/>
              <a:t>Dableh</a:t>
            </a:r>
            <a:r>
              <a:rPr lang="en-CA" altLang="en-US"/>
              <a:t>)</a:t>
            </a:r>
          </a:p>
        </p:txBody>
      </p:sp>
      <p:sp>
        <p:nvSpPr>
          <p:cNvPr id="151555" name="Slide Number Placeholder 1">
            <a:extLst>
              <a:ext uri="{FF2B5EF4-FFF2-40B4-BE49-F238E27FC236}">
                <a16:creationId xmlns:a16="http://schemas.microsoft.com/office/drawing/2014/main" id="{ACEFB6D3-7E03-C766-A57F-B795A9695B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A620939C-40CA-D645-9890-5E9E743035EA}" type="slidenum">
              <a:rPr lang="en-CA" altLang="en-US" sz="1200" smtClean="0">
                <a:solidFill>
                  <a:srgbClr val="898989"/>
                </a:solidFill>
              </a:rPr>
              <a:pPr>
                <a:spcBef>
                  <a:spcPct val="0"/>
                </a:spcBef>
                <a:buFontTx/>
                <a:buNone/>
              </a:pPr>
              <a:t>81</a:t>
            </a:fld>
            <a:endParaRPr lang="en-CA" altLang="en-US" sz="1200">
              <a:solidFill>
                <a:srgbClr val="898989"/>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a:extLst>
              <a:ext uri="{FF2B5EF4-FFF2-40B4-BE49-F238E27FC236}">
                <a16:creationId xmlns:a16="http://schemas.microsoft.com/office/drawing/2014/main" id="{4CAEACA1-EFF3-8A0E-74BB-4B02BABA8648}"/>
              </a:ext>
            </a:extLst>
          </p:cNvPr>
          <p:cNvSpPr>
            <a:spLocks noGrp="1"/>
          </p:cNvSpPr>
          <p:nvPr>
            <p:ph type="title"/>
          </p:nvPr>
        </p:nvSpPr>
        <p:spPr/>
        <p:txBody>
          <a:bodyPr/>
          <a:lstStyle/>
          <a:p>
            <a:r>
              <a:rPr lang="en-CA" altLang="en-US"/>
              <a:t>Claim Differentiation</a:t>
            </a:r>
          </a:p>
        </p:txBody>
      </p:sp>
      <p:sp>
        <p:nvSpPr>
          <p:cNvPr id="152578" name="Slide Number Placeholder 3">
            <a:extLst>
              <a:ext uri="{FF2B5EF4-FFF2-40B4-BE49-F238E27FC236}">
                <a16:creationId xmlns:a16="http://schemas.microsoft.com/office/drawing/2014/main" id="{89EE0BBC-B7F1-65EF-3A71-4E06AD3AD39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7018071-660B-2E45-80BA-C59A7623A069}" type="slidenum">
              <a:rPr lang="en-CA" altLang="en-US" sz="1200" smtClean="0">
                <a:solidFill>
                  <a:srgbClr val="898989"/>
                </a:solidFill>
              </a:rPr>
              <a:pPr>
                <a:spcBef>
                  <a:spcPct val="0"/>
                </a:spcBef>
                <a:buFontTx/>
                <a:buNone/>
              </a:pPr>
              <a:t>82</a:t>
            </a:fld>
            <a:endParaRPr lang="en-CA" altLang="en-US" sz="1200">
              <a:solidFill>
                <a:srgbClr val="898989"/>
              </a:solidFill>
            </a:endParaRPr>
          </a:p>
        </p:txBody>
      </p:sp>
      <p:pic>
        <p:nvPicPr>
          <p:cNvPr id="152579" name="Content Placeholder 4">
            <a:extLst>
              <a:ext uri="{FF2B5EF4-FFF2-40B4-BE49-F238E27FC236}">
                <a16:creationId xmlns:a16="http://schemas.microsoft.com/office/drawing/2014/main" id="{C65F3D07-C140-05FA-E75C-379CDC91AA04}"/>
              </a:ext>
            </a:extLst>
          </p:cNvPr>
          <p:cNvPicPr>
            <a:picLocks noGrp="1" noChangeArrowheads="1"/>
          </p:cNvPicPr>
          <p:nvPr>
            <p:ph idx="1"/>
          </p:nvPr>
        </p:nvPicPr>
        <p:blipFill>
          <a:blip r:embed="rId3">
            <a:extLst>
              <a:ext uri="{28A0092B-C50C-407E-A947-70E740481C1C}">
                <a14:useLocalDpi xmlns:a14="http://schemas.microsoft.com/office/drawing/2010/main" val="0"/>
              </a:ext>
            </a:extLst>
          </a:blip>
          <a:srcRect t="25633" b="5208"/>
          <a:stretch>
            <a:fillRect/>
          </a:stretch>
        </p:blipFill>
        <p:spPr>
          <a:xfrm>
            <a:off x="457200" y="1728788"/>
            <a:ext cx="8229600" cy="4268787"/>
          </a:xfr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a:extLst>
              <a:ext uri="{FF2B5EF4-FFF2-40B4-BE49-F238E27FC236}">
                <a16:creationId xmlns:a16="http://schemas.microsoft.com/office/drawing/2014/main" id="{3BA521DF-060A-ED91-12AD-3692165E1032}"/>
              </a:ext>
            </a:extLst>
          </p:cNvPr>
          <p:cNvSpPr>
            <a:spLocks noGrp="1"/>
          </p:cNvSpPr>
          <p:nvPr>
            <p:ph type="title"/>
          </p:nvPr>
        </p:nvSpPr>
        <p:spPr/>
        <p:txBody>
          <a:bodyPr/>
          <a:lstStyle/>
          <a:p>
            <a:r>
              <a:rPr lang="en-CA" altLang="en-US"/>
              <a:t>Claim Differentiation</a:t>
            </a:r>
          </a:p>
        </p:txBody>
      </p:sp>
      <p:sp>
        <p:nvSpPr>
          <p:cNvPr id="154626" name="Content Placeholder 2">
            <a:extLst>
              <a:ext uri="{FF2B5EF4-FFF2-40B4-BE49-F238E27FC236}">
                <a16:creationId xmlns:a16="http://schemas.microsoft.com/office/drawing/2014/main" id="{35017E38-559A-5642-B831-0D8411228D77}"/>
              </a:ext>
            </a:extLst>
          </p:cNvPr>
          <p:cNvSpPr>
            <a:spLocks noGrp="1"/>
          </p:cNvSpPr>
          <p:nvPr>
            <p:ph idx="1"/>
          </p:nvPr>
        </p:nvSpPr>
        <p:spPr/>
        <p:txBody>
          <a:bodyPr/>
          <a:lstStyle/>
          <a:p>
            <a:r>
              <a:rPr lang="en-CA" altLang="en-US"/>
              <a:t>Other independent claims</a:t>
            </a:r>
          </a:p>
          <a:p>
            <a:pPr lvl="1"/>
            <a:r>
              <a:rPr lang="en-CA" altLang="en-US"/>
              <a:t>Can’t use for construction, but same words should have same meaning</a:t>
            </a:r>
          </a:p>
          <a:p>
            <a:endParaRPr lang="en-CA" altLang="en-US"/>
          </a:p>
        </p:txBody>
      </p:sp>
      <p:sp>
        <p:nvSpPr>
          <p:cNvPr id="154627" name="Slide Number Placeholder 3">
            <a:extLst>
              <a:ext uri="{FF2B5EF4-FFF2-40B4-BE49-F238E27FC236}">
                <a16:creationId xmlns:a16="http://schemas.microsoft.com/office/drawing/2014/main" id="{743D9553-1602-CF7A-F667-ED92787B32B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1BCB066C-9CE6-9647-80D1-DA771187FC1D}" type="slidenum">
              <a:rPr lang="en-CA" altLang="en-US" sz="1200" smtClean="0">
                <a:solidFill>
                  <a:srgbClr val="898989"/>
                </a:solidFill>
              </a:rPr>
              <a:pPr>
                <a:spcBef>
                  <a:spcPct val="0"/>
                </a:spcBef>
                <a:buFontTx/>
                <a:buNone/>
              </a:pPr>
              <a:t>83</a:t>
            </a:fld>
            <a:endParaRPr lang="en-CA" altLang="en-US" sz="1200">
              <a:solidFill>
                <a:srgbClr val="898989"/>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a:extLst>
              <a:ext uri="{FF2B5EF4-FFF2-40B4-BE49-F238E27FC236}">
                <a16:creationId xmlns:a16="http://schemas.microsoft.com/office/drawing/2014/main" id="{8A48A7DD-64DD-566E-7E70-3BD25EBA7121}"/>
              </a:ext>
            </a:extLst>
          </p:cNvPr>
          <p:cNvSpPr>
            <a:spLocks noGrp="1"/>
          </p:cNvSpPr>
          <p:nvPr>
            <p:ph type="title"/>
          </p:nvPr>
        </p:nvSpPr>
        <p:spPr/>
        <p:txBody>
          <a:bodyPr/>
          <a:lstStyle/>
          <a:p>
            <a:r>
              <a:rPr lang="en-CA" altLang="en-US"/>
              <a:t>Other Considerations</a:t>
            </a:r>
          </a:p>
        </p:txBody>
      </p:sp>
      <p:sp>
        <p:nvSpPr>
          <p:cNvPr id="155650" name="Content Placeholder 2">
            <a:extLst>
              <a:ext uri="{FF2B5EF4-FFF2-40B4-BE49-F238E27FC236}">
                <a16:creationId xmlns:a16="http://schemas.microsoft.com/office/drawing/2014/main" id="{76AF62DB-7062-E0EF-6F5A-562072573C0A}"/>
              </a:ext>
            </a:extLst>
          </p:cNvPr>
          <p:cNvSpPr>
            <a:spLocks noGrp="1"/>
          </p:cNvSpPr>
          <p:nvPr>
            <p:ph idx="1"/>
          </p:nvPr>
        </p:nvSpPr>
        <p:spPr/>
        <p:txBody>
          <a:bodyPr/>
          <a:lstStyle/>
          <a:p>
            <a:r>
              <a:rPr lang="en-CA" altLang="en-US"/>
              <a:t>Use of External material	</a:t>
            </a:r>
          </a:p>
          <a:p>
            <a:pPr lvl="1"/>
            <a:r>
              <a:rPr lang="en-CA" altLang="en-US"/>
              <a:t>Can use it if it’s referred to in patent</a:t>
            </a:r>
          </a:p>
          <a:p>
            <a:pPr lvl="1"/>
            <a:r>
              <a:rPr lang="en-CA" altLang="en-US"/>
              <a:t>Can use it to understand the state of the art</a:t>
            </a:r>
          </a:p>
          <a:p>
            <a:pPr lvl="1"/>
            <a:r>
              <a:rPr lang="en-CA" altLang="en-US"/>
              <a:t>Since Dec. 2018, can use the Canadian file history</a:t>
            </a:r>
          </a:p>
          <a:p>
            <a:pPr lvl="1"/>
            <a:r>
              <a:rPr lang="en-CA" altLang="en-US"/>
              <a:t>Can’t use:</a:t>
            </a:r>
          </a:p>
          <a:p>
            <a:pPr lvl="2"/>
            <a:r>
              <a:rPr lang="en-CA" altLang="en-US"/>
              <a:t>Dictionaries (I say “why not?”)</a:t>
            </a:r>
          </a:p>
          <a:p>
            <a:pPr lvl="2"/>
            <a:r>
              <a:rPr lang="en-CA" altLang="en-US"/>
              <a:t>Inventor’s evidence as to his/her intention</a:t>
            </a:r>
          </a:p>
          <a:p>
            <a:pPr lvl="1"/>
            <a:r>
              <a:rPr lang="en-CA" altLang="en-US"/>
              <a:t>Issue Estoppel</a:t>
            </a:r>
          </a:p>
          <a:p>
            <a:pPr lvl="2"/>
            <a:r>
              <a:rPr lang="en-CA" altLang="en-US"/>
              <a:t>Law, no; facts probably</a:t>
            </a:r>
          </a:p>
        </p:txBody>
      </p:sp>
      <p:sp>
        <p:nvSpPr>
          <p:cNvPr id="155651" name="Slide Number Placeholder 3">
            <a:extLst>
              <a:ext uri="{FF2B5EF4-FFF2-40B4-BE49-F238E27FC236}">
                <a16:creationId xmlns:a16="http://schemas.microsoft.com/office/drawing/2014/main" id="{842BFC7A-6EBF-60E5-1E26-DEB4A6D577B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7EDDFC09-FEE3-0347-9AC8-856EC55D7E01}" type="slidenum">
              <a:rPr lang="en-CA" altLang="en-US" sz="1200" smtClean="0">
                <a:solidFill>
                  <a:srgbClr val="898989"/>
                </a:solidFill>
              </a:rPr>
              <a:pPr>
                <a:spcBef>
                  <a:spcPct val="0"/>
                </a:spcBef>
                <a:buFontTx/>
                <a:buNone/>
              </a:pPr>
              <a:t>84</a:t>
            </a:fld>
            <a:endParaRPr lang="en-CA" altLang="en-US" sz="1200">
              <a:solidFill>
                <a:srgbClr val="898989"/>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8E10-0935-BC15-B9D8-C36B335F7B46}"/>
              </a:ext>
            </a:extLst>
          </p:cNvPr>
          <p:cNvSpPr>
            <a:spLocks noGrp="1"/>
          </p:cNvSpPr>
          <p:nvPr>
            <p:ph type="title"/>
          </p:nvPr>
        </p:nvSpPr>
        <p:spPr/>
        <p:txBody>
          <a:bodyPr/>
          <a:lstStyle/>
          <a:p>
            <a:r>
              <a:rPr lang="en-US" dirty="0"/>
              <a:t>What it’s not: Problem/Solution</a:t>
            </a:r>
          </a:p>
        </p:txBody>
      </p:sp>
      <p:sp>
        <p:nvSpPr>
          <p:cNvPr id="3" name="Content Placeholder 2">
            <a:extLst>
              <a:ext uri="{FF2B5EF4-FFF2-40B4-BE49-F238E27FC236}">
                <a16:creationId xmlns:a16="http://schemas.microsoft.com/office/drawing/2014/main" id="{9A75C7AE-54BC-E381-85CC-56A1993638C5}"/>
              </a:ext>
            </a:extLst>
          </p:cNvPr>
          <p:cNvSpPr>
            <a:spLocks noGrp="1"/>
          </p:cNvSpPr>
          <p:nvPr>
            <p:ph idx="1"/>
          </p:nvPr>
        </p:nvSpPr>
        <p:spPr/>
        <p:txBody>
          <a:bodyPr/>
          <a:lstStyle/>
          <a:p>
            <a:r>
              <a:rPr lang="en-US" dirty="0"/>
              <a:t>CIPO’s “problem/solution” approach to claim construction:</a:t>
            </a:r>
          </a:p>
          <a:p>
            <a:pPr lvl="1"/>
            <a:r>
              <a:rPr lang="en-CA" dirty="0"/>
              <a:t>“The identification of the essential elements of a claim cannot be performed without having first properly identified the proposed solution to the disclosed problem” [former </a:t>
            </a:r>
            <a:r>
              <a:rPr lang="en-CA" i="1" dirty="0">
                <a:hlinkClick r:id="rId2"/>
              </a:rPr>
              <a:t>Manual of Patent Office Practice</a:t>
            </a:r>
            <a:r>
              <a:rPr lang="en-CA" dirty="0"/>
              <a:t>, Section 12.02.02e.]</a:t>
            </a:r>
            <a:endParaRPr lang="en-US" dirty="0"/>
          </a:p>
        </p:txBody>
      </p:sp>
      <p:sp>
        <p:nvSpPr>
          <p:cNvPr id="4" name="Slide Number Placeholder 3">
            <a:extLst>
              <a:ext uri="{FF2B5EF4-FFF2-40B4-BE49-F238E27FC236}">
                <a16:creationId xmlns:a16="http://schemas.microsoft.com/office/drawing/2014/main" id="{2BEA3C9D-E933-0CDF-C0A1-D92757B5F885}"/>
              </a:ext>
            </a:extLst>
          </p:cNvPr>
          <p:cNvSpPr>
            <a:spLocks noGrp="1"/>
          </p:cNvSpPr>
          <p:nvPr>
            <p:ph type="sldNum" sz="quarter" idx="12"/>
          </p:nvPr>
        </p:nvSpPr>
        <p:spPr/>
        <p:txBody>
          <a:bodyPr/>
          <a:lstStyle/>
          <a:p>
            <a:pPr>
              <a:defRPr/>
            </a:pPr>
            <a:fld id="{8496E68B-ECC2-BD42-A437-D7A13C013FFC}" type="slidenum">
              <a:rPr lang="en-CA" altLang="en-US" smtClean="0"/>
              <a:pPr>
                <a:defRPr/>
              </a:pPr>
              <a:t>85</a:t>
            </a:fld>
            <a:endParaRPr lang="en-CA" altLang="en-US"/>
          </a:p>
        </p:txBody>
      </p:sp>
    </p:spTree>
    <p:extLst>
      <p:ext uri="{BB962C8B-B14F-4D97-AF65-F5344CB8AC3E}">
        <p14:creationId xmlns:p14="http://schemas.microsoft.com/office/powerpoint/2010/main" val="24370471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7F3C-5859-D626-A488-DC26CB872BAC}"/>
              </a:ext>
            </a:extLst>
          </p:cNvPr>
          <p:cNvSpPr>
            <a:spLocks noGrp="1"/>
          </p:cNvSpPr>
          <p:nvPr>
            <p:ph type="title"/>
          </p:nvPr>
        </p:nvSpPr>
        <p:spPr/>
        <p:txBody>
          <a:bodyPr>
            <a:normAutofit fontScale="90000"/>
          </a:bodyPr>
          <a:lstStyle/>
          <a:p>
            <a:r>
              <a:rPr lang="en-CA" i="1" dirty="0" err="1"/>
              <a:t>Choueifaty</a:t>
            </a:r>
            <a:r>
              <a:rPr lang="en-CA" i="1" dirty="0"/>
              <a:t> v Attorney General of Canada</a:t>
            </a:r>
            <a:r>
              <a:rPr lang="en-CA" dirty="0"/>
              <a:t>, </a:t>
            </a:r>
            <a:r>
              <a:rPr lang="en-CA" sz="2700" dirty="0">
                <a:hlinkClick r:id="rId2"/>
              </a:rPr>
              <a:t>2020 FC 837</a:t>
            </a:r>
            <a:endParaRPr lang="en-US" sz="2700" dirty="0"/>
          </a:p>
        </p:txBody>
      </p:sp>
      <p:sp>
        <p:nvSpPr>
          <p:cNvPr id="3" name="Content Placeholder 2">
            <a:extLst>
              <a:ext uri="{FF2B5EF4-FFF2-40B4-BE49-F238E27FC236}">
                <a16:creationId xmlns:a16="http://schemas.microsoft.com/office/drawing/2014/main" id="{C68E46CE-FC0C-5999-8CF1-FFCE400352CD}"/>
              </a:ext>
            </a:extLst>
          </p:cNvPr>
          <p:cNvSpPr>
            <a:spLocks noGrp="1"/>
          </p:cNvSpPr>
          <p:nvPr>
            <p:ph idx="1"/>
          </p:nvPr>
        </p:nvSpPr>
        <p:spPr/>
        <p:txBody>
          <a:bodyPr>
            <a:normAutofit fontScale="47500" lnSpcReduction="20000"/>
          </a:bodyPr>
          <a:lstStyle/>
          <a:p>
            <a:pPr marL="0" indent="0">
              <a:buNone/>
            </a:pPr>
            <a:r>
              <a:rPr lang="en-CA" dirty="0"/>
              <a:t>[37] …“using the problem-solution approach to claims construction is </a:t>
            </a:r>
            <a:r>
              <a:rPr lang="en-CA" dirty="0">
                <a:highlight>
                  <a:srgbClr val="FFFF00"/>
                </a:highlight>
              </a:rPr>
              <a:t>akin to using the ‘substance of the invention’ approach</a:t>
            </a:r>
            <a:r>
              <a:rPr lang="en-CA" dirty="0"/>
              <a:t> discredited by the Supreme Court of Canada in </a:t>
            </a:r>
            <a:r>
              <a:rPr lang="en-CA" i="1" dirty="0"/>
              <a:t>Free World Trust</a:t>
            </a:r>
            <a:r>
              <a:rPr lang="en-CA" dirty="0"/>
              <a:t> at paragraph 46”</a:t>
            </a:r>
          </a:p>
          <a:p>
            <a:pPr marL="0" indent="0">
              <a:buNone/>
            </a:pPr>
            <a:endParaRPr lang="en-CA" dirty="0"/>
          </a:p>
          <a:p>
            <a:pPr marL="0" indent="0">
              <a:buNone/>
            </a:pPr>
            <a:r>
              <a:rPr lang="en-CA" dirty="0"/>
              <a:t>[39] As Justice Locke, then of this Court, noted in </a:t>
            </a:r>
            <a:r>
              <a:rPr lang="en-CA" i="1" u="sng" dirty="0"/>
              <a:t>Shire Canada Inc v Apotex Inc</a:t>
            </a:r>
            <a:r>
              <a:rPr lang="en-CA" dirty="0"/>
              <a:t>, 2016 FC 382 at paras 134-143, in order “to establish that a claim element is non-essential, </a:t>
            </a:r>
            <a:r>
              <a:rPr lang="en-CA" dirty="0">
                <a:highlight>
                  <a:srgbClr val="FFFF00"/>
                </a:highlight>
              </a:rPr>
              <a:t>it must show </a:t>
            </a:r>
            <a:r>
              <a:rPr lang="en-CA" u="sng" dirty="0">
                <a:highlight>
                  <a:srgbClr val="FFFF00"/>
                </a:highlight>
              </a:rPr>
              <a:t>both</a:t>
            </a:r>
            <a:r>
              <a:rPr lang="en-CA" dirty="0">
                <a:highlight>
                  <a:srgbClr val="FFFF00"/>
                </a:highlight>
              </a:rPr>
              <a:t> </a:t>
            </a:r>
            <a:r>
              <a:rPr lang="en-CA" dirty="0"/>
              <a:t>(</a:t>
            </a:r>
            <a:r>
              <a:rPr lang="en-CA" dirty="0" err="1"/>
              <a:t>i</a:t>
            </a:r>
            <a:r>
              <a:rPr lang="en-CA" dirty="0"/>
              <a:t>) that on a purposive construction of the words of the claim it was clearly not intended to be essential, </a:t>
            </a:r>
            <a:r>
              <a:rPr lang="en-CA" u="sng" dirty="0"/>
              <a:t>and</a:t>
            </a:r>
            <a:r>
              <a:rPr lang="en-CA" dirty="0"/>
              <a:t> (ii) that at the date of publication of the patent, the skilled addressees would have appreciated that a particular element could be substituted without affecting the working of the invention” [emphasis in original].  </a:t>
            </a:r>
            <a:r>
              <a:rPr lang="en-CA" dirty="0">
                <a:highlight>
                  <a:srgbClr val="00FFFF"/>
                </a:highlight>
              </a:rPr>
              <a:t>The problem-solution approach to claims construction focuses only on the second aspect above, it fails to respond, as taught in </a:t>
            </a:r>
            <a:r>
              <a:rPr lang="en-CA" i="1" u="sng" dirty="0">
                <a:highlight>
                  <a:srgbClr val="00FFFF"/>
                </a:highlight>
              </a:rPr>
              <a:t>Free World Trust</a:t>
            </a:r>
            <a:r>
              <a:rPr lang="en-CA" dirty="0">
                <a:highlight>
                  <a:srgbClr val="00FFFF"/>
                </a:highlight>
              </a:rPr>
              <a:t>, to the issue of the inventor’s intention.  </a:t>
            </a:r>
            <a:r>
              <a:rPr lang="en-CA" dirty="0"/>
              <a:t>Regarding the inventor’s intention, para 51 of </a:t>
            </a:r>
            <a:r>
              <a:rPr lang="en-CA" i="1" u="sng" dirty="0"/>
              <a:t>Free World Trust</a:t>
            </a:r>
            <a:r>
              <a:rPr lang="en-CA" dirty="0"/>
              <a:t> states: “The words chosen by the inventor will be read in the sense the inventor is presumed to have intended, and in a way that is sympathetic to accomplishment of the inventor's purpose expressed or implicit in the text of the claims.”</a:t>
            </a:r>
          </a:p>
          <a:p>
            <a:pPr marL="0" indent="0">
              <a:buNone/>
            </a:pPr>
            <a:endParaRPr lang="en-CA" dirty="0"/>
          </a:p>
          <a:p>
            <a:pPr marL="0" indent="0">
              <a:buNone/>
            </a:pPr>
            <a:r>
              <a:rPr lang="en-CA" dirty="0"/>
              <a:t>[40] …“</a:t>
            </a:r>
            <a:r>
              <a:rPr lang="en-CA" dirty="0">
                <a:highlight>
                  <a:srgbClr val="FFFF00"/>
                </a:highlight>
              </a:rPr>
              <a:t>the Commissioner erred in determining the essential elements of the claimed invention by using the problem-solution approach, rather than the approach </a:t>
            </a:r>
            <a:r>
              <a:rPr lang="en-CA" i="1" dirty="0">
                <a:highlight>
                  <a:srgbClr val="FFFF00"/>
                </a:highlight>
              </a:rPr>
              <a:t>Whirlpool</a:t>
            </a:r>
            <a:r>
              <a:rPr lang="en-CA" dirty="0">
                <a:highlight>
                  <a:srgbClr val="FFFF00"/>
                </a:highlight>
              </a:rPr>
              <a:t> directs be used</a:t>
            </a:r>
            <a:r>
              <a:rPr lang="en-CA" dirty="0"/>
              <a:t>”;</a:t>
            </a:r>
          </a:p>
          <a:p>
            <a:pPr marL="0" indent="0">
              <a:buNone/>
            </a:pPr>
            <a:endParaRPr lang="en-CA" dirty="0"/>
          </a:p>
          <a:p>
            <a:endParaRPr lang="en-US" dirty="0"/>
          </a:p>
        </p:txBody>
      </p:sp>
      <p:sp>
        <p:nvSpPr>
          <p:cNvPr id="4" name="Slide Number Placeholder 3">
            <a:extLst>
              <a:ext uri="{FF2B5EF4-FFF2-40B4-BE49-F238E27FC236}">
                <a16:creationId xmlns:a16="http://schemas.microsoft.com/office/drawing/2014/main" id="{D6CA34A9-9BC6-7E9B-02A1-BEE4F69CAF68}"/>
              </a:ext>
            </a:extLst>
          </p:cNvPr>
          <p:cNvSpPr>
            <a:spLocks noGrp="1"/>
          </p:cNvSpPr>
          <p:nvPr>
            <p:ph type="sldNum" sz="quarter" idx="12"/>
          </p:nvPr>
        </p:nvSpPr>
        <p:spPr/>
        <p:txBody>
          <a:bodyPr/>
          <a:lstStyle/>
          <a:p>
            <a:pPr>
              <a:defRPr/>
            </a:pPr>
            <a:fld id="{8496E68B-ECC2-BD42-A437-D7A13C013FFC}" type="slidenum">
              <a:rPr lang="en-CA" altLang="en-US" smtClean="0"/>
              <a:pPr>
                <a:defRPr/>
              </a:pPr>
              <a:t>86</a:t>
            </a:fld>
            <a:endParaRPr lang="en-CA" altLang="en-US"/>
          </a:p>
        </p:txBody>
      </p:sp>
    </p:spTree>
    <p:extLst>
      <p:ext uri="{BB962C8B-B14F-4D97-AF65-F5344CB8AC3E}">
        <p14:creationId xmlns:p14="http://schemas.microsoft.com/office/powerpoint/2010/main" val="28819803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5C869-79B3-D020-5E91-64FC4FD83FD6}"/>
              </a:ext>
            </a:extLst>
          </p:cNvPr>
          <p:cNvSpPr>
            <a:spLocks noGrp="1"/>
          </p:cNvSpPr>
          <p:nvPr>
            <p:ph type="title"/>
          </p:nvPr>
        </p:nvSpPr>
        <p:spPr/>
        <p:txBody>
          <a:bodyPr>
            <a:normAutofit fontScale="90000"/>
          </a:bodyPr>
          <a:lstStyle/>
          <a:p>
            <a:r>
              <a:rPr lang="en-CA" i="1" dirty="0" err="1"/>
              <a:t>Choueifaty</a:t>
            </a:r>
            <a:r>
              <a:rPr lang="en-CA" i="1" dirty="0"/>
              <a:t> v Attorney General of Canada</a:t>
            </a:r>
            <a:r>
              <a:rPr lang="en-CA" dirty="0"/>
              <a:t>, </a:t>
            </a:r>
            <a:r>
              <a:rPr lang="en-CA" sz="2700" dirty="0">
                <a:hlinkClick r:id="rId2"/>
              </a:rPr>
              <a:t>2020 FC 837</a:t>
            </a:r>
            <a:endParaRPr lang="en-US" dirty="0"/>
          </a:p>
        </p:txBody>
      </p:sp>
      <p:sp>
        <p:nvSpPr>
          <p:cNvPr id="3" name="Content Placeholder 2">
            <a:extLst>
              <a:ext uri="{FF2B5EF4-FFF2-40B4-BE49-F238E27FC236}">
                <a16:creationId xmlns:a16="http://schemas.microsoft.com/office/drawing/2014/main" id="{C31813EF-1749-6BCA-57E8-E9EDA38DB06C}"/>
              </a:ext>
            </a:extLst>
          </p:cNvPr>
          <p:cNvSpPr>
            <a:spLocks noGrp="1"/>
          </p:cNvSpPr>
          <p:nvPr>
            <p:ph idx="1"/>
          </p:nvPr>
        </p:nvSpPr>
        <p:spPr/>
        <p:txBody>
          <a:bodyPr>
            <a:normAutofit fontScale="55000" lnSpcReduction="20000"/>
          </a:bodyPr>
          <a:lstStyle/>
          <a:p>
            <a:pPr marL="0" indent="0">
              <a:buNone/>
            </a:pPr>
            <a:r>
              <a:rPr lang="en-CA" dirty="0"/>
              <a:t>[34]  Paragraph 62 of </a:t>
            </a:r>
            <a:r>
              <a:rPr lang="en-CA" i="1" u="sng" dirty="0" err="1"/>
              <a:t>Genencor</a:t>
            </a:r>
            <a:r>
              <a:rPr lang="en-CA" i="1" u="sng" dirty="0"/>
              <a:t> International Inc v Canada (Commissioner of Patents),</a:t>
            </a:r>
            <a:r>
              <a:rPr lang="en-CA" dirty="0"/>
              <a:t> 2008 FC 608 [</a:t>
            </a:r>
            <a:r>
              <a:rPr lang="en-CA" i="1" u="sng" dirty="0" err="1"/>
              <a:t>Genencor</a:t>
            </a:r>
            <a:r>
              <a:rPr lang="en-CA" dirty="0"/>
              <a:t>] is relied on by the Commissioner for its holding that the </a:t>
            </a:r>
            <a:r>
              <a:rPr lang="en-CA" i="1" u="sng" dirty="0"/>
              <a:t>Whirlpool</a:t>
            </a:r>
            <a:r>
              <a:rPr lang="en-CA" dirty="0"/>
              <a:t> test is not applicable to patent examiners.  It reads as follows:</a:t>
            </a:r>
          </a:p>
          <a:p>
            <a:pPr marL="400050" lvl="1" indent="0">
              <a:buNone/>
            </a:pPr>
            <a:r>
              <a:rPr lang="en-CA" i="1" u="sng" dirty="0"/>
              <a:t>Whirlpool</a:t>
            </a:r>
            <a:r>
              <a:rPr lang="en-CA" dirty="0"/>
              <a:t> was, of course, an impeachment proceeding. It was not a re-examination proceeding and I am satisfied that the foregoing, in all its implications, was directed to trial judges and to judges of courts of appeal and not to patent examiners in the course of examinations to determine whether applications for patents should be granted or in the course of re-examinations as here.</a:t>
            </a:r>
          </a:p>
          <a:p>
            <a:pPr marL="400050" lvl="1" indent="0">
              <a:buNone/>
            </a:pPr>
            <a:endParaRPr lang="en-CA" dirty="0"/>
          </a:p>
          <a:p>
            <a:pPr marL="0" indent="0">
              <a:buNone/>
            </a:pPr>
            <a:r>
              <a:rPr lang="en-CA" dirty="0"/>
              <a:t>[35]  </a:t>
            </a:r>
            <a:r>
              <a:rPr lang="en-CA" i="1" u="sng" dirty="0" err="1"/>
              <a:t>Genencor</a:t>
            </a:r>
            <a:r>
              <a:rPr lang="en-CA" dirty="0"/>
              <a:t> is not binding on me, and in my view, is no longer good law.  It was made prior to the Federal Court of Appeal decision in </a:t>
            </a:r>
            <a:r>
              <a:rPr lang="en-CA" i="1" u="sng" dirty="0"/>
              <a:t>Amazon</a:t>
            </a:r>
            <a:r>
              <a:rPr lang="en-CA" dirty="0"/>
              <a:t>.  </a:t>
            </a:r>
            <a:r>
              <a:rPr lang="en-CA" i="1" u="sng" dirty="0"/>
              <a:t>Amazon</a:t>
            </a:r>
            <a:r>
              <a:rPr lang="en-CA" dirty="0"/>
              <a:t>, like the present appeal, dealt with the Commissioner’s refusal to grant a patent.  At paragraph 43, the Federal Court of Appeal finds that </a:t>
            </a:r>
            <a:r>
              <a:rPr lang="en-CA" dirty="0">
                <a:highlight>
                  <a:srgbClr val="FFFF00"/>
                </a:highlight>
              </a:rPr>
              <a:t>the Commissioner is required to employ the purposive construction test set out in </a:t>
            </a:r>
            <a:r>
              <a:rPr lang="en-CA" i="1" u="sng" dirty="0">
                <a:highlight>
                  <a:srgbClr val="FFFF00"/>
                </a:highlight>
              </a:rPr>
              <a:t>Whirlpool</a:t>
            </a:r>
            <a:r>
              <a:rPr lang="en-CA" dirty="0">
                <a:highlight>
                  <a:srgbClr val="FFFF00"/>
                </a:highlight>
              </a:rPr>
              <a:t> and </a:t>
            </a:r>
            <a:r>
              <a:rPr lang="en-CA" i="1" u="sng" dirty="0">
                <a:highlight>
                  <a:srgbClr val="FFFF00"/>
                </a:highlight>
              </a:rPr>
              <a:t>Free World Trust</a:t>
            </a:r>
            <a:r>
              <a:rPr lang="en-CA" dirty="0"/>
              <a:t>:</a:t>
            </a:r>
          </a:p>
          <a:p>
            <a:pPr marL="400050" lvl="1" indent="0">
              <a:buNone/>
            </a:pPr>
            <a:r>
              <a:rPr lang="en-CA" dirty="0"/>
              <a:t>However, it seems to me that the jurisprudence of the Supreme Court of Canada, in particular </a:t>
            </a:r>
            <a:r>
              <a:rPr lang="en-CA" i="1" u="sng" dirty="0"/>
              <a:t>Free World Trust</a:t>
            </a:r>
            <a:r>
              <a:rPr lang="en-CA" dirty="0"/>
              <a:t> and </a:t>
            </a:r>
            <a:r>
              <a:rPr lang="en-CA" i="1" u="sng" dirty="0"/>
              <a:t>Whirlpool</a:t>
            </a:r>
            <a:r>
              <a:rPr lang="en-CA" dirty="0"/>
              <a:t>, </a:t>
            </a:r>
            <a:r>
              <a:rPr lang="en-CA" u="sng" dirty="0"/>
              <a:t>requires</a:t>
            </a:r>
            <a:r>
              <a:rPr lang="en-CA" dirty="0"/>
              <a:t> the Commissioner’s identification of the actual invention to be grounded in a purposive construction of the patent claims.  It cannot be determined solely on the basis of a literal reading of the patent claims, or a determination of the “substance of the invention” within the meaning of that phrase as used by Justice Binnie, writing for the Supreme Court of Canada in </a:t>
            </a:r>
            <a:r>
              <a:rPr lang="en-CA" i="1" u="sng" dirty="0"/>
              <a:t>Free World Trust</a:t>
            </a:r>
            <a:r>
              <a:rPr lang="en-CA" dirty="0"/>
              <a:t>, at paragraph 46. [emphasis added]</a:t>
            </a:r>
          </a:p>
          <a:p>
            <a:endParaRPr lang="en-US" dirty="0"/>
          </a:p>
        </p:txBody>
      </p:sp>
      <p:sp>
        <p:nvSpPr>
          <p:cNvPr id="4" name="Slide Number Placeholder 3">
            <a:extLst>
              <a:ext uri="{FF2B5EF4-FFF2-40B4-BE49-F238E27FC236}">
                <a16:creationId xmlns:a16="http://schemas.microsoft.com/office/drawing/2014/main" id="{5EC5A005-18A5-B88E-2CAE-06D3DD719EB8}"/>
              </a:ext>
            </a:extLst>
          </p:cNvPr>
          <p:cNvSpPr>
            <a:spLocks noGrp="1"/>
          </p:cNvSpPr>
          <p:nvPr>
            <p:ph type="sldNum" sz="quarter" idx="12"/>
          </p:nvPr>
        </p:nvSpPr>
        <p:spPr/>
        <p:txBody>
          <a:bodyPr/>
          <a:lstStyle/>
          <a:p>
            <a:pPr>
              <a:defRPr/>
            </a:pPr>
            <a:fld id="{8496E68B-ECC2-BD42-A437-D7A13C013FFC}" type="slidenum">
              <a:rPr lang="en-CA" altLang="en-US" smtClean="0"/>
              <a:pPr>
                <a:defRPr/>
              </a:pPr>
              <a:t>87</a:t>
            </a:fld>
            <a:endParaRPr lang="en-CA" altLang="en-US"/>
          </a:p>
        </p:txBody>
      </p:sp>
    </p:spTree>
    <p:extLst>
      <p:ext uri="{BB962C8B-B14F-4D97-AF65-F5344CB8AC3E}">
        <p14:creationId xmlns:p14="http://schemas.microsoft.com/office/powerpoint/2010/main" val="38540265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49D470-D161-5F1E-7D03-EB625174A09F}"/>
              </a:ext>
            </a:extLst>
          </p:cNvPr>
          <p:cNvSpPr>
            <a:spLocks noGrp="1"/>
          </p:cNvSpPr>
          <p:nvPr>
            <p:ph type="title"/>
          </p:nvPr>
        </p:nvSpPr>
        <p:spPr/>
        <p:txBody>
          <a:bodyPr/>
          <a:lstStyle/>
          <a:p>
            <a:pPr>
              <a:defRPr/>
            </a:pPr>
            <a:r>
              <a:rPr lang="en-CA" dirty="0">
                <a:ea typeface="ＭＳ Ｐゴシック" charset="0"/>
              </a:rPr>
              <a:t>Claim Charts</a:t>
            </a:r>
          </a:p>
        </p:txBody>
      </p:sp>
      <p:sp>
        <p:nvSpPr>
          <p:cNvPr id="4" name="Text Placeholder 3">
            <a:extLst>
              <a:ext uri="{FF2B5EF4-FFF2-40B4-BE49-F238E27FC236}">
                <a16:creationId xmlns:a16="http://schemas.microsoft.com/office/drawing/2014/main" id="{A50C3A58-CF0A-5036-628D-4560F61CA576}"/>
              </a:ext>
            </a:extLst>
          </p:cNvPr>
          <p:cNvSpPr>
            <a:spLocks noGrp="1"/>
          </p:cNvSpPr>
          <p:nvPr>
            <p:ph type="body" idx="1"/>
          </p:nvPr>
        </p:nvSpPr>
        <p:spPr/>
        <p:txBody>
          <a:bodyPr/>
          <a:lstStyle/>
          <a:p>
            <a:pPr>
              <a:defRPr/>
            </a:pPr>
            <a:endParaRPr lang="en-CA">
              <a:ea typeface="ＭＳ Ｐゴシック" charset="0"/>
            </a:endParaRPr>
          </a:p>
        </p:txBody>
      </p:sp>
      <p:sp>
        <p:nvSpPr>
          <p:cNvPr id="156675" name="Slide Number Placeholder 1">
            <a:extLst>
              <a:ext uri="{FF2B5EF4-FFF2-40B4-BE49-F238E27FC236}">
                <a16:creationId xmlns:a16="http://schemas.microsoft.com/office/drawing/2014/main" id="{F84652B4-63CC-E1F1-F1A1-9DDAE990C1B8}"/>
              </a:ext>
            </a:extLst>
          </p:cNvPr>
          <p:cNvSpPr>
            <a:spLocks noGrp="1"/>
          </p:cNvSpPr>
          <p:nvPr>
            <p:ph type="sldNum" sz="quarter" idx="4"/>
          </p:nvPr>
        </p:nvSpPr>
        <p:spPr bwMode="auto">
          <a:xfrm>
            <a:off x="0" y="6492875"/>
            <a:ext cx="457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l">
              <a:spcBef>
                <a:spcPct val="0"/>
              </a:spcBef>
              <a:buFontTx/>
              <a:buNone/>
            </a:pPr>
            <a:fld id="{90005039-C6C4-2D45-8A2F-3A99434E71DC}" type="slidenum">
              <a:rPr lang="en-CA" altLang="en-US" sz="1200" smtClean="0">
                <a:solidFill>
                  <a:srgbClr val="898989"/>
                </a:solidFill>
              </a:rPr>
              <a:pPr algn="l">
                <a:spcBef>
                  <a:spcPct val="0"/>
                </a:spcBef>
                <a:buFontTx/>
                <a:buNone/>
              </a:pPr>
              <a:t>88</a:t>
            </a:fld>
            <a:endParaRPr lang="en-CA" altLang="en-US" sz="1200">
              <a:solidFill>
                <a:srgbClr val="898989"/>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Number Placeholder 1">
            <a:extLst>
              <a:ext uri="{FF2B5EF4-FFF2-40B4-BE49-F238E27FC236}">
                <a16:creationId xmlns:a16="http://schemas.microsoft.com/office/drawing/2014/main" id="{70BC4AD5-ED09-CA4D-62F8-7B33CDFF3F7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0C273A7-2036-4E49-952F-6DC04BFE30BA}" type="slidenum">
              <a:rPr lang="en-CA" altLang="en-US" sz="1100" smtClean="0">
                <a:solidFill>
                  <a:srgbClr val="4BACC6"/>
                </a:solidFill>
              </a:rPr>
              <a:pPr>
                <a:spcBef>
                  <a:spcPct val="0"/>
                </a:spcBef>
                <a:buFontTx/>
                <a:buNone/>
              </a:pPr>
              <a:t>89</a:t>
            </a:fld>
            <a:endParaRPr lang="en-CA" altLang="en-US" sz="1100">
              <a:solidFill>
                <a:srgbClr val="4BACC6"/>
              </a:solidFill>
            </a:endParaRPr>
          </a:p>
        </p:txBody>
      </p:sp>
      <p:pic>
        <p:nvPicPr>
          <p:cNvPr id="157698" name="Picture 2" descr="logoddsmnoir">
            <a:extLst>
              <a:ext uri="{FF2B5EF4-FFF2-40B4-BE49-F238E27FC236}">
                <a16:creationId xmlns:a16="http://schemas.microsoft.com/office/drawing/2014/main" id="{DCDD0337-2C06-1B7B-D5A8-997B43026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290513"/>
            <a:ext cx="8582025" cy="627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Number Placeholder 1">
            <a:extLst>
              <a:ext uri="{FF2B5EF4-FFF2-40B4-BE49-F238E27FC236}">
                <a16:creationId xmlns:a16="http://schemas.microsoft.com/office/drawing/2014/main" id="{C22D5392-1D90-1DB6-DCE3-5C8B1A26089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55EB9561-3BAA-8E47-94BA-064DB35618F2}" type="slidenum">
              <a:rPr lang="en-CA" altLang="en-US" sz="1100" smtClean="0">
                <a:solidFill>
                  <a:srgbClr val="4BACC6"/>
                </a:solidFill>
              </a:rPr>
              <a:pPr>
                <a:spcBef>
                  <a:spcPct val="0"/>
                </a:spcBef>
                <a:buFontTx/>
                <a:buNone/>
              </a:pPr>
              <a:t>90</a:t>
            </a:fld>
            <a:endParaRPr lang="en-CA" altLang="en-US" sz="1100">
              <a:solidFill>
                <a:srgbClr val="4BACC6"/>
              </a:solidFill>
            </a:endParaRPr>
          </a:p>
        </p:txBody>
      </p:sp>
      <p:pic>
        <p:nvPicPr>
          <p:cNvPr id="158722" name="Picture 2" descr="logoddsmnoir">
            <a:extLst>
              <a:ext uri="{FF2B5EF4-FFF2-40B4-BE49-F238E27FC236}">
                <a16:creationId xmlns:a16="http://schemas.microsoft.com/office/drawing/2014/main" id="{3D6A3F8C-6110-60C9-D735-C5BE30971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80975"/>
            <a:ext cx="8534400" cy="641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Number Placeholder 1">
            <a:extLst>
              <a:ext uri="{FF2B5EF4-FFF2-40B4-BE49-F238E27FC236}">
                <a16:creationId xmlns:a16="http://schemas.microsoft.com/office/drawing/2014/main" id="{9865D203-DBCE-0118-22E1-B23A0A83DC8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38DBEFA7-4603-1E4A-BA97-329E4D2CDBF3}" type="slidenum">
              <a:rPr lang="en-CA" altLang="en-US" sz="1100" smtClean="0">
                <a:solidFill>
                  <a:srgbClr val="4BACC6"/>
                </a:solidFill>
              </a:rPr>
              <a:pPr>
                <a:spcBef>
                  <a:spcPct val="0"/>
                </a:spcBef>
                <a:buFontTx/>
                <a:buNone/>
              </a:pPr>
              <a:t>91</a:t>
            </a:fld>
            <a:endParaRPr lang="en-CA" altLang="en-US" sz="1100">
              <a:solidFill>
                <a:srgbClr val="4BACC6"/>
              </a:solidFill>
            </a:endParaRPr>
          </a:p>
        </p:txBody>
      </p:sp>
      <p:pic>
        <p:nvPicPr>
          <p:cNvPr id="159746" name="Picture 2" descr="logoddsmnoir">
            <a:extLst>
              <a:ext uri="{FF2B5EF4-FFF2-40B4-BE49-F238E27FC236}">
                <a16:creationId xmlns:a16="http://schemas.microsoft.com/office/drawing/2014/main" id="{348E2EBE-B608-D523-651E-ADC70D62B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23825"/>
            <a:ext cx="8270875"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Number Placeholder 1">
            <a:extLst>
              <a:ext uri="{FF2B5EF4-FFF2-40B4-BE49-F238E27FC236}">
                <a16:creationId xmlns:a16="http://schemas.microsoft.com/office/drawing/2014/main" id="{7DED84E0-82E2-D323-F9AE-6BB2CC329C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2DB4D58-1504-9C46-8EF6-7EFFE7E79AB1}" type="slidenum">
              <a:rPr lang="en-CA" altLang="en-US" sz="1100" smtClean="0">
                <a:solidFill>
                  <a:srgbClr val="4BACC6"/>
                </a:solidFill>
              </a:rPr>
              <a:pPr>
                <a:spcBef>
                  <a:spcPct val="0"/>
                </a:spcBef>
                <a:buFontTx/>
                <a:buNone/>
              </a:pPr>
              <a:t>92</a:t>
            </a:fld>
            <a:endParaRPr lang="en-CA" altLang="en-US" sz="1100">
              <a:solidFill>
                <a:srgbClr val="4BACC6"/>
              </a:solidFill>
            </a:endParaRPr>
          </a:p>
        </p:txBody>
      </p:sp>
      <p:pic>
        <p:nvPicPr>
          <p:cNvPr id="160770" name="Picture 2" descr="logoddsmnoir">
            <a:extLst>
              <a:ext uri="{FF2B5EF4-FFF2-40B4-BE49-F238E27FC236}">
                <a16:creationId xmlns:a16="http://schemas.microsoft.com/office/drawing/2014/main" id="{94DA790A-489E-1054-A639-DF0D76A498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28588"/>
            <a:ext cx="8240713"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Number Placeholder 1">
            <a:extLst>
              <a:ext uri="{FF2B5EF4-FFF2-40B4-BE49-F238E27FC236}">
                <a16:creationId xmlns:a16="http://schemas.microsoft.com/office/drawing/2014/main" id="{1CCA1400-FA76-F2C2-5722-AE2CA65F88F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56BB7DF9-2528-094C-8881-F6053A81C1C1}" type="slidenum">
              <a:rPr lang="en-CA" altLang="en-US" sz="1100" smtClean="0">
                <a:solidFill>
                  <a:srgbClr val="4BACC6"/>
                </a:solidFill>
              </a:rPr>
              <a:pPr>
                <a:spcBef>
                  <a:spcPct val="0"/>
                </a:spcBef>
                <a:buFontTx/>
                <a:buNone/>
              </a:pPr>
              <a:t>93</a:t>
            </a:fld>
            <a:endParaRPr lang="en-CA" altLang="en-US" sz="1100">
              <a:solidFill>
                <a:srgbClr val="4BACC6"/>
              </a:solidFill>
            </a:endParaRPr>
          </a:p>
        </p:txBody>
      </p:sp>
      <p:pic>
        <p:nvPicPr>
          <p:cNvPr id="161794" name="Picture 2" descr="logoddsmnoir">
            <a:extLst>
              <a:ext uri="{FF2B5EF4-FFF2-40B4-BE49-F238E27FC236}">
                <a16:creationId xmlns:a16="http://schemas.microsoft.com/office/drawing/2014/main" id="{293067B3-0F2F-54DE-FD2D-CDC7667671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09538"/>
            <a:ext cx="8286750" cy="627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Number Placeholder 1">
            <a:extLst>
              <a:ext uri="{FF2B5EF4-FFF2-40B4-BE49-F238E27FC236}">
                <a16:creationId xmlns:a16="http://schemas.microsoft.com/office/drawing/2014/main" id="{7B5DC17B-CD53-A31C-31EB-2E1EB62DAE4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938AD7F9-8474-FC42-A179-632070146BDD}" type="slidenum">
              <a:rPr lang="en-CA" altLang="en-US" sz="1100" smtClean="0">
                <a:solidFill>
                  <a:srgbClr val="4BACC6"/>
                </a:solidFill>
              </a:rPr>
              <a:pPr>
                <a:spcBef>
                  <a:spcPct val="0"/>
                </a:spcBef>
                <a:buFontTx/>
                <a:buNone/>
              </a:pPr>
              <a:t>94</a:t>
            </a:fld>
            <a:endParaRPr lang="en-CA" altLang="en-US" sz="1100">
              <a:solidFill>
                <a:srgbClr val="4BACC6"/>
              </a:solidFill>
            </a:endParaRPr>
          </a:p>
        </p:txBody>
      </p:sp>
      <p:pic>
        <p:nvPicPr>
          <p:cNvPr id="162818" name="Picture 2" descr="logoddsmnoir">
            <a:extLst>
              <a:ext uri="{FF2B5EF4-FFF2-40B4-BE49-F238E27FC236}">
                <a16:creationId xmlns:a16="http://schemas.microsoft.com/office/drawing/2014/main" id="{DEC64C56-090C-8060-7511-30996DACFB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5888"/>
            <a:ext cx="8107362" cy="627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A5FF2-2EA6-9797-3FB8-0D6CEB0FA008}"/>
              </a:ext>
            </a:extLst>
          </p:cNvPr>
          <p:cNvSpPr>
            <a:spLocks noGrp="1"/>
          </p:cNvSpPr>
          <p:nvPr>
            <p:ph type="title"/>
          </p:nvPr>
        </p:nvSpPr>
        <p:spPr/>
        <p:txBody>
          <a:bodyPr>
            <a:normAutofit fontScale="90000"/>
          </a:bodyPr>
          <a:lstStyle/>
          <a:p>
            <a:pPr>
              <a:defRPr/>
            </a:pPr>
            <a:r>
              <a:rPr lang="en-CA" dirty="0">
                <a:ea typeface="ＭＳ Ｐゴシック" charset="0"/>
              </a:rPr>
              <a:t>How to Construe a Claim (per DMC)</a:t>
            </a:r>
            <a:endParaRPr lang="en-US" dirty="0">
              <a:ea typeface="ＭＳ Ｐゴシック" charset="0"/>
            </a:endParaRPr>
          </a:p>
        </p:txBody>
      </p:sp>
      <p:sp>
        <p:nvSpPr>
          <p:cNvPr id="3" name="Content Placeholder 2">
            <a:extLst>
              <a:ext uri="{FF2B5EF4-FFF2-40B4-BE49-F238E27FC236}">
                <a16:creationId xmlns:a16="http://schemas.microsoft.com/office/drawing/2014/main" id="{CAB06775-1255-3362-798E-0A447C540C87}"/>
              </a:ext>
            </a:extLst>
          </p:cNvPr>
          <p:cNvSpPr>
            <a:spLocks noGrp="1"/>
          </p:cNvSpPr>
          <p:nvPr>
            <p:ph idx="1"/>
          </p:nvPr>
        </p:nvSpPr>
        <p:spPr/>
        <p:txBody>
          <a:bodyPr>
            <a:normAutofit fontScale="85000" lnSpcReduction="10000"/>
          </a:bodyPr>
          <a:lstStyle/>
          <a:p>
            <a:pPr marL="514350" indent="-514350">
              <a:buFont typeface="+mj-lt"/>
              <a:buAutoNum type="arabicPeriod"/>
              <a:defRPr/>
            </a:pPr>
            <a:r>
              <a:rPr lang="en-CA" dirty="0">
                <a:ea typeface="ＭＳ Ｐゴシック" charset="0"/>
              </a:rPr>
              <a:t>Do it first, before infringement or validity</a:t>
            </a:r>
          </a:p>
          <a:p>
            <a:pPr marL="914400" lvl="1" indent="-514350">
              <a:buFont typeface="+mj-lt"/>
              <a:buAutoNum type="arabicPeriod"/>
              <a:defRPr/>
            </a:pPr>
            <a:r>
              <a:rPr lang="en-CA" dirty="0">
                <a:ea typeface="ＭＳ Ｐゴシック" charset="0"/>
              </a:rPr>
              <a:t>“as if the defendant had never been born”</a:t>
            </a:r>
          </a:p>
          <a:p>
            <a:pPr marL="514350" indent="-514350">
              <a:buFont typeface="+mj-lt"/>
              <a:buAutoNum type="arabicPeriod"/>
              <a:defRPr/>
            </a:pPr>
            <a:r>
              <a:rPr lang="en-CA" dirty="0">
                <a:ea typeface="ＭＳ Ｐゴシック" charset="0"/>
              </a:rPr>
              <a:t>Do it “purposively” = in context of the whole patent</a:t>
            </a:r>
          </a:p>
          <a:p>
            <a:pPr marL="914400" lvl="1" indent="-514350">
              <a:buFont typeface="+mj-lt"/>
              <a:buAutoNum type="arabicPeriod"/>
              <a:defRPr/>
            </a:pPr>
            <a:r>
              <a:rPr lang="en-CA" dirty="0">
                <a:ea typeface="ＭＳ Ｐゴシック" charset="0"/>
              </a:rPr>
              <a:t>Read the whole patent (it’s all about context)</a:t>
            </a:r>
          </a:p>
          <a:p>
            <a:pPr marL="914400" lvl="1" indent="-514350">
              <a:buFont typeface="+mj-lt"/>
              <a:buAutoNum type="arabicPeriod"/>
              <a:defRPr/>
            </a:pPr>
            <a:r>
              <a:rPr lang="en-CA" dirty="0">
                <a:ea typeface="ＭＳ Ｐゴシック" charset="0"/>
              </a:rPr>
              <a:t>Look for definitions, explicit or implied (they rule)</a:t>
            </a:r>
          </a:p>
          <a:p>
            <a:pPr marL="914400" lvl="1" indent="-514350">
              <a:buFont typeface="+mj-lt"/>
              <a:buAutoNum type="arabicPeriod"/>
              <a:defRPr/>
            </a:pPr>
            <a:r>
              <a:rPr lang="en-CA" dirty="0">
                <a:ea typeface="ＭＳ Ｐゴシック" charset="0"/>
              </a:rPr>
              <a:t>Pay lip service to P&amp;G (that you can’t look at disclosure unless term is ambiguous) </a:t>
            </a:r>
          </a:p>
          <a:p>
            <a:pPr marL="914400" lvl="1" indent="-514350">
              <a:buFont typeface="+mj-lt"/>
              <a:buAutoNum type="arabicPeriod"/>
              <a:defRPr/>
            </a:pPr>
            <a:r>
              <a:rPr lang="en-CA" dirty="0">
                <a:ea typeface="ＭＳ Ｐゴシック" charset="0"/>
              </a:rPr>
              <a:t>Preferred embodiments are illustrative but not limiting (</a:t>
            </a:r>
            <a:r>
              <a:rPr lang="en-CA" i="1" dirty="0" err="1">
                <a:ea typeface="ＭＳ Ｐゴシック" charset="0"/>
              </a:rPr>
              <a:t>Dableh</a:t>
            </a:r>
            <a:r>
              <a:rPr lang="en-CA" dirty="0">
                <a:ea typeface="ＭＳ Ｐゴシック" charset="0"/>
              </a:rPr>
              <a:t>, FCA)</a:t>
            </a:r>
          </a:p>
          <a:p>
            <a:pPr marL="514350" indent="-514350">
              <a:buFont typeface="+mj-lt"/>
              <a:buAutoNum type="arabicPeriod"/>
              <a:defRPr/>
            </a:pPr>
            <a:r>
              <a:rPr lang="en-CA" dirty="0">
                <a:ea typeface="ＭＳ Ｐゴシック" charset="0"/>
              </a:rPr>
              <a:t>Use claim chart</a:t>
            </a:r>
          </a:p>
          <a:p>
            <a:pPr marL="914400" lvl="1" indent="-514350">
              <a:buFont typeface="+mj-lt"/>
              <a:buAutoNum type="arabicPeriod"/>
              <a:defRPr/>
            </a:pPr>
            <a:r>
              <a:rPr lang="en-CA" dirty="0">
                <a:ea typeface="ＭＳ Ｐゴシック" charset="0"/>
              </a:rPr>
              <a:t>Interpret every phrase (or just “where the shoe pinches”)</a:t>
            </a:r>
          </a:p>
        </p:txBody>
      </p:sp>
      <p:sp>
        <p:nvSpPr>
          <p:cNvPr id="163843" name="Slide Number Placeholder 3">
            <a:extLst>
              <a:ext uri="{FF2B5EF4-FFF2-40B4-BE49-F238E27FC236}">
                <a16:creationId xmlns:a16="http://schemas.microsoft.com/office/drawing/2014/main" id="{288A49C0-A294-872B-CCCA-18977E343E8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EA6CD123-B14F-844B-8F19-D3860528B766}" type="slidenum">
              <a:rPr lang="en-CA" altLang="en-US" sz="1200" smtClean="0">
                <a:solidFill>
                  <a:srgbClr val="898989"/>
                </a:solidFill>
              </a:rPr>
              <a:pPr>
                <a:spcBef>
                  <a:spcPct val="0"/>
                </a:spcBef>
                <a:buFontTx/>
                <a:buNone/>
              </a:pPr>
              <a:t>95</a:t>
            </a:fld>
            <a:endParaRPr lang="en-CA" altLang="en-US" sz="1200">
              <a:solidFill>
                <a:srgbClr val="898989"/>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CC2A1-5B2D-B237-BF3C-0C0CCB979E96}"/>
              </a:ext>
            </a:extLst>
          </p:cNvPr>
          <p:cNvSpPr>
            <a:spLocks noGrp="1"/>
          </p:cNvSpPr>
          <p:nvPr>
            <p:ph type="title"/>
          </p:nvPr>
        </p:nvSpPr>
        <p:spPr/>
        <p:txBody>
          <a:bodyPr>
            <a:normAutofit fontScale="90000"/>
          </a:bodyPr>
          <a:lstStyle/>
          <a:p>
            <a:pPr>
              <a:defRPr/>
            </a:pPr>
            <a:r>
              <a:rPr lang="en-CA" dirty="0">
                <a:ea typeface="ＭＳ Ｐゴシック" charset="0"/>
              </a:rPr>
              <a:t>How to Construe a Claim (per DMC)</a:t>
            </a:r>
            <a:endParaRPr lang="en-US" dirty="0">
              <a:ea typeface="ＭＳ Ｐゴシック" charset="0"/>
            </a:endParaRPr>
          </a:p>
        </p:txBody>
      </p:sp>
      <p:sp>
        <p:nvSpPr>
          <p:cNvPr id="3" name="Content Placeholder 2">
            <a:extLst>
              <a:ext uri="{FF2B5EF4-FFF2-40B4-BE49-F238E27FC236}">
                <a16:creationId xmlns:a16="http://schemas.microsoft.com/office/drawing/2014/main" id="{074EA3AD-2461-9BDA-692D-03FBA37F2414}"/>
              </a:ext>
            </a:extLst>
          </p:cNvPr>
          <p:cNvSpPr>
            <a:spLocks noGrp="1"/>
          </p:cNvSpPr>
          <p:nvPr>
            <p:ph idx="1"/>
          </p:nvPr>
        </p:nvSpPr>
        <p:spPr/>
        <p:txBody>
          <a:bodyPr>
            <a:normAutofit fontScale="92500" lnSpcReduction="10000"/>
          </a:bodyPr>
          <a:lstStyle/>
          <a:p>
            <a:pPr marL="514350" indent="-514350">
              <a:buFont typeface="+mj-lt"/>
              <a:buAutoNum type="arabicPeriod" startAt="4"/>
              <a:defRPr/>
            </a:pPr>
            <a:r>
              <a:rPr lang="en-CA" dirty="0">
                <a:ea typeface="ＭＳ Ｐゴシック" charset="0"/>
              </a:rPr>
              <a:t>Assume claim differentiation</a:t>
            </a:r>
          </a:p>
          <a:p>
            <a:pPr marL="914400" lvl="1" indent="-514350">
              <a:buFont typeface="+mj-lt"/>
              <a:buAutoNum type="arabicPeriod"/>
              <a:defRPr/>
            </a:pPr>
            <a:r>
              <a:rPr lang="en-CA" dirty="0">
                <a:ea typeface="ＭＳ Ｐゴシック" charset="0"/>
              </a:rPr>
              <a:t>Same words have same meanings; different are different.</a:t>
            </a:r>
          </a:p>
          <a:p>
            <a:pPr marL="914400" lvl="1" indent="-514350">
              <a:buFont typeface="+mj-lt"/>
              <a:buAutoNum type="arabicPeriod"/>
              <a:defRPr/>
            </a:pPr>
            <a:r>
              <a:rPr lang="en-CA" dirty="0">
                <a:ea typeface="ＭＳ Ｐゴシック" charset="0"/>
              </a:rPr>
              <a:t>Parent claim includes child, and things that are “not” the child’s added limitation.</a:t>
            </a:r>
          </a:p>
          <a:p>
            <a:pPr marL="514350" indent="-514350">
              <a:buFont typeface="+mj-lt"/>
              <a:buAutoNum type="arabicPeriod" startAt="4"/>
              <a:defRPr/>
            </a:pPr>
            <a:r>
              <a:rPr lang="en-CA" dirty="0">
                <a:ea typeface="ＭＳ Ｐゴシック" charset="0"/>
              </a:rPr>
              <a:t>External material</a:t>
            </a:r>
          </a:p>
          <a:p>
            <a:pPr marL="914400" lvl="1" indent="-514350">
              <a:buFont typeface="+mj-lt"/>
              <a:buAutoNum type="arabicPeriod"/>
              <a:defRPr/>
            </a:pPr>
            <a:r>
              <a:rPr lang="en-CA" dirty="0">
                <a:ea typeface="ＭＳ Ｐゴシック" charset="0"/>
              </a:rPr>
              <a:t>Yes for meanings of words in the trade (experts &amp; [maybe] technical dictionaries)</a:t>
            </a:r>
          </a:p>
          <a:p>
            <a:pPr marL="914400" lvl="1" indent="-514350">
              <a:buFont typeface="+mj-lt"/>
              <a:buAutoNum type="arabicPeriod"/>
              <a:defRPr/>
            </a:pPr>
            <a:r>
              <a:rPr lang="en-CA" dirty="0">
                <a:ea typeface="ＭＳ Ｐゴシック" charset="0"/>
              </a:rPr>
              <a:t>Yes for factual issue estoppel</a:t>
            </a:r>
          </a:p>
          <a:p>
            <a:pPr marL="914400" lvl="1" indent="-514350">
              <a:buFont typeface="+mj-lt"/>
              <a:buAutoNum type="arabicPeriod"/>
              <a:defRPr/>
            </a:pPr>
            <a:r>
              <a:rPr lang="en-CA" dirty="0">
                <a:ea typeface="ＭＳ Ｐゴシック" charset="0"/>
              </a:rPr>
              <a:t>Yes for Canadian file wrapper</a:t>
            </a:r>
          </a:p>
        </p:txBody>
      </p:sp>
      <p:sp>
        <p:nvSpPr>
          <p:cNvPr id="164867" name="Slide Number Placeholder 3">
            <a:extLst>
              <a:ext uri="{FF2B5EF4-FFF2-40B4-BE49-F238E27FC236}">
                <a16:creationId xmlns:a16="http://schemas.microsoft.com/office/drawing/2014/main" id="{E5036717-1FB7-C4E2-06C2-81B0B122727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BCE620F5-DA48-3249-AEB9-5ABF66094DC5}" type="slidenum">
              <a:rPr lang="en-CA" altLang="en-US" sz="1200" smtClean="0">
                <a:solidFill>
                  <a:srgbClr val="898989"/>
                </a:solidFill>
              </a:rPr>
              <a:pPr>
                <a:spcBef>
                  <a:spcPct val="0"/>
                </a:spcBef>
                <a:buFontTx/>
                <a:buNone/>
              </a:pPr>
              <a:t>96</a:t>
            </a:fld>
            <a:endParaRPr lang="en-CA" altLang="en-US" sz="1200">
              <a:solidFill>
                <a:srgbClr val="898989"/>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786B2-7C4B-EAE0-483B-FF9E9B365AEB}"/>
              </a:ext>
            </a:extLst>
          </p:cNvPr>
          <p:cNvSpPr>
            <a:spLocks noGrp="1"/>
          </p:cNvSpPr>
          <p:nvPr>
            <p:ph type="title"/>
          </p:nvPr>
        </p:nvSpPr>
        <p:spPr/>
        <p:txBody>
          <a:bodyPr>
            <a:normAutofit fontScale="90000"/>
          </a:bodyPr>
          <a:lstStyle/>
          <a:p>
            <a:pPr>
              <a:defRPr/>
            </a:pPr>
            <a:r>
              <a:rPr lang="en-CA" dirty="0">
                <a:ea typeface="ＭＳ Ｐゴシック" charset="0"/>
              </a:rPr>
              <a:t>How to Construe a Claim (per DMC)</a:t>
            </a:r>
            <a:endParaRPr lang="en-US" dirty="0">
              <a:ea typeface="ＭＳ Ｐゴシック" charset="0"/>
            </a:endParaRPr>
          </a:p>
        </p:txBody>
      </p:sp>
      <p:sp>
        <p:nvSpPr>
          <p:cNvPr id="3" name="Content Placeholder 2">
            <a:extLst>
              <a:ext uri="{FF2B5EF4-FFF2-40B4-BE49-F238E27FC236}">
                <a16:creationId xmlns:a16="http://schemas.microsoft.com/office/drawing/2014/main" id="{F0E447DB-D047-9F80-E5BF-59041B6776A0}"/>
              </a:ext>
            </a:extLst>
          </p:cNvPr>
          <p:cNvSpPr>
            <a:spLocks noGrp="1"/>
          </p:cNvSpPr>
          <p:nvPr>
            <p:ph idx="1"/>
          </p:nvPr>
        </p:nvSpPr>
        <p:spPr/>
        <p:txBody>
          <a:bodyPr>
            <a:normAutofit fontScale="70000" lnSpcReduction="20000"/>
          </a:bodyPr>
          <a:lstStyle/>
          <a:p>
            <a:pPr marL="514350" indent="-514350">
              <a:buFont typeface="+mj-lt"/>
              <a:buAutoNum type="arabicPeriod" startAt="6"/>
              <a:defRPr/>
            </a:pPr>
            <a:r>
              <a:rPr lang="en-CA" dirty="0">
                <a:ea typeface="ＭＳ Ｐゴシック" charset="0"/>
              </a:rPr>
              <a:t>Cite </a:t>
            </a:r>
            <a:r>
              <a:rPr lang="en-CA" i="1" dirty="0">
                <a:ea typeface="ＭＳ Ｐゴシック" charset="0"/>
              </a:rPr>
              <a:t>Free World/Whirlpool </a:t>
            </a:r>
            <a:r>
              <a:rPr lang="en-CA" dirty="0">
                <a:ea typeface="ＭＳ Ｐゴシック" charset="0"/>
              </a:rPr>
              <a:t>for using </a:t>
            </a:r>
            <a:r>
              <a:rPr lang="en-CA" i="1" dirty="0">
                <a:ea typeface="ＭＳ Ｐゴシック" charset="0"/>
              </a:rPr>
              <a:t>Catnic/Improver </a:t>
            </a:r>
            <a:r>
              <a:rPr lang="en-CA" dirty="0">
                <a:ea typeface="ＭＳ Ｐゴシック" charset="0"/>
              </a:rPr>
              <a:t>tests – “purposive construction”</a:t>
            </a:r>
            <a:endParaRPr lang="en-CA" sz="2800" dirty="0">
              <a:ea typeface="ＭＳ Ｐゴシック" charset="0"/>
            </a:endParaRPr>
          </a:p>
          <a:p>
            <a:pPr marL="400050" lvl="1" indent="-1371600">
              <a:buFont typeface="Arial" panose="020B0604020202020204" pitchFamily="34" charset="0"/>
              <a:buNone/>
              <a:defRPr/>
            </a:pPr>
            <a:r>
              <a:rPr lang="en-CA" dirty="0">
                <a:ea typeface="ＭＳ Ｐゴシック" charset="0"/>
              </a:rPr>
              <a:t>	0.	The case assumes there’s a variant. </a:t>
            </a:r>
          </a:p>
          <a:p>
            <a:pPr marL="400050" lvl="1" indent="-1371600">
              <a:buFont typeface="Arial" panose="020B0604020202020204" pitchFamily="34" charset="0"/>
              <a:buNone/>
              <a:defRPr/>
            </a:pPr>
            <a:r>
              <a:rPr lang="en-CA" dirty="0">
                <a:ea typeface="ＭＳ Ｐゴシック" charset="0"/>
              </a:rPr>
              <a:t>		Is there an element different from what is (</a:t>
            </a:r>
            <a:r>
              <a:rPr lang="en-CA" dirty="0" err="1">
                <a:ea typeface="ＭＳ Ｐゴシック" charset="0"/>
              </a:rPr>
              <a:t>kinda</a:t>
            </a:r>
            <a:r>
              <a:rPr lang="en-CA" dirty="0">
                <a:ea typeface="ＭＳ Ｐゴシック" charset="0"/>
              </a:rPr>
              <a:t> literally) claimed?</a:t>
            </a:r>
          </a:p>
          <a:p>
            <a:pPr marL="914400" lvl="1" indent="-514350">
              <a:buFont typeface="+mj-lt"/>
              <a:buAutoNum type="arabicPeriod"/>
              <a:defRPr/>
            </a:pPr>
            <a:r>
              <a:rPr lang="en-CA" dirty="0">
                <a:ea typeface="ＭＳ Ｐゴシック" charset="0"/>
              </a:rPr>
              <a:t>Does the variant change the way the invention works?  If it does, then the claim element is essential and the variant is outside the claim.</a:t>
            </a:r>
          </a:p>
          <a:p>
            <a:pPr marL="914400" lvl="1" indent="-514350">
              <a:buFont typeface="+mj-lt"/>
              <a:buAutoNum type="arabicPeriod"/>
              <a:defRPr/>
            </a:pPr>
            <a:r>
              <a:rPr lang="en-CA" dirty="0">
                <a:ea typeface="ＭＳ Ｐゴシック" charset="0"/>
              </a:rPr>
              <a:t>If it does not, did the inventor “not intend to exclude the variant” [intend to include it]?  If inventor intended claim element to be essential, then the variant is outside in the claim.</a:t>
            </a:r>
          </a:p>
          <a:p>
            <a:pPr marL="914400" lvl="1" indent="-514350">
              <a:buFont typeface="+mj-lt"/>
              <a:buAutoNum type="arabicPeriod"/>
              <a:defRPr/>
            </a:pPr>
            <a:r>
              <a:rPr lang="en-CA" dirty="0">
                <a:ea typeface="ＭＳ Ｐゴシック" charset="0"/>
              </a:rPr>
              <a:t>If:</a:t>
            </a:r>
          </a:p>
          <a:p>
            <a:pPr marL="1314450" lvl="2" indent="-514350">
              <a:buFont typeface="+mj-lt"/>
              <a:buAutoNum type="arabicPeriod"/>
              <a:defRPr/>
            </a:pPr>
            <a:r>
              <a:rPr lang="en-CA" dirty="0">
                <a:ea typeface="ＭＳ Ｐゴシック" charset="0"/>
              </a:rPr>
              <a:t>variant doesn’t change the way the invention works; and </a:t>
            </a:r>
          </a:p>
          <a:p>
            <a:pPr marL="1314450" lvl="2" indent="-514350">
              <a:buFont typeface="+mj-lt"/>
              <a:buAutoNum type="arabicPeriod"/>
              <a:defRPr/>
            </a:pPr>
            <a:r>
              <a:rPr lang="en-CA" dirty="0">
                <a:ea typeface="ＭＳ Ｐゴシック" charset="0"/>
              </a:rPr>
              <a:t>inventor didn’t intend to exclude the variant; then </a:t>
            </a:r>
          </a:p>
          <a:p>
            <a:pPr marL="1314450" lvl="2" indent="-514350">
              <a:buFont typeface="+mj-lt"/>
              <a:buAutoNum type="arabicPeriod"/>
              <a:defRPr/>
            </a:pPr>
            <a:r>
              <a:rPr lang="en-CA" dirty="0">
                <a:ea typeface="ＭＳ Ｐゴシック" charset="0"/>
              </a:rPr>
              <a:t>it’s non-essential element and </a:t>
            </a:r>
          </a:p>
          <a:p>
            <a:pPr marL="1771650" lvl="3" indent="-514350">
              <a:buFont typeface="+mj-lt"/>
              <a:buAutoNum type="arabicPeriod"/>
              <a:defRPr/>
            </a:pPr>
            <a:r>
              <a:rPr lang="en-CA" dirty="0">
                <a:ea typeface="ＭＳ Ｐゴシック" charset="0"/>
              </a:rPr>
              <a:t>Can be replaced; or</a:t>
            </a:r>
          </a:p>
          <a:p>
            <a:pPr marL="1771650" lvl="3" indent="-514350">
              <a:buFont typeface="+mj-lt"/>
              <a:buAutoNum type="arabicPeriod"/>
              <a:defRPr/>
            </a:pPr>
            <a:r>
              <a:rPr lang="en-CA" dirty="0">
                <a:ea typeface="ＭＳ Ｐゴシック" charset="0"/>
              </a:rPr>
              <a:t>Ignored when determining infringement.</a:t>
            </a:r>
          </a:p>
        </p:txBody>
      </p:sp>
      <p:sp>
        <p:nvSpPr>
          <p:cNvPr id="165891" name="Slide Number Placeholder 3">
            <a:extLst>
              <a:ext uri="{FF2B5EF4-FFF2-40B4-BE49-F238E27FC236}">
                <a16:creationId xmlns:a16="http://schemas.microsoft.com/office/drawing/2014/main" id="{5CBFC352-568E-7E94-B87C-1F6E4EF9679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3883428E-5F2C-B64A-BA95-CC34C85A710A}" type="slidenum">
              <a:rPr lang="en-CA" altLang="en-US" sz="1200" smtClean="0">
                <a:solidFill>
                  <a:srgbClr val="898989"/>
                </a:solidFill>
              </a:rPr>
              <a:pPr>
                <a:spcBef>
                  <a:spcPct val="0"/>
                </a:spcBef>
                <a:buFontTx/>
                <a:buNone/>
              </a:pPr>
              <a:t>97</a:t>
            </a:fld>
            <a:endParaRPr lang="en-CA" altLang="en-US" sz="1200">
              <a:solidFill>
                <a:srgbClr val="898989"/>
              </a:solidFill>
            </a:endParaRPr>
          </a:p>
        </p:txBody>
      </p:sp>
    </p:spTree>
  </p:cSld>
  <p:clrMapOvr>
    <a:masterClrMapping/>
  </p:clrMapOvr>
</p:sld>
</file>

<file path=ppt/theme/theme1.xml><?xml version="1.0" encoding="utf-8"?>
<a:theme xmlns:a="http://schemas.openxmlformats.org/drawingml/2006/main" name="PPT_Template">
  <a:themeElements>
    <a:clrScheme name="B&amp;P">
      <a:dk1>
        <a:srgbClr val="000000"/>
      </a:dk1>
      <a:lt1>
        <a:srgbClr val="FFFFFF"/>
      </a:lt1>
      <a:dk2>
        <a:srgbClr val="0C1975"/>
      </a:dk2>
      <a:lt2>
        <a:srgbClr val="FFFFFF"/>
      </a:lt2>
      <a:accent1>
        <a:srgbClr val="0C1975"/>
      </a:accent1>
      <a:accent2>
        <a:srgbClr val="C0504D"/>
      </a:accent2>
      <a:accent3>
        <a:srgbClr val="9BBB59"/>
      </a:accent3>
      <a:accent4>
        <a:srgbClr val="8064A2"/>
      </a:accent4>
      <a:accent5>
        <a:srgbClr val="4BACC6"/>
      </a:accent5>
      <a:accent6>
        <a:srgbClr val="F79646"/>
      </a:accent6>
      <a:hlink>
        <a:srgbClr val="5563A1"/>
      </a:hlink>
      <a:folHlink>
        <a:srgbClr val="5563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Name</Template>
  <TotalTime>11142</TotalTime>
  <Words>8726</Words>
  <Application>Microsoft Macintosh PowerPoint</Application>
  <PresentationFormat>On-screen Show (4:3)</PresentationFormat>
  <Paragraphs>721</Paragraphs>
  <Slides>97</Slides>
  <Notes>53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97</vt:i4>
      </vt:variant>
    </vt:vector>
  </HeadingPairs>
  <TitlesOfParts>
    <vt:vector size="104" baseType="lpstr">
      <vt:lpstr>Arial</vt:lpstr>
      <vt:lpstr>Calibri</vt:lpstr>
      <vt:lpstr>Times</vt:lpstr>
      <vt:lpstr>Times New Roman</vt:lpstr>
      <vt:lpstr>ヒラギノ角ゴ Pro W3</vt:lpstr>
      <vt:lpstr>PPT_Template</vt:lpstr>
      <vt:lpstr>Document</vt:lpstr>
      <vt:lpstr>Patent Claim Construction: What does the claim mean?  </vt:lpstr>
      <vt:lpstr>“… talk about the words”</vt:lpstr>
      <vt:lpstr>It shouldn’t be this difficult</vt:lpstr>
      <vt:lpstr>The Question for the Court</vt:lpstr>
      <vt:lpstr>It’s the Gateway Question</vt:lpstr>
      <vt:lpstr>“But that’s soooo close.”</vt:lpstr>
      <vt:lpstr>“But that’s soooo close.”</vt:lpstr>
      <vt:lpstr>What do you want the answer to be?</vt:lpstr>
      <vt:lpstr>Staking a Claim</vt:lpstr>
      <vt:lpstr>Am I infringing?</vt:lpstr>
      <vt:lpstr>Claim Boundary: Clear or Fuzzy?</vt:lpstr>
      <vt:lpstr>Claim Boundary: Clear or Fuzzy?</vt:lpstr>
      <vt:lpstr>Claim Boundary: Clear or Fuzzy?</vt:lpstr>
      <vt:lpstr>It’s a question for the Judge</vt:lpstr>
      <vt:lpstr>Historically,  2 very different approaches</vt:lpstr>
      <vt:lpstr>Split Personality</vt:lpstr>
      <vt:lpstr>PowerPoint Presentation</vt:lpstr>
      <vt:lpstr>Taking the substance of the invention</vt:lpstr>
      <vt:lpstr>In the beginning … Canadian Patent No. 1</vt:lpstr>
      <vt:lpstr>PowerPoint Presentation</vt:lpstr>
      <vt:lpstr>PowerPoint Presentation</vt:lpstr>
      <vt:lpstr>Taking the substance of the invention</vt:lpstr>
      <vt:lpstr>Taking the substance of the invention</vt:lpstr>
      <vt:lpstr>R.C.A. Photophone Ld. v. Gaumont-British Picture Corporation Ltd. and British Acoustic Films, Ld. (1936), 53 R.P.C. 167 per Romer J. at 197</vt:lpstr>
      <vt:lpstr>Smith Incubator Co. v. Seiling  [1936] S.C.R. 251 per Rinfret J. at p. 260</vt:lpstr>
      <vt:lpstr>C. Ven Der Lely N.V. v. Bamfords Ltd.  [1963] R.P.C. 61 at 75 (H.L.) per Lord Reid</vt:lpstr>
      <vt:lpstr>McPhar v. Sharpe</vt:lpstr>
      <vt:lpstr>McPhar Co. v. Sharpe Instruments  [1956-60] Ex. C.R. 467, at p. 525, (1960), 21 Fox Pat. C. 1 at p. 55.</vt:lpstr>
      <vt:lpstr>Cutter v. Baxter Travenol (1983) 68 C.P.R. (2d 179</vt:lpstr>
      <vt:lpstr>Cutter “a vaned spike”</vt:lpstr>
      <vt:lpstr>Cutter v. Baxter Travenol</vt:lpstr>
      <vt:lpstr>Strict reading: distinctly  claim</vt:lpstr>
      <vt:lpstr>Statutory requirement for claims</vt:lpstr>
      <vt:lpstr> Patent Act s. 27(4):</vt:lpstr>
      <vt:lpstr>EMI Ltd. et al v. Lissen, Ltd. et al (1939), 56 R.P.C. 23 at p. 39 per Lord Russell of Killowen </vt:lpstr>
      <vt:lpstr>Taking the Substance 2.0</vt:lpstr>
      <vt:lpstr>Catnic</vt:lpstr>
      <vt:lpstr>Catnic</vt:lpstr>
      <vt:lpstr>“purposive construction”</vt:lpstr>
      <vt:lpstr>Pfizer v. Novopharm per Blanchard J.</vt:lpstr>
      <vt:lpstr>Catnic</vt:lpstr>
      <vt:lpstr>Catnic - distilled</vt:lpstr>
      <vt:lpstr>Catnic - distilled</vt:lpstr>
      <vt:lpstr>Catnic – further distilled</vt:lpstr>
      <vt:lpstr>PowerPoint Presentation</vt:lpstr>
      <vt:lpstr>PowerPoint Presentation</vt:lpstr>
      <vt:lpstr>Improver</vt:lpstr>
      <vt:lpstr>Improver  (Catnic revisited and reformulated)</vt:lpstr>
      <vt:lpstr>Improver</vt:lpstr>
      <vt:lpstr>PowerPoint Presentation</vt:lpstr>
      <vt:lpstr>PowerPoint Presentation</vt:lpstr>
      <vt:lpstr>Improver cont’d</vt:lpstr>
      <vt:lpstr>Improver cont’d</vt:lpstr>
      <vt:lpstr>O’Hara</vt:lpstr>
      <vt:lpstr>O’Hara</vt:lpstr>
      <vt:lpstr>O’Hara cont’d</vt:lpstr>
      <vt:lpstr>The George Mallory test of essentiality –  An element is essential “because it’s there”</vt:lpstr>
      <vt:lpstr>Whirlpool &amp; Free World </vt:lpstr>
      <vt:lpstr>The Prior Art</vt:lpstr>
      <vt:lpstr>The “principles” from Free World</vt:lpstr>
      <vt:lpstr>The “principles” from Free World</vt:lpstr>
      <vt:lpstr>The “principles” from Free World</vt:lpstr>
      <vt:lpstr>PowerPoint Presentation</vt:lpstr>
      <vt:lpstr>The Essential/Non-essential principles of Free World</vt:lpstr>
      <vt:lpstr>Completing the questions in Free World</vt:lpstr>
      <vt:lpstr>PowerPoint Presentation</vt:lpstr>
      <vt:lpstr>Just one more thing …  he re-stated it at para. 55. </vt:lpstr>
      <vt:lpstr>What hath Free World wrought?</vt:lpstr>
      <vt:lpstr>Halford v. Seed Hawk – FCA a partial fix</vt:lpstr>
      <vt:lpstr>Ask both FW Questions</vt:lpstr>
      <vt:lpstr>Kirin-Amgen (the return of Hoffman)</vt:lpstr>
      <vt:lpstr>Actavis UK Limited et al v. Eli Lilly and Company [2017] UKSC 48 (per Lord Neuberger, President) </vt:lpstr>
      <vt:lpstr>The questions </vt:lpstr>
      <vt:lpstr>“Working around” the inconsistencies in Free World</vt:lpstr>
      <vt:lpstr>Canadian Overview</vt:lpstr>
      <vt:lpstr>Claim element is non-essential (and can be varied or ignored) if:</vt:lpstr>
      <vt:lpstr>PowerPoint Presentation</vt:lpstr>
      <vt:lpstr>PowerPoint Presentation</vt:lpstr>
      <vt:lpstr>Cameron’s Universal Field Theory  of Claim Construction</vt:lpstr>
      <vt:lpstr>PowerPoint Presentation</vt:lpstr>
      <vt:lpstr>Other Considerations</vt:lpstr>
      <vt:lpstr>Claim Differentiation</vt:lpstr>
      <vt:lpstr>Claim Differentiation</vt:lpstr>
      <vt:lpstr>Other Considerations</vt:lpstr>
      <vt:lpstr>What it’s not: Problem/Solution</vt:lpstr>
      <vt:lpstr>Choueifaty v Attorney General of Canada, 2020 FC 837</vt:lpstr>
      <vt:lpstr>Choueifaty v Attorney General of Canada, 2020 FC 837</vt:lpstr>
      <vt:lpstr>Claim Charts</vt:lpstr>
      <vt:lpstr>PowerPoint Presentation</vt:lpstr>
      <vt:lpstr>PowerPoint Presentation</vt:lpstr>
      <vt:lpstr>PowerPoint Presentation</vt:lpstr>
      <vt:lpstr>PowerPoint Presentation</vt:lpstr>
      <vt:lpstr>PowerPoint Presentation</vt:lpstr>
      <vt:lpstr>PowerPoint Presentation</vt:lpstr>
      <vt:lpstr>How to Construe a Claim (per DMC)</vt:lpstr>
      <vt:lpstr>How to Construe a Claim (per DMC)</vt:lpstr>
      <vt:lpstr>How to Construe a Claim (per DMC)</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Claim Construction:  A Purposive Construction of Free World</dc:title>
  <dc:creator>Donald M. Cameron</dc:creator>
  <cp:lastModifiedBy>Don Cameron</cp:lastModifiedBy>
  <cp:revision>131</cp:revision>
  <cp:lastPrinted>2019-05-01T20:43:29Z</cp:lastPrinted>
  <dcterms:created xsi:type="dcterms:W3CDTF">2007-04-17T18:59:56Z</dcterms:created>
  <dcterms:modified xsi:type="dcterms:W3CDTF">2023-07-19T20:14:30Z</dcterms:modified>
</cp:coreProperties>
</file>