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283" r:id="rId2"/>
    <p:sldId id="329" r:id="rId3"/>
    <p:sldId id="330" r:id="rId4"/>
    <p:sldId id="347" r:id="rId5"/>
    <p:sldId id="348" r:id="rId6"/>
    <p:sldId id="261" r:id="rId7"/>
    <p:sldId id="365" r:id="rId8"/>
    <p:sldId id="332" r:id="rId9"/>
    <p:sldId id="333" r:id="rId10"/>
    <p:sldId id="334" r:id="rId11"/>
    <p:sldId id="335" r:id="rId12"/>
    <p:sldId id="336" r:id="rId13"/>
    <p:sldId id="337" r:id="rId14"/>
    <p:sldId id="338" r:id="rId15"/>
    <p:sldId id="340" r:id="rId16"/>
    <p:sldId id="339" r:id="rId17"/>
    <p:sldId id="341" r:id="rId18"/>
    <p:sldId id="297" r:id="rId19"/>
    <p:sldId id="362" r:id="rId20"/>
    <p:sldId id="363" r:id="rId21"/>
    <p:sldId id="364" r:id="rId22"/>
    <p:sldId id="287" r:id="rId23"/>
    <p:sldId id="368" r:id="rId24"/>
    <p:sldId id="289" r:id="rId25"/>
    <p:sldId id="290" r:id="rId26"/>
    <p:sldId id="387" r:id="rId27"/>
    <p:sldId id="388" r:id="rId28"/>
    <p:sldId id="315" r:id="rId29"/>
    <p:sldId id="371" r:id="rId30"/>
    <p:sldId id="276" r:id="rId31"/>
    <p:sldId id="373" r:id="rId32"/>
    <p:sldId id="377" r:id="rId33"/>
    <p:sldId id="378" r:id="rId34"/>
    <p:sldId id="376" r:id="rId35"/>
    <p:sldId id="278" r:id="rId36"/>
    <p:sldId id="279" r:id="rId37"/>
    <p:sldId id="296" r:id="rId38"/>
    <p:sldId id="298" r:id="rId39"/>
    <p:sldId id="342" r:id="rId40"/>
    <p:sldId id="343" r:id="rId41"/>
    <p:sldId id="285" r:id="rId42"/>
    <p:sldId id="328" r:id="rId43"/>
    <p:sldId id="284" r:id="rId44"/>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4032"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1975"/>
    <a:srgbClr val="A2AACE"/>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80544" autoAdjust="0"/>
  </p:normalViewPr>
  <p:slideViewPr>
    <p:cSldViewPr>
      <p:cViewPr varScale="1">
        <p:scale>
          <a:sx n="102" d="100"/>
          <a:sy n="102" d="100"/>
        </p:scale>
        <p:origin x="1344" y="176"/>
      </p:cViewPr>
      <p:guideLst>
        <p:guide orient="horz" pos="4032"/>
        <p:guide pos="57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5954"/>
    </p:cViewPr>
  </p:sorterViewPr>
  <p:notesViewPr>
    <p:cSldViewPr>
      <p:cViewPr varScale="1">
        <p:scale>
          <a:sx n="69" d="100"/>
          <a:sy n="69" d="100"/>
        </p:scale>
        <p:origin x="3126" y="6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45253" y="232410"/>
            <a:ext cx="2726267"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CA" dirty="0">
              <a:latin typeface="Arial" panose="020B0604020202020204" pitchFamily="34" charset="0"/>
              <a:cs typeface="Arial" panose="020B0604020202020204" pitchFamily="34" charset="0"/>
            </a:endParaRPr>
          </a:p>
        </p:txBody>
      </p:sp>
      <p:sp>
        <p:nvSpPr>
          <p:cNvPr id="3" name="Date Placeholder 2"/>
          <p:cNvSpPr>
            <a:spLocks noGrp="1"/>
          </p:cNvSpPr>
          <p:nvPr>
            <p:ph type="dt" sz="quarter" idx="1"/>
          </p:nvPr>
        </p:nvSpPr>
        <p:spPr>
          <a:xfrm>
            <a:off x="3738880" y="232410"/>
            <a:ext cx="2726267"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58DC936E-4AE1-4C62-AC4F-DFEF69D501A6}" type="datetimeFigureOut">
              <a:rPr lang="en-CA">
                <a:latin typeface="Arial" panose="020B0604020202020204" pitchFamily="34" charset="0"/>
                <a:cs typeface="Arial" panose="020B0604020202020204" pitchFamily="34" charset="0"/>
              </a:rPr>
              <a:pPr>
                <a:defRPr/>
              </a:pPr>
              <a:t>2023-11-22</a:t>
            </a:fld>
            <a:endParaRPr lang="en-CA"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2"/>
          </p:nvPr>
        </p:nvSpPr>
        <p:spPr>
          <a:xfrm>
            <a:off x="545253" y="8599170"/>
            <a:ext cx="280416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CA"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3"/>
          </p:nvPr>
        </p:nvSpPr>
        <p:spPr>
          <a:xfrm>
            <a:off x="3738880" y="8599170"/>
            <a:ext cx="2726267"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E7204011-6D5B-43E1-9357-0C7B6C8AA6CC}" type="slidenum">
              <a:rPr lang="en-CA">
                <a:latin typeface="Arial" panose="020B0604020202020204" pitchFamily="34" charset="0"/>
                <a:cs typeface="Arial" panose="020B0604020202020204" pitchFamily="34" charset="0"/>
              </a:rPr>
              <a:pPr>
                <a:defRPr/>
              </a:pPr>
              <a:t>‹#›</a:t>
            </a:fld>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2494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798706E3-D161-4842-81C6-AD0E1EAA424D}" type="datetimeFigureOut">
              <a:rPr lang="en-CA"/>
              <a:pPr>
                <a:defRPr/>
              </a:pPr>
              <a:t>2023-11-22</a:t>
            </a:fld>
            <a:endParaRPr lang="en-CA"/>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CA"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wrap="square" lIns="93177" tIns="46589" rIns="93177" bIns="46589"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CCEF70F7-4C15-4B5C-963D-AC367C095089}" type="slidenum">
              <a:rPr lang="en-CA"/>
              <a:pPr>
                <a:defRPr/>
              </a:pPr>
              <a:t>‹#›</a:t>
            </a:fld>
            <a:endParaRPr lang="en-CA"/>
          </a:p>
        </p:txBody>
      </p:sp>
    </p:spTree>
    <p:extLst>
      <p:ext uri="{BB962C8B-B14F-4D97-AF65-F5344CB8AC3E}">
        <p14:creationId xmlns:p14="http://schemas.microsoft.com/office/powerpoint/2010/main" val="1099358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6</a:t>
            </a:fld>
            <a:endParaRPr lang="en-CA"/>
          </a:p>
        </p:txBody>
      </p:sp>
    </p:spTree>
    <p:extLst>
      <p:ext uri="{BB962C8B-B14F-4D97-AF65-F5344CB8AC3E}">
        <p14:creationId xmlns:p14="http://schemas.microsoft.com/office/powerpoint/2010/main" val="3603855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4063" indent="-288925" eaLnBrk="0" hangingPunct="0">
              <a:spcBef>
                <a:spcPct val="30000"/>
              </a:spcBef>
              <a:defRPr sz="1200">
                <a:solidFill>
                  <a:schemeClr val="tx1"/>
                </a:solidFill>
                <a:latin typeface="Calibri" pitchFamily="34" charset="0"/>
                <a:ea typeface="MS PGothic" pitchFamily="34" charset="-128"/>
              </a:defRPr>
            </a:lvl2pPr>
            <a:lvl3pPr marL="1158875" indent="-231775" eaLnBrk="0" hangingPunct="0">
              <a:spcBef>
                <a:spcPct val="30000"/>
              </a:spcBef>
              <a:defRPr sz="1200">
                <a:solidFill>
                  <a:schemeClr val="tx1"/>
                </a:solidFill>
                <a:latin typeface="Calibri" pitchFamily="34" charset="0"/>
                <a:ea typeface="MS PGothic" pitchFamily="34" charset="-128"/>
              </a:defRPr>
            </a:lvl3pPr>
            <a:lvl4pPr marL="1624013" indent="-231775" eaLnBrk="0" hangingPunct="0">
              <a:spcBef>
                <a:spcPct val="30000"/>
              </a:spcBef>
              <a:defRPr sz="1200">
                <a:solidFill>
                  <a:schemeClr val="tx1"/>
                </a:solidFill>
                <a:latin typeface="Calibri" pitchFamily="34" charset="0"/>
                <a:ea typeface="MS PGothic" pitchFamily="34" charset="-128"/>
              </a:defRPr>
            </a:lvl4pPr>
            <a:lvl5pPr marL="2087563" indent="-231775" eaLnBrk="0" hangingPunct="0">
              <a:spcBef>
                <a:spcPct val="30000"/>
              </a:spcBef>
              <a:defRPr sz="1200">
                <a:solidFill>
                  <a:schemeClr val="tx1"/>
                </a:solidFill>
                <a:latin typeface="Calibri" pitchFamily="34" charset="0"/>
                <a:ea typeface="MS PGothic" pitchFamily="34" charset="-128"/>
              </a:defRPr>
            </a:lvl5pPr>
            <a:lvl6pPr marL="2544763" indent="-231775"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01963" indent="-231775"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9163" indent="-231775"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6363" indent="-231775"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AE079505-401B-4516-AFF1-337F1B28A68B}" type="slidenum">
              <a:rPr lang="en-CA" altLang="en-US" smtClean="0"/>
              <a:pPr eaLnBrk="1" hangingPunct="1">
                <a:spcBef>
                  <a:spcPct val="0"/>
                </a:spcBef>
              </a:pPr>
              <a:t>22</a:t>
            </a:fld>
            <a:endParaRPr lang="en-CA"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E47D8380-013E-493B-963C-DB44113FC14E}" type="slidenum">
              <a:rPr lang="en-CA" altLang="en-US" smtClean="0"/>
              <a:pPr eaLnBrk="1" hangingPunct="1">
                <a:spcBef>
                  <a:spcPct val="0"/>
                </a:spcBef>
              </a:pPr>
              <a:t>24</a:t>
            </a:fld>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080627D1-C3D2-47F5-8E96-1814D4B2CA19}" type="slidenum">
              <a:rPr lang="en-CA" altLang="en-US" smtClean="0"/>
              <a:pPr eaLnBrk="1" hangingPunct="1">
                <a:spcBef>
                  <a:spcPct val="0"/>
                </a:spcBef>
              </a:pPr>
              <a:t>25</a:t>
            </a:fld>
            <a:endParaRPr lang="en-CA" altLang="en-US"/>
          </a:p>
        </p:txBody>
      </p:sp>
    </p:spTree>
    <p:extLst>
      <p:ext uri="{BB962C8B-B14F-4D97-AF65-F5344CB8AC3E}">
        <p14:creationId xmlns:p14="http://schemas.microsoft.com/office/powerpoint/2010/main" val="1748098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080627D1-C3D2-47F5-8E96-1814D4B2CA19}" type="slidenum">
              <a:rPr lang="en-CA" altLang="en-US" smtClean="0"/>
              <a:pPr eaLnBrk="1" hangingPunct="1">
                <a:spcBef>
                  <a:spcPct val="0"/>
                </a:spcBef>
              </a:pPr>
              <a:t>28</a:t>
            </a:fld>
            <a:endParaRPr lang="en-CA" altLang="en-US"/>
          </a:p>
        </p:txBody>
      </p:sp>
    </p:spTree>
    <p:extLst>
      <p:ext uri="{BB962C8B-B14F-4D97-AF65-F5344CB8AC3E}">
        <p14:creationId xmlns:p14="http://schemas.microsoft.com/office/powerpoint/2010/main" val="575875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E156CDC-308F-4CEF-B6B5-26C355A9E3B1}" type="slidenum">
              <a:rPr lang="en-CA" altLang="en-US" smtClean="0"/>
              <a:pPr eaLnBrk="1" hangingPunct="1">
                <a:spcBef>
                  <a:spcPct val="0"/>
                </a:spcBef>
              </a:pPr>
              <a:t>30</a:t>
            </a:fld>
            <a:endParaRPr lang="en-CA"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t>CHEO has been granted a license by the patent owner, Transgenomic, Inc. to use the genes for </a:t>
            </a:r>
            <a:r>
              <a:rPr lang="en-CA" altLang="en-US" i="1"/>
              <a:t>non-profit</a:t>
            </a:r>
          </a:p>
          <a:p>
            <a:r>
              <a:rPr lang="en-CA" altLang="en-US"/>
              <a:t>diagnostic testing. The patent owners also agreed to grant licenses to other non-profit public</a:t>
            </a:r>
          </a:p>
          <a:p>
            <a:r>
              <a:rPr lang="en-CA" altLang="en-US"/>
              <a:t>sector users. </a:t>
            </a:r>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E156CDC-308F-4CEF-B6B5-26C355A9E3B1}" type="slidenum">
              <a:rPr lang="en-CA" altLang="en-US" smtClean="0"/>
              <a:pPr eaLnBrk="1" hangingPunct="1">
                <a:spcBef>
                  <a:spcPct val="0"/>
                </a:spcBef>
              </a:pPr>
              <a:t>31</a:t>
            </a:fld>
            <a:endParaRPr lang="en-CA" altLang="en-US"/>
          </a:p>
        </p:txBody>
      </p:sp>
    </p:spTree>
    <p:extLst>
      <p:ext uri="{BB962C8B-B14F-4D97-AF65-F5344CB8AC3E}">
        <p14:creationId xmlns:p14="http://schemas.microsoft.com/office/powerpoint/2010/main" val="3346889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t>CHEO has been granted a license by the patent owner, Transgenomic, Inc. to use the genes for </a:t>
            </a:r>
            <a:r>
              <a:rPr lang="en-CA" altLang="en-US" i="1"/>
              <a:t>non-profit</a:t>
            </a:r>
          </a:p>
          <a:p>
            <a:r>
              <a:rPr lang="en-CA" altLang="en-US"/>
              <a:t>diagnostic testing. The patent owners also agreed to grant licenses to other non-profit public</a:t>
            </a:r>
          </a:p>
          <a:p>
            <a:r>
              <a:rPr lang="en-CA" altLang="en-US"/>
              <a:t>sector users. </a:t>
            </a:r>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E156CDC-308F-4CEF-B6B5-26C355A9E3B1}" type="slidenum">
              <a:rPr lang="en-CA" altLang="en-US" smtClean="0"/>
              <a:pPr eaLnBrk="1" hangingPunct="1">
                <a:spcBef>
                  <a:spcPct val="0"/>
                </a:spcBef>
              </a:pPr>
              <a:t>32</a:t>
            </a:fld>
            <a:endParaRPr lang="en-CA" altLang="en-US"/>
          </a:p>
        </p:txBody>
      </p:sp>
    </p:spTree>
    <p:extLst>
      <p:ext uri="{BB962C8B-B14F-4D97-AF65-F5344CB8AC3E}">
        <p14:creationId xmlns:p14="http://schemas.microsoft.com/office/powerpoint/2010/main" val="2030681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E156CDC-308F-4CEF-B6B5-26C355A9E3B1}" type="slidenum">
              <a:rPr lang="en-CA" altLang="en-US" smtClean="0"/>
              <a:pPr eaLnBrk="1" hangingPunct="1">
                <a:spcBef>
                  <a:spcPct val="0"/>
                </a:spcBef>
              </a:pPr>
              <a:t>33</a:t>
            </a:fld>
            <a:endParaRPr lang="en-CA" altLang="en-US"/>
          </a:p>
        </p:txBody>
      </p:sp>
    </p:spTree>
    <p:extLst>
      <p:ext uri="{BB962C8B-B14F-4D97-AF65-F5344CB8AC3E}">
        <p14:creationId xmlns:p14="http://schemas.microsoft.com/office/powerpoint/2010/main" val="1628956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E156CDC-308F-4CEF-B6B5-26C355A9E3B1}" type="slidenum">
              <a:rPr lang="en-CA" altLang="en-US" smtClean="0"/>
              <a:pPr eaLnBrk="1" hangingPunct="1">
                <a:spcBef>
                  <a:spcPct val="0"/>
                </a:spcBef>
              </a:pPr>
              <a:t>34</a:t>
            </a:fld>
            <a:endParaRPr lang="en-CA" altLang="en-US"/>
          </a:p>
        </p:txBody>
      </p:sp>
    </p:spTree>
    <p:extLst>
      <p:ext uri="{BB962C8B-B14F-4D97-AF65-F5344CB8AC3E}">
        <p14:creationId xmlns:p14="http://schemas.microsoft.com/office/powerpoint/2010/main" val="3451072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98178ED-1725-46A3-8112-E9B31C0A915F}" type="slidenum">
              <a:rPr lang="en-CA" altLang="en-US" smtClean="0"/>
              <a:pPr eaLnBrk="1" hangingPunct="1">
                <a:spcBef>
                  <a:spcPct val="0"/>
                </a:spcBef>
              </a:pPr>
              <a:t>35</a:t>
            </a:fld>
            <a:endParaRPr lang="en-CA"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5E24A944-DE47-4D45-AE33-D32B6F93D63E}" type="slidenum">
              <a:rPr lang="en-CA" altLang="en-US" smtClean="0"/>
              <a:pPr eaLnBrk="1" hangingPunct="1">
                <a:spcBef>
                  <a:spcPct val="0"/>
                </a:spcBef>
              </a:pPr>
              <a:t>36</a:t>
            </a:fld>
            <a:endParaRPr lang="en-CA"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7DF6EC5B-5E2D-4EEE-8E2F-97E07DBE53F7}" type="slidenum">
              <a:rPr lang="en-CA" altLang="en-US" smtClean="0"/>
              <a:pPr eaLnBrk="1" hangingPunct="1">
                <a:spcBef>
                  <a:spcPct val="0"/>
                </a:spcBef>
              </a:pPr>
              <a:t>39</a:t>
            </a:fld>
            <a:endParaRPr lang="en-CA"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4063" indent="-288925" eaLnBrk="0" hangingPunct="0">
              <a:spcBef>
                <a:spcPct val="30000"/>
              </a:spcBef>
              <a:defRPr sz="1200">
                <a:solidFill>
                  <a:schemeClr val="tx1"/>
                </a:solidFill>
                <a:latin typeface="Calibri" pitchFamily="34" charset="0"/>
                <a:ea typeface="MS PGothic" pitchFamily="34" charset="-128"/>
              </a:defRPr>
            </a:lvl2pPr>
            <a:lvl3pPr marL="1158875" indent="-231775" eaLnBrk="0" hangingPunct="0">
              <a:spcBef>
                <a:spcPct val="30000"/>
              </a:spcBef>
              <a:defRPr sz="1200">
                <a:solidFill>
                  <a:schemeClr val="tx1"/>
                </a:solidFill>
                <a:latin typeface="Calibri" pitchFamily="34" charset="0"/>
                <a:ea typeface="MS PGothic" pitchFamily="34" charset="-128"/>
              </a:defRPr>
            </a:lvl3pPr>
            <a:lvl4pPr marL="1624013" indent="-231775" eaLnBrk="0" hangingPunct="0">
              <a:spcBef>
                <a:spcPct val="30000"/>
              </a:spcBef>
              <a:defRPr sz="1200">
                <a:solidFill>
                  <a:schemeClr val="tx1"/>
                </a:solidFill>
                <a:latin typeface="Calibri" pitchFamily="34" charset="0"/>
                <a:ea typeface="MS PGothic" pitchFamily="34" charset="-128"/>
              </a:defRPr>
            </a:lvl4pPr>
            <a:lvl5pPr marL="2087563" indent="-231775" eaLnBrk="0" hangingPunct="0">
              <a:spcBef>
                <a:spcPct val="30000"/>
              </a:spcBef>
              <a:defRPr sz="1200">
                <a:solidFill>
                  <a:schemeClr val="tx1"/>
                </a:solidFill>
                <a:latin typeface="Calibri" pitchFamily="34" charset="0"/>
                <a:ea typeface="MS PGothic" pitchFamily="34" charset="-128"/>
              </a:defRPr>
            </a:lvl5pPr>
            <a:lvl6pPr marL="2544763" indent="-231775"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01963" indent="-231775"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9163" indent="-231775"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6363" indent="-231775"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E12238E8-C3AC-46C6-B2B6-AB62F727BBDC}" type="slidenum">
              <a:rPr lang="en-CA" altLang="en-US" smtClean="0"/>
              <a:pPr eaLnBrk="1" hangingPunct="1">
                <a:spcBef>
                  <a:spcPct val="0"/>
                </a:spcBef>
              </a:pPr>
              <a:t>40</a:t>
            </a:fld>
            <a:endParaRPr lang="en-CA"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F079AD3E-3DE6-4CE0-BCF2-74DE49B608A6}" type="slidenum">
              <a:rPr lang="en-CA" altLang="en-US" smtClean="0"/>
              <a:pPr eaLnBrk="1" hangingPunct="1">
                <a:spcBef>
                  <a:spcPct val="0"/>
                </a:spcBef>
              </a:pPr>
              <a:t>41</a:t>
            </a:fld>
            <a:endParaRPr lang="en-CA"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EF70F7-4C15-4B5C-963D-AC367C095089}" type="slidenum">
              <a:rPr lang="en-CA" smtClean="0"/>
              <a:pPr>
                <a:defRPr/>
              </a:pPr>
              <a:t>43</a:t>
            </a:fld>
            <a:endParaRPr lang="en-CA"/>
          </a:p>
        </p:txBody>
      </p:sp>
    </p:spTree>
    <p:extLst>
      <p:ext uri="{BB962C8B-B14F-4D97-AF65-F5344CB8AC3E}">
        <p14:creationId xmlns:p14="http://schemas.microsoft.com/office/powerpoint/2010/main" val="23127196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ic 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0" y="0"/>
            <a:ext cx="12222480" cy="3590544"/>
          </a:xfrm>
          <a:prstGeom prst="rect">
            <a:avLst/>
          </a:prstGeom>
        </p:spPr>
      </p:pic>
      <p:pic>
        <p:nvPicPr>
          <p:cNvPr id="14" name="Picture 13"/>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15" name="Text Placeholder 2"/>
          <p:cNvSpPr>
            <a:spLocks noGrp="1"/>
          </p:cNvSpPr>
          <p:nvPr>
            <p:ph type="body" sz="quarter" idx="11"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CA" dirty="0"/>
              <a:t>(Generic)</a:t>
            </a:r>
            <a:endParaRPr lang="en-US" dirty="0"/>
          </a:p>
        </p:txBody>
      </p:sp>
      <p:sp>
        <p:nvSpPr>
          <p:cNvPr id="16" name="Text Placeholder 2"/>
          <p:cNvSpPr>
            <a:spLocks noGrp="1"/>
          </p:cNvSpPr>
          <p:nvPr>
            <p:ph type="body" sz="quarter" idx="12"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8" name="TextBox 7"/>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9"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56618314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rtificial Intelligenc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(Artificial Intelligence)</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13" name="TextBox 12"/>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4"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904715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nnabis">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290" y="-1"/>
            <a:ext cx="12210290" cy="3657601"/>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(Cannabis)</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267881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emica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8290" y="0"/>
            <a:ext cx="12210290"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(Chemical)</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218650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eantech">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7" y="0"/>
            <a:ext cx="12187723"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a:t>
            </a:r>
            <a:r>
              <a:rPr lang="en-US" dirty="0" err="1"/>
              <a:t>Cleantech</a:t>
            </a:r>
            <a:r>
              <a:rPr lang="en-US" dirty="0"/>
              <a:t>)</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61912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C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493391"/>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(ECT)</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1200077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right Digital Medi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7"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(Copyright &amp; Digital Media)</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752269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ustrial Designs">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8"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(Industrial Designs)</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902538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fe Science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7" cy="3493391"/>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(Life Sciences)</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95766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AM">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7065"/>
          <a:stretch/>
        </p:blipFill>
        <p:spPr>
          <a:xfrm>
            <a:off x="1" y="0"/>
            <a:ext cx="12191999" cy="35052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(RAM)</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788930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tents">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579079"/>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(Patents)</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12" name="Picture 1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2258853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ivacy Cybersecurity Dat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1"/>
            <a:ext cx="12192000" cy="35814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(Privacy, Cybersecurity and Data)</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1681926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demarks">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349" y="0"/>
            <a:ext cx="12185651" cy="3505200"/>
          </a:xfrm>
          <a:prstGeom prst="rect">
            <a:avLst/>
          </a:prstGeom>
        </p:spPr>
      </p:pic>
      <p:sp>
        <p:nvSpPr>
          <p:cNvPr id="6" name="Text Placeholder 2"/>
          <p:cNvSpPr>
            <a:spLocks noGrp="1"/>
          </p:cNvSpPr>
          <p:nvPr>
            <p:ph type="body" sz="quarter" idx="10" hasCustomPrompt="1"/>
          </p:nvPr>
        </p:nvSpPr>
        <p:spPr>
          <a:xfrm>
            <a:off x="838200" y="38100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(TM)</a:t>
            </a:r>
          </a:p>
        </p:txBody>
      </p:sp>
      <p:sp>
        <p:nvSpPr>
          <p:cNvPr id="10" name="Text Placeholder 2"/>
          <p:cNvSpPr>
            <a:spLocks noGrp="1"/>
          </p:cNvSpPr>
          <p:nvPr>
            <p:ph type="body" sz="quarter" idx="11" hasCustomPrompt="1"/>
          </p:nvPr>
        </p:nvSpPr>
        <p:spPr>
          <a:xfrm>
            <a:off x="838200" y="50180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40259" y="-7142"/>
            <a:ext cx="1152144" cy="1150142"/>
          </a:xfrm>
          <a:prstGeom prst="rect">
            <a:avLst/>
          </a:prstGeom>
        </p:spPr>
      </p:pic>
      <p:sp>
        <p:nvSpPr>
          <p:cNvPr id="9" name="TextBox 8"/>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13" name="Text Placeholder 9"/>
          <p:cNvSpPr>
            <a:spLocks noGrp="1"/>
          </p:cNvSpPr>
          <p:nvPr>
            <p:ph type="body" sz="quarter" idx="12"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74372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4207" y="228600"/>
            <a:ext cx="10769600" cy="1066800"/>
          </a:xfrm>
        </p:spPr>
        <p:txBody>
          <a:bodyPr>
            <a:normAutofit/>
          </a:bodyPr>
          <a:lstStyle>
            <a:lvl1pPr algn="l">
              <a:defRPr/>
            </a:lvl1pPr>
          </a:lstStyle>
          <a:p>
            <a:r>
              <a:rPr lang="en-US"/>
              <a:t>Click to edit Master title style</a:t>
            </a:r>
            <a:endParaRPr lang="en-CA" dirty="0"/>
          </a:p>
        </p:txBody>
      </p:sp>
      <p:sp>
        <p:nvSpPr>
          <p:cNvPr id="3" name="Content Placeholder 2"/>
          <p:cNvSpPr>
            <a:spLocks noGrp="1"/>
          </p:cNvSpPr>
          <p:nvPr>
            <p:ph idx="1"/>
          </p:nvPr>
        </p:nvSpPr>
        <p:spPr>
          <a:xfrm>
            <a:off x="764207" y="1600201"/>
            <a:ext cx="10972800" cy="4190999"/>
          </a:xfrm>
          <a:prstGeom prst="rect">
            <a:avLst/>
          </a:prstGeom>
        </p:spPr>
        <p:txBody>
          <a:bodyPr>
            <a:normAutofit/>
          </a:bodyPr>
          <a:lstStyle>
            <a:lvl1pPr>
              <a:defRPr sz="2400"/>
            </a:lvl1pPr>
            <a:lvl2pPr>
              <a:defRPr sz="2400"/>
            </a:lvl2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5"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73025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764206" y="1600201"/>
            <a:ext cx="5230193" cy="4191000"/>
          </a:xfrm>
          <a:prstGeom prst="rect">
            <a:avLst/>
          </a:prstGeo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Content Placeholder 3"/>
          <p:cNvSpPr>
            <a:spLocks noGrp="1"/>
          </p:cNvSpPr>
          <p:nvPr>
            <p:ph sz="half" idx="2"/>
          </p:nvPr>
        </p:nvSpPr>
        <p:spPr>
          <a:xfrm>
            <a:off x="6197600" y="1600201"/>
            <a:ext cx="5384800" cy="4191000"/>
          </a:xfrm>
          <a:prstGeom prst="rect">
            <a:avLst/>
          </a:prstGeo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7"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1004615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72044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1"/>
          <p:cNvSpPr>
            <a:spLocks noGrp="1"/>
          </p:cNvSpPr>
          <p:nvPr>
            <p:ph type="title"/>
          </p:nvPr>
        </p:nvSpPr>
        <p:spPr>
          <a:xfrm>
            <a:off x="764207" y="228600"/>
            <a:ext cx="10769600" cy="1066800"/>
          </a:xfrm>
        </p:spPr>
        <p:txBody>
          <a:bodyPr>
            <a:normAutofit/>
          </a:bodyPr>
          <a:lstStyle/>
          <a:p>
            <a:r>
              <a:rPr lang="en-US"/>
              <a:t>Click to edit Master title style</a:t>
            </a:r>
            <a:endParaRPr lang="en-CA"/>
          </a:p>
        </p:txBody>
      </p:sp>
      <p:sp>
        <p:nvSpPr>
          <p:cNvPr id="5"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440258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435102"/>
            <a:ext cx="6815667" cy="4356099"/>
          </a:xfrm>
          <a:prstGeom prst="rect">
            <a:avLst/>
          </a:prstGeom>
        </p:spPr>
        <p:txBody>
          <a:bodyPr>
            <a:normAutofit/>
          </a:bodyPr>
          <a:lstStyle>
            <a:lvl1pPr>
              <a:defRPr sz="24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Text Placeholder 3"/>
          <p:cNvSpPr>
            <a:spLocks noGrp="1"/>
          </p:cNvSpPr>
          <p:nvPr>
            <p:ph type="body" sz="half" idx="2"/>
          </p:nvPr>
        </p:nvSpPr>
        <p:spPr>
          <a:xfrm>
            <a:off x="764117" y="1435102"/>
            <a:ext cx="3807884" cy="4356099"/>
          </a:xfrm>
          <a:prstGeom prst="rect">
            <a:avLst/>
          </a:prstGeo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
          <p:cNvSpPr>
            <a:spLocks noGrp="1"/>
          </p:cNvSpPr>
          <p:nvPr>
            <p:ph type="title"/>
          </p:nvPr>
        </p:nvSpPr>
        <p:spPr>
          <a:xfrm>
            <a:off x="764207" y="228600"/>
            <a:ext cx="10769600" cy="1066800"/>
          </a:xfrm>
        </p:spPr>
        <p:txBody>
          <a:bodyPr>
            <a:normAutofit/>
          </a:bodyPr>
          <a:lstStyle/>
          <a:p>
            <a:r>
              <a:rPr lang="en-US"/>
              <a:t>Click to edit Master title style</a:t>
            </a:r>
            <a:endParaRPr lang="en-CA"/>
          </a:p>
        </p:txBody>
      </p:sp>
      <p:sp>
        <p:nvSpPr>
          <p:cNvPr id="7"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4170908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388100" y="5029200"/>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5" name="Straight Connector 4"/>
          <p:cNvCxnSpPr/>
          <p:nvPr/>
        </p:nvCxnSpPr>
        <p:spPr>
          <a:xfrm>
            <a:off x="2398184" y="4953000"/>
            <a:ext cx="7304616" cy="0"/>
          </a:xfrm>
          <a:prstGeom prst="line">
            <a:avLst/>
          </a:prstGeom>
          <a:ln w="22225">
            <a:solidFill>
              <a:srgbClr val="0C1975"/>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a:xfrm>
            <a:off x="2389717" y="1600201"/>
            <a:ext cx="7315200" cy="3127374"/>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dirty="0"/>
          </a:p>
        </p:txBody>
      </p:sp>
      <p:sp>
        <p:nvSpPr>
          <p:cNvPr id="6" name="Title 1"/>
          <p:cNvSpPr txBox="1">
            <a:spLocks/>
          </p:cNvSpPr>
          <p:nvPr userDrawn="1"/>
        </p:nvSpPr>
        <p:spPr bwMode="auto">
          <a:xfrm>
            <a:off x="764207" y="228600"/>
            <a:ext cx="1076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2800" b="1" kern="1200">
                <a:solidFill>
                  <a:schemeClr val="bg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a:lstStyle>
          <a:p>
            <a:r>
              <a:rPr lang="en-US" sz="2800" dirty="0"/>
              <a:t>Click to edit Master title style</a:t>
            </a:r>
            <a:endParaRPr lang="en-CA" sz="2800" dirty="0"/>
          </a:p>
        </p:txBody>
      </p:sp>
      <p:sp>
        <p:nvSpPr>
          <p:cNvPr id="7" name="Slide Number Placeholder 5"/>
          <p:cNvSpPr>
            <a:spLocks noGrp="1"/>
          </p:cNvSpPr>
          <p:nvPr>
            <p:ph type="sldNum" sz="quarter" idx="4"/>
          </p:nvPr>
        </p:nvSpPr>
        <p:spPr>
          <a:xfrm>
            <a:off x="764208" y="6172200"/>
            <a:ext cx="607391" cy="6096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05471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General">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581399"/>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70411226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losing Slide-Artificial Intelligenc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566809"/>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122200161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losing Slide-Cannabis">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581400"/>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211627599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losing Slide-Chemical">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192000" cy="3581401"/>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76428779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losing Slide-Cleantech">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3582657"/>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219281395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losing Slide-EC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3558892"/>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173139687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losing Slide-Copyright Digital Media">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1"/>
            <a:ext cx="12192001" cy="3581401"/>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97943228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Closing Slide-Industrial Design">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32"/>
            <a:ext cx="12192001" cy="3580134"/>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352510300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losing Slide-LifeSciences">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632"/>
            <a:ext cx="12192001" cy="3580768"/>
          </a:xfrm>
          <a:prstGeom prst="rect">
            <a:avLst/>
          </a:prstGeom>
        </p:spPr>
      </p:pic>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spTree>
    <p:extLst>
      <p:ext uri="{BB962C8B-B14F-4D97-AF65-F5344CB8AC3E}">
        <p14:creationId xmlns:p14="http://schemas.microsoft.com/office/powerpoint/2010/main" val="1605840580"/>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losing Slide-RAM">
    <p:spTree>
      <p:nvGrpSpPr>
        <p:cNvPr id="1" name=""/>
        <p:cNvGrpSpPr/>
        <p:nvPr/>
      </p:nvGrpSpPr>
      <p:grpSpPr>
        <a:xfrm>
          <a:off x="0" y="0"/>
          <a:ext cx="0" cy="0"/>
          <a:chOff x="0" y="0"/>
          <a:chExt cx="0" cy="0"/>
        </a:xfrm>
      </p:grpSpPr>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8213"/>
          <a:stretch/>
        </p:blipFill>
        <p:spPr>
          <a:xfrm>
            <a:off x="1" y="-1"/>
            <a:ext cx="12191999" cy="3549015"/>
          </a:xfrm>
          <a:prstGeom prst="rect">
            <a:avLst/>
          </a:prstGeom>
        </p:spPr>
      </p:pic>
    </p:spTree>
    <p:extLst>
      <p:ext uri="{BB962C8B-B14F-4D97-AF65-F5344CB8AC3E}">
        <p14:creationId xmlns:p14="http://schemas.microsoft.com/office/powerpoint/2010/main" val="539146318"/>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Closing Slide-Patents">
    <p:spTree>
      <p:nvGrpSpPr>
        <p:cNvPr id="1" name=""/>
        <p:cNvGrpSpPr/>
        <p:nvPr/>
      </p:nvGrpSpPr>
      <p:grpSpPr>
        <a:xfrm>
          <a:off x="0" y="0"/>
          <a:ext cx="0" cy="0"/>
          <a:chOff x="0" y="0"/>
          <a:chExt cx="0" cy="0"/>
        </a:xfrm>
      </p:grpSpPr>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579079"/>
          </a:xfrm>
          <a:prstGeom prst="rect">
            <a:avLst/>
          </a:prstGeom>
        </p:spPr>
      </p:pic>
    </p:spTree>
    <p:extLst>
      <p:ext uri="{BB962C8B-B14F-4D97-AF65-F5344CB8AC3E}">
        <p14:creationId xmlns:p14="http://schemas.microsoft.com/office/powerpoint/2010/main" val="1986096079"/>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losing Slide-Privacy">
    <p:spTree>
      <p:nvGrpSpPr>
        <p:cNvPr id="1" name=""/>
        <p:cNvGrpSpPr/>
        <p:nvPr/>
      </p:nvGrpSpPr>
      <p:grpSpPr>
        <a:xfrm>
          <a:off x="0" y="0"/>
          <a:ext cx="0" cy="0"/>
          <a:chOff x="0" y="0"/>
          <a:chExt cx="0" cy="0"/>
        </a:xfrm>
      </p:grpSpPr>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1"/>
            <a:ext cx="12192000" cy="3581400"/>
          </a:xfrm>
          <a:prstGeom prst="rect">
            <a:avLst/>
          </a:prstGeom>
        </p:spPr>
      </p:pic>
    </p:spTree>
    <p:extLst>
      <p:ext uri="{BB962C8B-B14F-4D97-AF65-F5344CB8AC3E}">
        <p14:creationId xmlns:p14="http://schemas.microsoft.com/office/powerpoint/2010/main" val="182522341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Closing Slide-TM">
    <p:spTree>
      <p:nvGrpSpPr>
        <p:cNvPr id="1" name=""/>
        <p:cNvGrpSpPr/>
        <p:nvPr/>
      </p:nvGrpSpPr>
      <p:grpSpPr>
        <a:xfrm>
          <a:off x="0" y="0"/>
          <a:ext cx="0" cy="0"/>
          <a:chOff x="0" y="0"/>
          <a:chExt cx="0" cy="0"/>
        </a:xfrm>
      </p:grpSpPr>
      <p:sp>
        <p:nvSpPr>
          <p:cNvPr id="14" name="Text Placeholder 2"/>
          <p:cNvSpPr>
            <a:spLocks noGrp="1"/>
          </p:cNvSpPr>
          <p:nvPr>
            <p:ph type="body" sz="quarter" idx="11"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8" name="Text Placeholder 2"/>
          <p:cNvSpPr>
            <a:spLocks noGrp="1"/>
          </p:cNvSpPr>
          <p:nvPr>
            <p:ph type="body" sz="quarter" idx="12"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Box 6"/>
          <p:cNvSpPr txBox="1"/>
          <p:nvPr userDrawn="1"/>
        </p:nvSpPr>
        <p:spPr>
          <a:xfrm>
            <a:off x="838778" y="6520190"/>
            <a:ext cx="1548822" cy="261610"/>
          </a:xfrm>
          <a:prstGeom prst="rect">
            <a:avLst/>
          </a:prstGeom>
          <a:noFill/>
        </p:spPr>
        <p:txBody>
          <a:bodyPr wrap="none" rtlCol="0">
            <a:spAutoFit/>
          </a:bodyPr>
          <a:lstStyle/>
          <a:p>
            <a:pPr lvl="0" algn="l"/>
            <a:r>
              <a:rPr lang="en-CA" sz="1100" b="1" kern="1200" dirty="0">
                <a:solidFill>
                  <a:schemeClr val="bg1"/>
                </a:solidFill>
                <a:latin typeface="Arial" panose="020B0604020202020204" pitchFamily="34" charset="0"/>
                <a:ea typeface="+mn-ea"/>
                <a:cs typeface="Arial" panose="020B0604020202020204" pitchFamily="34" charset="0"/>
              </a:rPr>
              <a:t>Bereskin &amp; Parr LLP</a:t>
            </a:r>
            <a:endParaRPr lang="en-US" sz="1100" b="1" kern="1200" dirty="0">
              <a:solidFill>
                <a:schemeClr val="bg1"/>
              </a:solidFill>
              <a:latin typeface="Arial" panose="020B0604020202020204" pitchFamily="34" charset="0"/>
              <a:ea typeface="+mn-ea"/>
              <a:cs typeface="Arial" panose="020B0604020202020204" pitchFamily="34" charset="0"/>
            </a:endParaRPr>
          </a:p>
        </p:txBody>
      </p:sp>
      <p:sp>
        <p:nvSpPr>
          <p:cNvPr id="8" name="Text Placeholder 9"/>
          <p:cNvSpPr>
            <a:spLocks noGrp="1"/>
          </p:cNvSpPr>
          <p:nvPr>
            <p:ph type="body" sz="quarter" idx="13" hasCustomPrompt="1"/>
          </p:nvPr>
        </p:nvSpPr>
        <p:spPr>
          <a:xfrm>
            <a:off x="838200" y="6264551"/>
            <a:ext cx="4572000" cy="233690"/>
          </a:xfrm>
          <a:prstGeom prst="rect">
            <a:avLst/>
          </a:prstGeo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349" y="0"/>
            <a:ext cx="12185651" cy="3549038"/>
          </a:xfrm>
          <a:prstGeom prst="rect">
            <a:avLst/>
          </a:prstGeom>
        </p:spPr>
      </p:pic>
    </p:spTree>
    <p:extLst>
      <p:ext uri="{BB962C8B-B14F-4D97-AF65-F5344CB8AC3E}">
        <p14:creationId xmlns:p14="http://schemas.microsoft.com/office/powerpoint/2010/main" val="173307962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10"/>
          <p:cNvPicPr>
            <a:picLocks/>
          </p:cNvPicPr>
          <p:nvPr userDrawn="1"/>
        </p:nvPicPr>
        <p:blipFill>
          <a:blip r:embed="rId34"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pic>
        <p:nvPicPr>
          <p:cNvPr id="12" name="Picture 11"/>
          <p:cNvPicPr>
            <a:picLocks/>
          </p:cNvPicPr>
          <p:nvPr userDrawn="1"/>
        </p:nvPicPr>
        <p:blipFill>
          <a:blip r:embed="rId35" cstate="email">
            <a:extLst>
              <a:ext uri="{28A0092B-C50C-407E-A947-70E740481C1C}">
                <a14:useLocalDpi xmlns:a14="http://schemas.microsoft.com/office/drawing/2010/main"/>
              </a:ext>
            </a:extLst>
          </a:blip>
          <a:stretch>
            <a:fillRect/>
          </a:stretch>
        </p:blipFill>
        <p:spPr>
          <a:xfrm>
            <a:off x="10439400" y="6236206"/>
            <a:ext cx="1362456" cy="548640"/>
          </a:xfrm>
          <a:prstGeom prst="rect">
            <a:avLst/>
          </a:prstGeom>
        </p:spPr>
      </p:pic>
      <p:sp>
        <p:nvSpPr>
          <p:cNvPr id="1026" name="Title Placeholder 1"/>
          <p:cNvSpPr>
            <a:spLocks noGrp="1"/>
          </p:cNvSpPr>
          <p:nvPr>
            <p:ph type="title"/>
          </p:nvPr>
        </p:nvSpPr>
        <p:spPr bwMode="auto">
          <a:xfrm>
            <a:off x="764207" y="228600"/>
            <a:ext cx="1076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9" name="Slide Number Placeholder 5"/>
          <p:cNvSpPr>
            <a:spLocks noGrp="1"/>
          </p:cNvSpPr>
          <p:nvPr>
            <p:ph type="sldNum" sz="quarter" idx="4"/>
          </p:nvPr>
        </p:nvSpPr>
        <p:spPr>
          <a:xfrm>
            <a:off x="764208" y="6126480"/>
            <a:ext cx="556593" cy="73152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cSld>
  <p:clrMap bg1="lt1" tx1="dk1" bg2="lt2" tx2="dk2" accent1="accent1" accent2="accent2" accent3="accent3" accent4="accent4" accent5="accent5" accent6="accent6" hlink="hlink" folHlink="folHlink"/>
  <p:sldLayoutIdLst>
    <p:sldLayoutId id="2147483794" r:id="rId1"/>
    <p:sldLayoutId id="2147483811" r:id="rId2"/>
    <p:sldLayoutId id="2147483813" r:id="rId3"/>
    <p:sldLayoutId id="2147483814" r:id="rId4"/>
    <p:sldLayoutId id="2147483815" r:id="rId5"/>
    <p:sldLayoutId id="2147483808" r:id="rId6"/>
    <p:sldLayoutId id="2147483816" r:id="rId7"/>
    <p:sldLayoutId id="2147483817" r:id="rId8"/>
    <p:sldLayoutId id="2147483809" r:id="rId9"/>
    <p:sldLayoutId id="2147483810" r:id="rId10"/>
    <p:sldLayoutId id="2147483807" r:id="rId11"/>
    <p:sldLayoutId id="2147483818" r:id="rId12"/>
    <p:sldLayoutId id="2147483812" r:id="rId13"/>
    <p:sldLayoutId id="2147483795" r:id="rId14"/>
    <p:sldLayoutId id="2147483797" r:id="rId15"/>
    <p:sldLayoutId id="2147483799" r:id="rId16"/>
    <p:sldLayoutId id="2147483800" r:id="rId17"/>
    <p:sldLayoutId id="2147483801" r:id="rId18"/>
    <p:sldLayoutId id="2147483802" r:id="rId19"/>
    <p:sldLayoutId id="2147483805" r:id="rId20"/>
    <p:sldLayoutId id="2147483819" r:id="rId21"/>
    <p:sldLayoutId id="2147483820" r:id="rId22"/>
    <p:sldLayoutId id="2147483821" r:id="rId23"/>
    <p:sldLayoutId id="2147483822" r:id="rId24"/>
    <p:sldLayoutId id="2147483823" r:id="rId25"/>
    <p:sldLayoutId id="2147483824" r:id="rId26"/>
    <p:sldLayoutId id="2147483825" r:id="rId27"/>
    <p:sldLayoutId id="2147483826" r:id="rId28"/>
    <p:sldLayoutId id="2147483827" r:id="rId29"/>
    <p:sldLayoutId id="2147483828" r:id="rId30"/>
    <p:sldLayoutId id="2147483829" r:id="rId31"/>
    <p:sldLayoutId id="2147483830" r:id="rId32"/>
  </p:sldLayoutIdLst>
  <p:hf hdr="0" ftr="0" dt="0"/>
  <p:txStyles>
    <p:titleStyle>
      <a:lvl1pPr algn="l" rtl="0" eaLnBrk="1" fontAlgn="base" hangingPunct="1">
        <a:spcBef>
          <a:spcPct val="0"/>
        </a:spcBef>
        <a:spcAft>
          <a:spcPct val="0"/>
        </a:spcAft>
        <a:defRPr sz="3000" b="1" kern="1200">
          <a:solidFill>
            <a:schemeClr val="accent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ts val="1000"/>
        </a:spcBef>
        <a:spcAft>
          <a:spcPct val="0"/>
        </a:spcAft>
        <a:buFont typeface="Arial" charset="0"/>
        <a:buChar char="•"/>
        <a:defRPr sz="2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hyperlink" Target="mailto:mszweras@bereskinparr.com" TargetMode="External"/><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05FF059C-03AA-4ABA-A65B-510246B70722}"/>
              </a:ext>
            </a:extLst>
          </p:cNvPr>
          <p:cNvSpPr>
            <a:spLocks noGrp="1"/>
          </p:cNvSpPr>
          <p:nvPr>
            <p:ph type="body" sz="quarter" idx="10"/>
          </p:nvPr>
        </p:nvSpPr>
        <p:spPr>
          <a:xfrm>
            <a:off x="838200" y="3810000"/>
            <a:ext cx="11049000" cy="1066800"/>
          </a:xfrm>
        </p:spPr>
        <p:txBody>
          <a:bodyPr/>
          <a:lstStyle/>
          <a:p>
            <a:r>
              <a:rPr lang="en-CA" dirty="0"/>
              <a:t>Patentable Subject Matter in Life Sciences</a:t>
            </a:r>
            <a:endParaRPr lang="en-US" dirty="0"/>
          </a:p>
        </p:txBody>
      </p:sp>
      <p:sp>
        <p:nvSpPr>
          <p:cNvPr id="11" name="Text Placeholder 2">
            <a:extLst>
              <a:ext uri="{FF2B5EF4-FFF2-40B4-BE49-F238E27FC236}">
                <a16:creationId xmlns:a16="http://schemas.microsoft.com/office/drawing/2014/main" id="{F0017999-167C-4323-BE6B-09497F031C6A}"/>
              </a:ext>
            </a:extLst>
          </p:cNvPr>
          <p:cNvSpPr>
            <a:spLocks noGrp="1"/>
          </p:cNvSpPr>
          <p:nvPr>
            <p:ph type="body" sz="quarter" idx="11"/>
          </p:nvPr>
        </p:nvSpPr>
        <p:spPr>
          <a:xfrm>
            <a:off x="838200" y="5018024"/>
            <a:ext cx="11049000" cy="1001776"/>
          </a:xfrm>
        </p:spPr>
        <p:txBody>
          <a:bodyPr/>
          <a:lstStyle/>
          <a:p>
            <a:r>
              <a:rPr lang="en-CA" dirty="0"/>
              <a:t>Melanie Szweras </a:t>
            </a:r>
          </a:p>
          <a:p>
            <a:r>
              <a:rPr lang="en-CA" dirty="0"/>
              <a:t>mszweras@bereskinparr.com</a:t>
            </a:r>
            <a:endParaRPr lang="en-US" dirty="0"/>
          </a:p>
        </p:txBody>
      </p:sp>
      <p:sp>
        <p:nvSpPr>
          <p:cNvPr id="13" name="Text Placeholder 3">
            <a:extLst>
              <a:ext uri="{FF2B5EF4-FFF2-40B4-BE49-F238E27FC236}">
                <a16:creationId xmlns:a16="http://schemas.microsoft.com/office/drawing/2014/main" id="{8F6C58C0-D289-4B00-ACC4-01C14FD2B2A5}"/>
              </a:ext>
            </a:extLst>
          </p:cNvPr>
          <p:cNvSpPr>
            <a:spLocks noGrp="1"/>
          </p:cNvSpPr>
          <p:nvPr>
            <p:ph type="body" sz="quarter" idx="12"/>
          </p:nvPr>
        </p:nvSpPr>
        <p:spPr>
          <a:xfrm>
            <a:off x="838200" y="6264551"/>
            <a:ext cx="4572000" cy="233690"/>
          </a:xfrm>
        </p:spPr>
        <p:txBody>
          <a:bodyPr/>
          <a:lstStyle/>
          <a:p>
            <a:r>
              <a:rPr lang="en-CA" dirty="0"/>
              <a:t>May 9, 2023</a:t>
            </a:r>
            <a:endParaRPr lang="en-US" dirty="0"/>
          </a:p>
        </p:txBody>
      </p:sp>
    </p:spTree>
    <p:extLst>
      <p:ext uri="{BB962C8B-B14F-4D97-AF65-F5344CB8AC3E}">
        <p14:creationId xmlns:p14="http://schemas.microsoft.com/office/powerpoint/2010/main" val="2084494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EB31-97E8-4ED6-8FFB-F6DBEBB8D740}"/>
              </a:ext>
            </a:extLst>
          </p:cNvPr>
          <p:cNvSpPr>
            <a:spLocks noGrp="1"/>
          </p:cNvSpPr>
          <p:nvPr>
            <p:ph type="title"/>
          </p:nvPr>
        </p:nvSpPr>
        <p:spPr>
          <a:xfrm>
            <a:off x="764207" y="228600"/>
            <a:ext cx="10769600" cy="1066800"/>
          </a:xfrm>
        </p:spPr>
        <p:txBody>
          <a:bodyPr wrap="square" anchor="ctr">
            <a:normAutofit/>
          </a:bodyPr>
          <a:lstStyle/>
          <a:p>
            <a:r>
              <a:rPr lang="en-CA" dirty="0"/>
              <a:t>Patentable Subject Matter</a:t>
            </a:r>
            <a:endParaRPr lang="en-US" dirty="0"/>
          </a:p>
        </p:txBody>
      </p:sp>
      <p:sp>
        <p:nvSpPr>
          <p:cNvPr id="6" name="Content Placeholder 2">
            <a:extLst>
              <a:ext uri="{FF2B5EF4-FFF2-40B4-BE49-F238E27FC236}">
                <a16:creationId xmlns:a16="http://schemas.microsoft.com/office/drawing/2014/main" id="{D0214996-46A8-4946-8231-60C169873F43}"/>
              </a:ext>
            </a:extLst>
          </p:cNvPr>
          <p:cNvSpPr>
            <a:spLocks noGrp="1"/>
          </p:cNvSpPr>
          <p:nvPr>
            <p:ph sz="half" idx="1"/>
          </p:nvPr>
        </p:nvSpPr>
        <p:spPr>
          <a:xfrm>
            <a:off x="764206" y="1600201"/>
            <a:ext cx="5230193" cy="4191000"/>
          </a:xfrm>
        </p:spPr>
        <p:txBody>
          <a:bodyPr>
            <a:normAutofit/>
          </a:bodyPr>
          <a:lstStyle/>
          <a:p>
            <a:pPr eaLnBrk="1" hangingPunct="1"/>
            <a:r>
              <a:rPr lang="en-CA" altLang="en-US"/>
              <a:t>No common law patent rights</a:t>
            </a:r>
          </a:p>
          <a:p>
            <a:pPr eaLnBrk="1" hangingPunct="1"/>
            <a:r>
              <a:rPr lang="en-CA" altLang="en-US"/>
              <a:t>Must look to </a:t>
            </a:r>
            <a:r>
              <a:rPr lang="en-CA" altLang="en-US" i="1"/>
              <a:t>Patent Act </a:t>
            </a:r>
            <a:r>
              <a:rPr lang="en-CA" altLang="en-US"/>
              <a:t>to determine what is patentable</a:t>
            </a:r>
          </a:p>
          <a:p>
            <a:pPr eaLnBrk="1" hangingPunct="1"/>
            <a:r>
              <a:rPr lang="en-CA" altLang="en-US"/>
              <a:t>Only those things which fall into categories of proper subject matter under Relevant Act are patentable</a:t>
            </a:r>
          </a:p>
          <a:p>
            <a:pPr eaLnBrk="1" hangingPunct="1"/>
            <a:r>
              <a:rPr lang="en-CA" altLang="en-US"/>
              <a:t>What is patentable may differ in different jurisdictions</a:t>
            </a:r>
          </a:p>
          <a:p>
            <a:pPr eaLnBrk="1" hangingPunct="1"/>
            <a:endParaRPr lang="en-CA" altLang="en-US"/>
          </a:p>
        </p:txBody>
      </p:sp>
      <p:pic>
        <p:nvPicPr>
          <p:cNvPr id="7" name="Picture 2" descr="Text, timeline&#10;&#10;Description automatically generated">
            <a:extLst>
              <a:ext uri="{FF2B5EF4-FFF2-40B4-BE49-F238E27FC236}">
                <a16:creationId xmlns:a16="http://schemas.microsoft.com/office/drawing/2014/main" id="{6485FF01-9A4C-4716-BEE6-8F914CB4553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72456" y="1600201"/>
            <a:ext cx="2835088" cy="4191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a:extLst>
              <a:ext uri="{FF2B5EF4-FFF2-40B4-BE49-F238E27FC236}">
                <a16:creationId xmlns:a16="http://schemas.microsoft.com/office/drawing/2014/main" id="{827A53EF-DFCC-4316-A5A9-7E384AC7DF18}"/>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2</a:t>
            </a:fld>
            <a:endParaRPr lang="en-CA"/>
          </a:p>
        </p:txBody>
      </p:sp>
    </p:spTree>
    <p:extLst>
      <p:ext uri="{BB962C8B-B14F-4D97-AF65-F5344CB8AC3E}">
        <p14:creationId xmlns:p14="http://schemas.microsoft.com/office/powerpoint/2010/main" val="290262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E854-CA92-4AA6-8F49-C96C600823FC}"/>
              </a:ext>
            </a:extLst>
          </p:cNvPr>
          <p:cNvSpPr>
            <a:spLocks noGrp="1"/>
          </p:cNvSpPr>
          <p:nvPr>
            <p:ph type="title"/>
          </p:nvPr>
        </p:nvSpPr>
        <p:spPr/>
        <p:txBody>
          <a:bodyPr/>
          <a:lstStyle/>
          <a:p>
            <a:r>
              <a:rPr lang="en-CA" dirty="0"/>
              <a:t>Statutory Subject Matter</a:t>
            </a:r>
            <a:endParaRPr lang="en-US" dirty="0"/>
          </a:p>
        </p:txBody>
      </p:sp>
      <p:sp>
        <p:nvSpPr>
          <p:cNvPr id="5" name="Slide Number Placeholder 4">
            <a:extLst>
              <a:ext uri="{FF2B5EF4-FFF2-40B4-BE49-F238E27FC236}">
                <a16:creationId xmlns:a16="http://schemas.microsoft.com/office/drawing/2014/main" id="{F53D273B-0B94-4494-B337-E613795A1CC5}"/>
              </a:ext>
            </a:extLst>
          </p:cNvPr>
          <p:cNvSpPr>
            <a:spLocks noGrp="1"/>
          </p:cNvSpPr>
          <p:nvPr>
            <p:ph type="sldNum" sz="quarter" idx="4"/>
          </p:nvPr>
        </p:nvSpPr>
        <p:spPr/>
        <p:txBody>
          <a:bodyPr/>
          <a:lstStyle/>
          <a:p>
            <a:pPr>
              <a:defRPr/>
            </a:pPr>
            <a:fld id="{202A5A07-8775-41F6-A814-A1AF7527A768}" type="slidenum">
              <a:rPr lang="en-CA" smtClean="0"/>
              <a:pPr>
                <a:defRPr/>
              </a:pPr>
              <a:t>3</a:t>
            </a:fld>
            <a:endParaRPr lang="en-CA" dirty="0"/>
          </a:p>
        </p:txBody>
      </p:sp>
      <p:sp>
        <p:nvSpPr>
          <p:cNvPr id="8" name="Text Placeholder 3">
            <a:extLst>
              <a:ext uri="{FF2B5EF4-FFF2-40B4-BE49-F238E27FC236}">
                <a16:creationId xmlns:a16="http://schemas.microsoft.com/office/drawing/2014/main" id="{4A9454F3-E104-4A70-8784-F8AEE4438BAC}"/>
              </a:ext>
            </a:extLst>
          </p:cNvPr>
          <p:cNvSpPr txBox="1">
            <a:spLocks/>
          </p:cNvSpPr>
          <p:nvPr/>
        </p:nvSpPr>
        <p:spPr>
          <a:xfrm>
            <a:off x="1477962" y="1539875"/>
            <a:ext cx="8504238" cy="4267200"/>
          </a:xfrm>
          <a:prstGeom prst="rect">
            <a:avLst/>
          </a:prstGeom>
        </p:spPr>
        <p:txBody>
          <a:bodyPr/>
          <a:lstStyle>
            <a:lvl1pPr marL="342900" indent="-342900" algn="l" rtl="0" eaLnBrk="1" fontAlgn="base" hangingPunct="1">
              <a:spcBef>
                <a:spcPts val="1000"/>
              </a:spcBef>
              <a:spcAft>
                <a:spcPct val="0"/>
              </a:spcAft>
              <a:buFont typeface="Arial" charset="0"/>
              <a:buChar char="•"/>
              <a:defRPr sz="2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defRPr/>
            </a:pPr>
            <a:r>
              <a:rPr lang="en-CA"/>
              <a:t>Section 2 of the Canadian </a:t>
            </a:r>
            <a:r>
              <a:rPr lang="en-CA" i="1"/>
              <a:t>Patent Act:</a:t>
            </a:r>
          </a:p>
          <a:p>
            <a:pPr marL="800100" lvl="2" indent="0" algn="just">
              <a:buFont typeface="Arial" charset="0"/>
              <a:buNone/>
              <a:defRPr/>
            </a:pPr>
            <a:r>
              <a:rPr lang="en-CA" sz="2000" i="1"/>
              <a:t>“invention</a:t>
            </a:r>
            <a:r>
              <a:rPr lang="en-CA" sz="2000"/>
              <a:t> means any new and useful art, process, machine, manufacture or composition of matter, or any new and useful improvement in any art, process, machine, manufacture or composition of matter”</a:t>
            </a:r>
          </a:p>
          <a:p>
            <a:pPr marL="400050" lvl="1" indent="0" algn="just">
              <a:buFont typeface="Arial" charset="0"/>
              <a:buNone/>
              <a:defRPr/>
            </a:pPr>
            <a:endParaRPr lang="en-CA"/>
          </a:p>
          <a:p>
            <a:pPr algn="just">
              <a:defRPr/>
            </a:pPr>
            <a:r>
              <a:rPr lang="en-CA"/>
              <a:t>35 U.S. Code § 101</a:t>
            </a:r>
          </a:p>
          <a:p>
            <a:pPr marL="800100" lvl="2" indent="0" algn="just">
              <a:buFont typeface="Arial" charset="0"/>
              <a:buNone/>
              <a:defRPr/>
            </a:pPr>
            <a:r>
              <a:rPr lang="en-CA" sz="2000"/>
              <a:t>“Whoever invents or discovers any new and useful process, machine, manufacture, or composition of matter, or any new and useful improvement thereof, may obtain a patent therefor, subject to the conditions and requirements of this title.”</a:t>
            </a:r>
          </a:p>
          <a:p>
            <a:pPr marL="800100" lvl="2" indent="0" algn="just">
              <a:buFont typeface="Arial" charset="0"/>
              <a:buNone/>
              <a:defRPr/>
            </a:pPr>
            <a:endParaRPr lang="en-CA"/>
          </a:p>
          <a:p>
            <a:pPr marL="0" indent="0" algn="just">
              <a:lnSpc>
                <a:spcPts val="1800"/>
              </a:lnSpc>
              <a:spcBef>
                <a:spcPts val="0"/>
              </a:spcBef>
              <a:buFont typeface="Arial" charset="0"/>
              <a:buNone/>
              <a:defRPr/>
            </a:pPr>
            <a:endParaRPr lang="en-CA" dirty="0"/>
          </a:p>
        </p:txBody>
      </p:sp>
    </p:spTree>
    <p:extLst>
      <p:ext uri="{BB962C8B-B14F-4D97-AF65-F5344CB8AC3E}">
        <p14:creationId xmlns:p14="http://schemas.microsoft.com/office/powerpoint/2010/main" val="422324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06-C64A-429C-B2AF-25F0DA75064F}"/>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5F85D095-EFD0-4FAF-95D4-177AAB7A78A0}"/>
              </a:ext>
            </a:extLst>
          </p:cNvPr>
          <p:cNvSpPr>
            <a:spLocks noGrp="1"/>
          </p:cNvSpPr>
          <p:nvPr>
            <p:ph sz="half" idx="1"/>
          </p:nvPr>
        </p:nvSpPr>
        <p:spPr>
          <a:xfrm>
            <a:off x="764206" y="1600201"/>
            <a:ext cx="9675194" cy="4191000"/>
          </a:xfrm>
        </p:spPr>
        <p:txBody>
          <a:bodyPr/>
          <a:lstStyle/>
          <a:p>
            <a:r>
              <a:rPr lang="en-US" dirty="0"/>
              <a:t>Should morality be taken into consideration for Canadian patents?</a:t>
            </a:r>
          </a:p>
          <a:p>
            <a:pPr lvl="1"/>
            <a:r>
              <a:rPr lang="en-US" dirty="0"/>
              <a:t>regulate by specific morality provision in the </a:t>
            </a:r>
            <a:r>
              <a:rPr lang="en-US" i="1" dirty="0"/>
              <a:t>Patent Act</a:t>
            </a:r>
          </a:p>
          <a:p>
            <a:pPr lvl="1"/>
            <a:r>
              <a:rPr lang="en-US" dirty="0"/>
              <a:t>regulate under s. 2? (useful)</a:t>
            </a:r>
          </a:p>
          <a:p>
            <a:pPr lvl="1"/>
            <a:r>
              <a:rPr lang="en-US" dirty="0"/>
              <a:t>regulate by alternative legislation</a:t>
            </a:r>
            <a:endParaRPr lang="en-CA" dirty="0"/>
          </a:p>
          <a:p>
            <a:endParaRPr lang="en-US" dirty="0"/>
          </a:p>
        </p:txBody>
      </p:sp>
      <p:sp>
        <p:nvSpPr>
          <p:cNvPr id="5" name="Slide Number Placeholder 4">
            <a:extLst>
              <a:ext uri="{FF2B5EF4-FFF2-40B4-BE49-F238E27FC236}">
                <a16:creationId xmlns:a16="http://schemas.microsoft.com/office/drawing/2014/main" id="{FCC7898A-7422-4F93-8E6F-BA6187D6FD69}"/>
              </a:ext>
            </a:extLst>
          </p:cNvPr>
          <p:cNvSpPr>
            <a:spLocks noGrp="1"/>
          </p:cNvSpPr>
          <p:nvPr>
            <p:ph type="sldNum" sz="quarter" idx="4"/>
          </p:nvPr>
        </p:nvSpPr>
        <p:spPr/>
        <p:txBody>
          <a:bodyPr/>
          <a:lstStyle/>
          <a:p>
            <a:pPr>
              <a:defRPr/>
            </a:pPr>
            <a:fld id="{202A5A07-8775-41F6-A814-A1AF7527A768}" type="slidenum">
              <a:rPr lang="en-CA" smtClean="0"/>
              <a:pPr>
                <a:defRPr/>
              </a:pPr>
              <a:t>4</a:t>
            </a:fld>
            <a:endParaRPr lang="en-CA" dirty="0"/>
          </a:p>
        </p:txBody>
      </p:sp>
    </p:spTree>
    <p:extLst>
      <p:ext uri="{BB962C8B-B14F-4D97-AF65-F5344CB8AC3E}">
        <p14:creationId xmlns:p14="http://schemas.microsoft.com/office/powerpoint/2010/main" val="3249369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06-C64A-429C-B2AF-25F0DA75064F}"/>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5F85D095-EFD0-4FAF-95D4-177AAB7A78A0}"/>
              </a:ext>
            </a:extLst>
          </p:cNvPr>
          <p:cNvSpPr>
            <a:spLocks noGrp="1"/>
          </p:cNvSpPr>
          <p:nvPr>
            <p:ph sz="half" idx="1"/>
          </p:nvPr>
        </p:nvSpPr>
        <p:spPr>
          <a:xfrm>
            <a:off x="764206" y="1600201"/>
            <a:ext cx="9675194" cy="4191000"/>
          </a:xfrm>
        </p:spPr>
        <p:txBody>
          <a:bodyPr/>
          <a:lstStyle/>
          <a:p>
            <a:r>
              <a:rPr lang="en-US" dirty="0"/>
              <a:t>“Designer Babies”  - U.S. Patent No. 8,543,339</a:t>
            </a:r>
          </a:p>
          <a:p>
            <a:pPr lvl="1"/>
            <a:r>
              <a:rPr lang="en-US" dirty="0"/>
              <a:t>issued September 2013</a:t>
            </a:r>
          </a:p>
          <a:p>
            <a:pPr lvl="1"/>
            <a:r>
              <a:rPr lang="en-US" dirty="0"/>
              <a:t>method for predicting likelihood that a baby will have particular traits</a:t>
            </a:r>
          </a:p>
          <a:p>
            <a:pPr lvl="2"/>
            <a:r>
              <a:rPr lang="en-US" dirty="0"/>
              <a:t>potentially allows recipients to select characteristics of interest in hypothetical offspring</a:t>
            </a:r>
          </a:p>
          <a:p>
            <a:pPr lvl="1"/>
            <a:r>
              <a:rPr lang="en-US" dirty="0"/>
              <a:t>genetic diagnosis of pre-implanted embryos for serious genetic abnormalities is common</a:t>
            </a:r>
          </a:p>
          <a:p>
            <a:pPr lvl="1"/>
            <a:r>
              <a:rPr lang="en-US" dirty="0"/>
              <a:t>where do you draw the line?</a:t>
            </a:r>
          </a:p>
          <a:p>
            <a:endParaRPr lang="en-US" dirty="0"/>
          </a:p>
        </p:txBody>
      </p:sp>
      <p:sp>
        <p:nvSpPr>
          <p:cNvPr id="5" name="Slide Number Placeholder 4">
            <a:extLst>
              <a:ext uri="{FF2B5EF4-FFF2-40B4-BE49-F238E27FC236}">
                <a16:creationId xmlns:a16="http://schemas.microsoft.com/office/drawing/2014/main" id="{FCC7898A-7422-4F93-8E6F-BA6187D6FD69}"/>
              </a:ext>
            </a:extLst>
          </p:cNvPr>
          <p:cNvSpPr>
            <a:spLocks noGrp="1"/>
          </p:cNvSpPr>
          <p:nvPr>
            <p:ph type="sldNum" sz="quarter" idx="4"/>
          </p:nvPr>
        </p:nvSpPr>
        <p:spPr/>
        <p:txBody>
          <a:bodyPr/>
          <a:lstStyle/>
          <a:p>
            <a:pPr>
              <a:defRPr/>
            </a:pPr>
            <a:fld id="{202A5A07-8775-41F6-A814-A1AF7527A768}" type="slidenum">
              <a:rPr lang="en-CA" smtClean="0"/>
              <a:pPr>
                <a:defRPr/>
              </a:pPr>
              <a:t>5</a:t>
            </a:fld>
            <a:endParaRPr lang="en-CA" dirty="0"/>
          </a:p>
        </p:txBody>
      </p:sp>
    </p:spTree>
    <p:extLst>
      <p:ext uri="{BB962C8B-B14F-4D97-AF65-F5344CB8AC3E}">
        <p14:creationId xmlns:p14="http://schemas.microsoft.com/office/powerpoint/2010/main" val="88462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Biotechnology/Pharmaceutical Patentable Subject Matter</a:t>
            </a:r>
          </a:p>
        </p:txBody>
      </p:sp>
      <p:sp>
        <p:nvSpPr>
          <p:cNvPr id="3" name="Content Placeholder 2"/>
          <p:cNvSpPr>
            <a:spLocks noGrp="1"/>
          </p:cNvSpPr>
          <p:nvPr>
            <p:ph idx="1"/>
          </p:nvPr>
        </p:nvSpPr>
        <p:spPr>
          <a:xfrm>
            <a:off x="838200" y="1447801"/>
            <a:ext cx="8229600" cy="4190999"/>
          </a:xfrm>
        </p:spPr>
        <p:txBody>
          <a:bodyPr>
            <a:normAutofit fontScale="85000" lnSpcReduction="20000"/>
          </a:bodyPr>
          <a:lstStyle/>
          <a:p>
            <a:r>
              <a:rPr lang="en-CA" dirty="0"/>
              <a:t>Small molecules/chemicals</a:t>
            </a:r>
          </a:p>
          <a:p>
            <a:r>
              <a:rPr lang="en-CA" dirty="0"/>
              <a:t>Biologics</a:t>
            </a:r>
          </a:p>
          <a:p>
            <a:pPr lvl="1"/>
            <a:r>
              <a:rPr lang="en-CA" dirty="0"/>
              <a:t>DNA, RNA, proteins</a:t>
            </a:r>
          </a:p>
          <a:p>
            <a:pPr lvl="2"/>
            <a:r>
              <a:rPr lang="en-CA" dirty="0"/>
              <a:t>Enzymes</a:t>
            </a:r>
          </a:p>
          <a:p>
            <a:pPr lvl="2"/>
            <a:r>
              <a:rPr lang="en-CA" dirty="0"/>
              <a:t>Antibodies</a:t>
            </a:r>
          </a:p>
          <a:p>
            <a:pPr lvl="1"/>
            <a:r>
              <a:rPr lang="en-CA" dirty="0"/>
              <a:t>Vaccines</a:t>
            </a:r>
          </a:p>
          <a:p>
            <a:r>
              <a:rPr lang="en-CA" dirty="0"/>
              <a:t>Methods</a:t>
            </a:r>
          </a:p>
          <a:p>
            <a:pPr lvl="1"/>
            <a:r>
              <a:rPr lang="en-CA" dirty="0"/>
              <a:t>Method of production</a:t>
            </a:r>
          </a:p>
          <a:p>
            <a:pPr lvl="1"/>
            <a:r>
              <a:rPr lang="en-CA" dirty="0"/>
              <a:t>Method of use in treatment</a:t>
            </a:r>
          </a:p>
          <a:p>
            <a:pPr lvl="1"/>
            <a:r>
              <a:rPr lang="en-CA" dirty="0"/>
              <a:t>Diagnostics (data acquisition vs data analysis problems)</a:t>
            </a:r>
          </a:p>
          <a:p>
            <a:pPr lvl="1"/>
            <a:r>
              <a:rPr lang="en-CA" dirty="0"/>
              <a:t>Processes</a:t>
            </a:r>
          </a:p>
        </p:txBody>
      </p:sp>
      <p:sp>
        <p:nvSpPr>
          <p:cNvPr id="4" name="Slide Number Placeholder 3"/>
          <p:cNvSpPr>
            <a:spLocks noGrp="1"/>
          </p:cNvSpPr>
          <p:nvPr>
            <p:ph type="sldNum" sz="quarter" idx="4294967295"/>
          </p:nvPr>
        </p:nvSpPr>
        <p:spPr>
          <a:xfrm>
            <a:off x="764207" y="6198870"/>
            <a:ext cx="417512" cy="457200"/>
          </a:xfrm>
          <a:prstGeom prst="rect">
            <a:avLst/>
          </a:prstGeom>
        </p:spPr>
        <p:txBody>
          <a:bodyPr/>
          <a:lstStyle/>
          <a:p>
            <a:pPr>
              <a:defRPr/>
            </a:pPr>
            <a:fld id="{C50F265D-2D91-421B-AB71-0AD31C2FF199}" type="slidenum">
              <a:rPr lang="en-CA" smtClean="0"/>
              <a:pPr>
                <a:defRPr/>
              </a:pPr>
              <a:t>6</a:t>
            </a:fld>
            <a:endParaRPr lang="en-CA" dirty="0"/>
          </a:p>
        </p:txBody>
      </p:sp>
      <p:pic>
        <p:nvPicPr>
          <p:cNvPr id="5" name="Picture 5">
            <a:extLst>
              <a:ext uri="{FF2B5EF4-FFF2-40B4-BE49-F238E27FC236}">
                <a16:creationId xmlns:a16="http://schemas.microsoft.com/office/drawing/2014/main" id="{937AF777-E980-4520-9271-7C7785A4A76B}"/>
              </a:ext>
            </a:extLst>
          </p:cNvPr>
          <p:cNvPicPr>
            <a:picLocks noChangeAspect="1" noChangeArrowheads="1"/>
          </p:cNvPicPr>
          <p:nvPr/>
        </p:nvPicPr>
        <p:blipFill>
          <a:blip r:embed="rId3"/>
          <a:srcRect/>
          <a:stretch>
            <a:fillRect/>
          </a:stretch>
        </p:blipFill>
        <p:spPr bwMode="auto">
          <a:xfrm>
            <a:off x="7772400" y="1066800"/>
            <a:ext cx="295275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5" descr="dna">
            <a:extLst>
              <a:ext uri="{FF2B5EF4-FFF2-40B4-BE49-F238E27FC236}">
                <a16:creationId xmlns:a16="http://schemas.microsoft.com/office/drawing/2014/main" id="{2B93556F-3FA1-4B10-8299-7B01EF9D66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809877"/>
            <a:ext cx="14478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4ABD408C-F376-40B7-9E8D-9B375154F187}"/>
              </a:ext>
            </a:extLst>
          </p:cNvPr>
          <p:cNvPicPr>
            <a:picLocks noChangeAspect="1" noChangeArrowheads="1"/>
          </p:cNvPicPr>
          <p:nvPr/>
        </p:nvPicPr>
        <p:blipFill>
          <a:blip r:embed="rId5"/>
          <a:srcRect/>
          <a:stretch>
            <a:fillRect/>
          </a:stretch>
        </p:blipFill>
        <p:spPr bwMode="auto">
          <a:xfrm>
            <a:off x="9144000" y="3352802"/>
            <a:ext cx="2633663"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643224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168AD-9C20-47A6-AE91-0A6E9FF3A076}"/>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D81CC7F0-8736-4683-A3D9-B396944392A7}"/>
              </a:ext>
            </a:extLst>
          </p:cNvPr>
          <p:cNvSpPr>
            <a:spLocks noGrp="1"/>
          </p:cNvSpPr>
          <p:nvPr>
            <p:ph sz="half" idx="1"/>
          </p:nvPr>
        </p:nvSpPr>
        <p:spPr>
          <a:xfrm>
            <a:off x="764206" y="1600201"/>
            <a:ext cx="9446594" cy="4191000"/>
          </a:xfrm>
        </p:spPr>
        <p:txBody>
          <a:bodyPr>
            <a:normAutofit/>
          </a:bodyPr>
          <a:lstStyle/>
          <a:p>
            <a:pPr marL="0" indent="0">
              <a:buNone/>
            </a:pPr>
            <a:r>
              <a:rPr lang="en-CA" u="sng" dirty="0"/>
              <a:t>Composition of Matter </a:t>
            </a:r>
          </a:p>
          <a:p>
            <a:pPr>
              <a:defRPr/>
            </a:pPr>
            <a:r>
              <a:rPr lang="en-CA" i="1" dirty="0">
                <a:solidFill>
                  <a:schemeClr val="tx1">
                    <a:lumMod val="65000"/>
                    <a:lumOff val="35000"/>
                  </a:schemeClr>
                </a:solidFill>
              </a:rPr>
              <a:t>Pioneer Hi-Bred Ltd. v. Canada (Commissioner of Patents), </a:t>
            </a:r>
            <a:r>
              <a:rPr lang="en-CA" dirty="0">
                <a:solidFill>
                  <a:schemeClr val="tx1">
                    <a:lumMod val="65000"/>
                    <a:lumOff val="35000"/>
                  </a:schemeClr>
                </a:solidFill>
              </a:rPr>
              <a:t>[1989] 1 S.C.R. 1623</a:t>
            </a:r>
          </a:p>
          <a:p>
            <a:pPr lvl="1">
              <a:defRPr/>
            </a:pPr>
            <a:r>
              <a:rPr lang="en-CA" dirty="0">
                <a:solidFill>
                  <a:schemeClr val="tx1">
                    <a:lumMod val="65000"/>
                    <a:lumOff val="35000"/>
                  </a:schemeClr>
                </a:solidFill>
              </a:rPr>
              <a:t>Claimed a new soya bean plant variety derived from cross-breeding</a:t>
            </a:r>
          </a:p>
          <a:p>
            <a:pPr lvl="1">
              <a:defRPr/>
            </a:pPr>
            <a:r>
              <a:rPr lang="en-CA" altLang="en-US" dirty="0">
                <a:latin typeface="Arial" charset="0"/>
                <a:cs typeface="Arial" charset="0"/>
              </a:rPr>
              <a:t>Two kinds of Genetic Engineering:</a:t>
            </a:r>
          </a:p>
          <a:p>
            <a:pPr lvl="2"/>
            <a:r>
              <a:rPr lang="en-CA" altLang="en-US" dirty="0">
                <a:latin typeface="Arial" charset="0"/>
                <a:cs typeface="Arial" charset="0"/>
              </a:rPr>
              <a:t>Crossing: relies on natural process – exception to patentability: law of nature (not an act of man)</a:t>
            </a:r>
          </a:p>
          <a:p>
            <a:pPr lvl="2"/>
            <a:r>
              <a:rPr lang="en-CA" altLang="en-US" dirty="0">
                <a:latin typeface="Arial" charset="0"/>
                <a:cs typeface="Arial" charset="0"/>
              </a:rPr>
              <a:t>Molecular Manipulation (act of man)</a:t>
            </a:r>
          </a:p>
          <a:p>
            <a:pPr>
              <a:buFont typeface="Arial" pitchFamily="34" charset="0"/>
              <a:buChar char="•"/>
              <a:defRPr/>
            </a:pPr>
            <a:endParaRPr lang="en-US" dirty="0"/>
          </a:p>
          <a:p>
            <a:endParaRPr lang="en-CA" dirty="0"/>
          </a:p>
        </p:txBody>
      </p:sp>
      <p:sp>
        <p:nvSpPr>
          <p:cNvPr id="5" name="Slide Number Placeholder 4">
            <a:extLst>
              <a:ext uri="{FF2B5EF4-FFF2-40B4-BE49-F238E27FC236}">
                <a16:creationId xmlns:a16="http://schemas.microsoft.com/office/drawing/2014/main" id="{71545022-A367-4528-A5AF-0204055D209B}"/>
              </a:ext>
            </a:extLst>
          </p:cNvPr>
          <p:cNvSpPr>
            <a:spLocks noGrp="1"/>
          </p:cNvSpPr>
          <p:nvPr>
            <p:ph type="sldNum" sz="quarter" idx="4"/>
          </p:nvPr>
        </p:nvSpPr>
        <p:spPr/>
        <p:txBody>
          <a:bodyPr/>
          <a:lstStyle/>
          <a:p>
            <a:pPr>
              <a:defRPr/>
            </a:pPr>
            <a:fld id="{202A5A07-8775-41F6-A814-A1AF7527A768}" type="slidenum">
              <a:rPr lang="en-CA" smtClean="0"/>
              <a:pPr>
                <a:defRPr/>
              </a:pPr>
              <a:t>7</a:t>
            </a:fld>
            <a:endParaRPr lang="en-CA" dirty="0"/>
          </a:p>
        </p:txBody>
      </p:sp>
      <p:pic>
        <p:nvPicPr>
          <p:cNvPr id="6" name="Content Placeholder 6" descr="A picture containing vegetable, pea, bean, edible-pod pea&#10;&#10;Description automatically generated">
            <a:extLst>
              <a:ext uri="{FF2B5EF4-FFF2-40B4-BE49-F238E27FC236}">
                <a16:creationId xmlns:a16="http://schemas.microsoft.com/office/drawing/2014/main" id="{E0DB75C0-EBA1-4CE7-A575-DB9507835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6800" y="533400"/>
            <a:ext cx="1905000" cy="1066800"/>
          </a:xfrm>
          <a:prstGeom prst="rect">
            <a:avLst/>
          </a:prstGeom>
        </p:spPr>
      </p:pic>
    </p:spTree>
    <p:extLst>
      <p:ext uri="{BB962C8B-B14F-4D97-AF65-F5344CB8AC3E}">
        <p14:creationId xmlns:p14="http://schemas.microsoft.com/office/powerpoint/2010/main" val="4124536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EBF2-2889-42C4-A581-CB5DF00E5CB2}"/>
              </a:ext>
            </a:extLst>
          </p:cNvPr>
          <p:cNvSpPr>
            <a:spLocks noGrp="1"/>
          </p:cNvSpPr>
          <p:nvPr>
            <p:ph type="title"/>
          </p:nvPr>
        </p:nvSpPr>
        <p:spPr/>
        <p:txBody>
          <a:bodyPr/>
          <a:lstStyle/>
          <a:p>
            <a:r>
              <a:rPr lang="en-CA" dirty="0"/>
              <a:t>Patentable Subject Matter</a:t>
            </a:r>
            <a:endParaRPr lang="en-US" dirty="0"/>
          </a:p>
        </p:txBody>
      </p:sp>
      <p:pic>
        <p:nvPicPr>
          <p:cNvPr id="7" name="Content Placeholder 6" descr="A picture containing vegetable, pea, bean, edible-pod pea&#10;&#10;Description automatically generated">
            <a:extLst>
              <a:ext uri="{FF2B5EF4-FFF2-40B4-BE49-F238E27FC236}">
                <a16:creationId xmlns:a16="http://schemas.microsoft.com/office/drawing/2014/main" id="{6DCCBFBE-1340-4D9C-9E19-B28767DD03A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86800" y="533400"/>
            <a:ext cx="1905000" cy="1066800"/>
          </a:xfrm>
        </p:spPr>
      </p:pic>
      <p:sp>
        <p:nvSpPr>
          <p:cNvPr id="5" name="Slide Number Placeholder 4">
            <a:extLst>
              <a:ext uri="{FF2B5EF4-FFF2-40B4-BE49-F238E27FC236}">
                <a16:creationId xmlns:a16="http://schemas.microsoft.com/office/drawing/2014/main" id="{BD6DD19D-D294-4A25-B1AB-D7F5B0694102}"/>
              </a:ext>
            </a:extLst>
          </p:cNvPr>
          <p:cNvSpPr>
            <a:spLocks noGrp="1"/>
          </p:cNvSpPr>
          <p:nvPr>
            <p:ph type="sldNum" sz="quarter" idx="4"/>
          </p:nvPr>
        </p:nvSpPr>
        <p:spPr/>
        <p:txBody>
          <a:bodyPr/>
          <a:lstStyle/>
          <a:p>
            <a:pPr>
              <a:defRPr/>
            </a:pPr>
            <a:fld id="{202A5A07-8775-41F6-A814-A1AF7527A768}" type="slidenum">
              <a:rPr lang="en-CA" smtClean="0"/>
              <a:pPr>
                <a:defRPr/>
              </a:pPr>
              <a:t>8</a:t>
            </a:fld>
            <a:endParaRPr lang="en-CA" dirty="0"/>
          </a:p>
        </p:txBody>
      </p:sp>
      <p:sp>
        <p:nvSpPr>
          <p:cNvPr id="9" name="Content Placeholder 2">
            <a:extLst>
              <a:ext uri="{FF2B5EF4-FFF2-40B4-BE49-F238E27FC236}">
                <a16:creationId xmlns:a16="http://schemas.microsoft.com/office/drawing/2014/main" id="{6F972E67-BCA5-4D3A-95EC-4E6626F9A7E1}"/>
              </a:ext>
            </a:extLst>
          </p:cNvPr>
          <p:cNvSpPr>
            <a:spLocks noGrp="1"/>
          </p:cNvSpPr>
          <p:nvPr>
            <p:ph sz="half" idx="2"/>
          </p:nvPr>
        </p:nvSpPr>
        <p:spPr>
          <a:xfrm>
            <a:off x="533400" y="1447800"/>
            <a:ext cx="8153400" cy="4267200"/>
          </a:xfrm>
        </p:spPr>
        <p:txBody>
          <a:bodyPr/>
          <a:lstStyle/>
          <a:p>
            <a:pPr marL="0" indent="0" eaLnBrk="1" hangingPunct="1">
              <a:buFont typeface="Arial" charset="0"/>
              <a:buNone/>
              <a:defRPr/>
            </a:pPr>
            <a:r>
              <a:rPr lang="en-CA" u="sng" dirty="0">
                <a:solidFill>
                  <a:schemeClr val="tx1">
                    <a:lumMod val="65000"/>
                    <a:lumOff val="35000"/>
                  </a:schemeClr>
                </a:solidFill>
              </a:rPr>
              <a:t>Composition of matter</a:t>
            </a:r>
          </a:p>
          <a:p>
            <a:pPr marL="0" indent="0" eaLnBrk="1" hangingPunct="1">
              <a:buFont typeface="Arial" charset="0"/>
              <a:buNone/>
              <a:defRPr/>
            </a:pPr>
            <a:r>
              <a:rPr lang="en-CA" i="1" dirty="0">
                <a:solidFill>
                  <a:schemeClr val="tx1">
                    <a:lumMod val="65000"/>
                    <a:lumOff val="35000"/>
                  </a:schemeClr>
                </a:solidFill>
              </a:rPr>
              <a:t>Pioneer Hi-Bred Ltd. v. Canada (Commissioner of Patents), </a:t>
            </a:r>
            <a:r>
              <a:rPr lang="en-CA" dirty="0">
                <a:solidFill>
                  <a:schemeClr val="tx1">
                    <a:lumMod val="65000"/>
                    <a:lumOff val="35000"/>
                  </a:schemeClr>
                </a:solidFill>
              </a:rPr>
              <a:t>[1989] 1 S.C.R. 1623</a:t>
            </a:r>
          </a:p>
          <a:p>
            <a:pPr eaLnBrk="1" hangingPunct="1">
              <a:defRPr/>
            </a:pPr>
            <a:r>
              <a:rPr lang="en-CA" b="1" dirty="0">
                <a:solidFill>
                  <a:schemeClr val="tx1">
                    <a:lumMod val="65000"/>
                    <a:lumOff val="35000"/>
                  </a:schemeClr>
                </a:solidFill>
              </a:rPr>
              <a:t>FCA</a:t>
            </a:r>
            <a:r>
              <a:rPr lang="en-CA" dirty="0">
                <a:solidFill>
                  <a:schemeClr val="tx1">
                    <a:lumMod val="65000"/>
                    <a:lumOff val="35000"/>
                  </a:schemeClr>
                </a:solidFill>
              </a:rPr>
              <a:t>: a variety of soya is not a composition of matter or manufacture under Section 2 of the Patent Act</a:t>
            </a:r>
          </a:p>
          <a:p>
            <a:pPr>
              <a:defRPr/>
            </a:pPr>
            <a:r>
              <a:rPr lang="en-CA" altLang="en-US" b="1" dirty="0">
                <a:latin typeface="Arial" charset="0"/>
                <a:cs typeface="Arial" charset="0"/>
              </a:rPr>
              <a:t>SCC</a:t>
            </a:r>
            <a:r>
              <a:rPr lang="en-CA" altLang="en-US" dirty="0">
                <a:latin typeface="Arial" charset="0"/>
                <a:cs typeface="Arial" charset="0"/>
              </a:rPr>
              <a:t>: Not patentable – case was decided on the basis of insufficient disclosure of the invention – only the seed was filed</a:t>
            </a:r>
          </a:p>
        </p:txBody>
      </p:sp>
    </p:spTree>
    <p:extLst>
      <p:ext uri="{BB962C8B-B14F-4D97-AF65-F5344CB8AC3E}">
        <p14:creationId xmlns:p14="http://schemas.microsoft.com/office/powerpoint/2010/main" val="2675717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0EFB-3204-4BE0-B658-DF55EB66CB09}"/>
              </a:ext>
            </a:extLst>
          </p:cNvPr>
          <p:cNvSpPr>
            <a:spLocks noGrp="1"/>
          </p:cNvSpPr>
          <p:nvPr>
            <p:ph type="title"/>
          </p:nvPr>
        </p:nvSpPr>
        <p:spPr>
          <a:xfrm>
            <a:off x="764207" y="228600"/>
            <a:ext cx="10769600" cy="1066800"/>
          </a:xfrm>
        </p:spPr>
        <p:txBody>
          <a:bodyPr wrap="square" anchor="ctr">
            <a:normAutofit/>
          </a:bodyPr>
          <a:lstStyle/>
          <a:p>
            <a:r>
              <a:rPr lang="en-CA" dirty="0"/>
              <a:t>Patentable Subject Matter - Plants</a:t>
            </a:r>
            <a:endParaRPr lang="en-US" dirty="0"/>
          </a:p>
        </p:txBody>
      </p:sp>
      <p:pic>
        <p:nvPicPr>
          <p:cNvPr id="11" name="Picture 10" descr="A frog on a leaf&#10;&#10;Description automatically generated with medium confidence">
            <a:extLst>
              <a:ext uri="{FF2B5EF4-FFF2-40B4-BE49-F238E27FC236}">
                <a16:creationId xmlns:a16="http://schemas.microsoft.com/office/drawing/2014/main" id="{18D0A16D-A19B-43CC-A036-565BAF3CAD3E}"/>
              </a:ext>
            </a:extLst>
          </p:cNvPr>
          <p:cNvPicPr>
            <a:picLocks noChangeAspect="1"/>
          </p:cNvPicPr>
          <p:nvPr/>
        </p:nvPicPr>
        <p:blipFill rotWithShape="1">
          <a:blip r:embed="rId2">
            <a:extLst>
              <a:ext uri="{28A0092B-C50C-407E-A947-70E740481C1C}">
                <a14:useLocalDpi xmlns:a14="http://schemas.microsoft.com/office/drawing/2010/main" val="0"/>
              </a:ext>
            </a:extLst>
          </a:blip>
          <a:srcRect r="6403"/>
          <a:stretch/>
        </p:blipFill>
        <p:spPr>
          <a:xfrm>
            <a:off x="764206" y="1600201"/>
            <a:ext cx="5230193" cy="4191000"/>
          </a:xfrm>
          <a:prstGeom prst="rect">
            <a:avLst/>
          </a:prstGeom>
          <a:noFill/>
        </p:spPr>
      </p:pic>
      <p:sp>
        <p:nvSpPr>
          <p:cNvPr id="6" name="Content Placeholder 2">
            <a:extLst>
              <a:ext uri="{FF2B5EF4-FFF2-40B4-BE49-F238E27FC236}">
                <a16:creationId xmlns:a16="http://schemas.microsoft.com/office/drawing/2014/main" id="{27ACE10F-194C-4652-81E5-83B21BC28D75}"/>
              </a:ext>
            </a:extLst>
          </p:cNvPr>
          <p:cNvSpPr>
            <a:spLocks noGrp="1"/>
          </p:cNvSpPr>
          <p:nvPr>
            <p:ph sz="half" idx="2"/>
          </p:nvPr>
        </p:nvSpPr>
        <p:spPr>
          <a:xfrm>
            <a:off x="6197600" y="1600201"/>
            <a:ext cx="5384800" cy="4191000"/>
          </a:xfrm>
        </p:spPr>
        <p:txBody>
          <a:bodyPr>
            <a:normAutofit/>
          </a:bodyPr>
          <a:lstStyle/>
          <a:p>
            <a:pPr eaLnBrk="1" hangingPunct="1"/>
            <a:r>
              <a:rPr lang="en-CA" altLang="en-US" sz="2200"/>
              <a:t>Plant varieties can be protected under the </a:t>
            </a:r>
            <a:r>
              <a:rPr lang="en-CA" altLang="en-US" sz="2200" i="1"/>
              <a:t>Plant Breeders’</a:t>
            </a:r>
            <a:r>
              <a:rPr lang="en-CA" altLang="ja-JP" sz="2200" i="1"/>
              <a:t> Rights Act</a:t>
            </a:r>
          </a:p>
          <a:p>
            <a:pPr lvl="1" eaLnBrk="1" hangingPunct="1"/>
            <a:r>
              <a:rPr lang="en-CA" altLang="en-US" sz="2200"/>
              <a:t>Gives the breeder of a new plant variety the exclusive right to sell the propagating material for up to 25 years</a:t>
            </a:r>
          </a:p>
          <a:p>
            <a:pPr lvl="1" eaLnBrk="1" hangingPunct="1"/>
            <a:r>
              <a:rPr lang="en-CA" altLang="en-US" sz="2200"/>
              <a:t>Registration is required</a:t>
            </a:r>
          </a:p>
          <a:p>
            <a:pPr lvl="1" eaLnBrk="1" hangingPunct="1"/>
            <a:r>
              <a:rPr lang="en-CA" altLang="en-US" sz="2200"/>
              <a:t>Applies to reproductive material such </a:t>
            </a:r>
          </a:p>
          <a:p>
            <a:pPr lvl="1" eaLnBrk="1" hangingPunct="1">
              <a:buFont typeface="Arial" charset="0"/>
              <a:buNone/>
            </a:pPr>
            <a:r>
              <a:rPr lang="en-CA" altLang="en-US" sz="2200"/>
              <a:t>as seeds, cuttings, bulbs and roots</a:t>
            </a:r>
          </a:p>
        </p:txBody>
      </p:sp>
      <p:sp>
        <p:nvSpPr>
          <p:cNvPr id="5" name="Slide Number Placeholder 4">
            <a:extLst>
              <a:ext uri="{FF2B5EF4-FFF2-40B4-BE49-F238E27FC236}">
                <a16:creationId xmlns:a16="http://schemas.microsoft.com/office/drawing/2014/main" id="{21F7F3A5-685C-44D5-9B98-B54D1D6E56F3}"/>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9</a:t>
            </a:fld>
            <a:endParaRPr lang="en-CA"/>
          </a:p>
        </p:txBody>
      </p:sp>
    </p:spTree>
    <p:extLst>
      <p:ext uri="{BB962C8B-B14F-4D97-AF65-F5344CB8AC3E}">
        <p14:creationId xmlns:p14="http://schemas.microsoft.com/office/powerpoint/2010/main" val="1013838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73B8D-04A4-4F86-A73C-419F12DF94B9}"/>
              </a:ext>
            </a:extLst>
          </p:cNvPr>
          <p:cNvSpPr>
            <a:spLocks noGrp="1"/>
          </p:cNvSpPr>
          <p:nvPr>
            <p:ph type="title"/>
          </p:nvPr>
        </p:nvSpPr>
        <p:spPr/>
        <p:txBody>
          <a:bodyPr/>
          <a:lstStyle/>
          <a:p>
            <a:r>
              <a:rPr lang="en-CA" dirty="0"/>
              <a:t>Patentable Subject Matter</a:t>
            </a:r>
            <a:br>
              <a:rPr lang="en-CA" dirty="0"/>
            </a:br>
            <a:r>
              <a:rPr lang="en-CA" dirty="0"/>
              <a:t>Composition of Matter - Animals</a:t>
            </a:r>
            <a:endParaRPr lang="en-US" dirty="0"/>
          </a:p>
        </p:txBody>
      </p:sp>
      <p:sp>
        <p:nvSpPr>
          <p:cNvPr id="5" name="Slide Number Placeholder 4">
            <a:extLst>
              <a:ext uri="{FF2B5EF4-FFF2-40B4-BE49-F238E27FC236}">
                <a16:creationId xmlns:a16="http://schemas.microsoft.com/office/drawing/2014/main" id="{BE1F795D-0586-4725-81CF-822090A400ED}"/>
              </a:ext>
            </a:extLst>
          </p:cNvPr>
          <p:cNvSpPr>
            <a:spLocks noGrp="1"/>
          </p:cNvSpPr>
          <p:nvPr>
            <p:ph type="sldNum" sz="quarter" idx="4"/>
          </p:nvPr>
        </p:nvSpPr>
        <p:spPr/>
        <p:txBody>
          <a:bodyPr/>
          <a:lstStyle/>
          <a:p>
            <a:pPr>
              <a:defRPr/>
            </a:pPr>
            <a:fld id="{202A5A07-8775-41F6-A814-A1AF7527A768}" type="slidenum">
              <a:rPr lang="en-CA" smtClean="0"/>
              <a:pPr>
                <a:defRPr/>
              </a:pPr>
              <a:t>10</a:t>
            </a:fld>
            <a:endParaRPr lang="en-CA" dirty="0"/>
          </a:p>
        </p:txBody>
      </p:sp>
      <p:sp>
        <p:nvSpPr>
          <p:cNvPr id="6" name="Content Placeholder 2">
            <a:extLst>
              <a:ext uri="{FF2B5EF4-FFF2-40B4-BE49-F238E27FC236}">
                <a16:creationId xmlns:a16="http://schemas.microsoft.com/office/drawing/2014/main" id="{2390D948-7EB3-4EBF-9E04-00AA12240011}"/>
              </a:ext>
            </a:extLst>
          </p:cNvPr>
          <p:cNvSpPr>
            <a:spLocks noGrp="1"/>
          </p:cNvSpPr>
          <p:nvPr>
            <p:ph idx="1"/>
          </p:nvPr>
        </p:nvSpPr>
        <p:spPr>
          <a:xfrm>
            <a:off x="1143000" y="1412875"/>
            <a:ext cx="8229600" cy="4306888"/>
          </a:xfrm>
        </p:spPr>
        <p:txBody>
          <a:bodyPr>
            <a:normAutofit fontScale="25000" lnSpcReduction="20000"/>
          </a:bodyPr>
          <a:lstStyle/>
          <a:p>
            <a:pPr marL="0" indent="0" eaLnBrk="1" hangingPunct="1">
              <a:lnSpc>
                <a:spcPct val="80000"/>
              </a:lnSpc>
              <a:buFont typeface="Arial" charset="0"/>
              <a:buNone/>
              <a:defRPr/>
            </a:pPr>
            <a:r>
              <a:rPr lang="en-CA" altLang="en-US" sz="9600" b="1" i="1" dirty="0">
                <a:solidFill>
                  <a:schemeClr val="tx1">
                    <a:lumMod val="65000"/>
                    <a:lumOff val="35000"/>
                  </a:schemeClr>
                </a:solidFill>
              </a:rPr>
              <a:t>Harvard College v. Canada (Commissioner of Patents), </a:t>
            </a:r>
          </a:p>
          <a:p>
            <a:pPr marL="0" indent="0" eaLnBrk="1" hangingPunct="1">
              <a:lnSpc>
                <a:spcPct val="80000"/>
              </a:lnSpc>
              <a:buFont typeface="Arial" charset="0"/>
              <a:buNone/>
              <a:defRPr/>
            </a:pPr>
            <a:r>
              <a:rPr lang="en-CA" altLang="en-US" sz="9600" b="1" i="1" dirty="0">
                <a:solidFill>
                  <a:schemeClr val="tx1">
                    <a:lumMod val="65000"/>
                    <a:lumOff val="35000"/>
                  </a:schemeClr>
                </a:solidFill>
              </a:rPr>
              <a:t>[2002] 4 S.C.R. 45</a:t>
            </a:r>
          </a:p>
          <a:p>
            <a:pPr marL="0" indent="0" eaLnBrk="1" hangingPunct="1">
              <a:lnSpc>
                <a:spcPct val="120000"/>
              </a:lnSpc>
              <a:buFont typeface="Arial" charset="0"/>
              <a:buNone/>
              <a:defRPr/>
            </a:pPr>
            <a:endParaRPr lang="en-CA" altLang="en-US" sz="4000" dirty="0">
              <a:solidFill>
                <a:schemeClr val="tx1">
                  <a:lumMod val="65000"/>
                  <a:lumOff val="35000"/>
                </a:schemeClr>
              </a:solidFill>
            </a:endParaRPr>
          </a:p>
          <a:p>
            <a:pPr marL="0" indent="0" eaLnBrk="1" hangingPunct="1">
              <a:lnSpc>
                <a:spcPct val="120000"/>
              </a:lnSpc>
              <a:buFont typeface="Arial" charset="0"/>
              <a:buNone/>
              <a:defRPr/>
            </a:pPr>
            <a:r>
              <a:rPr lang="en-CA" altLang="en-US" sz="6400" dirty="0">
                <a:solidFill>
                  <a:schemeClr val="tx1">
                    <a:lumMod val="65000"/>
                    <a:lumOff val="35000"/>
                  </a:schemeClr>
                </a:solidFill>
              </a:rPr>
              <a:t>Facts:</a:t>
            </a:r>
          </a:p>
          <a:p>
            <a:pPr marL="0" indent="0" eaLnBrk="1" hangingPunct="1">
              <a:lnSpc>
                <a:spcPct val="120000"/>
              </a:lnSpc>
              <a:defRPr/>
            </a:pPr>
            <a:r>
              <a:rPr lang="en-CA" altLang="en-US" sz="6400" dirty="0">
                <a:solidFill>
                  <a:schemeClr val="tx1">
                    <a:lumMod val="65000"/>
                    <a:lumOff val="35000"/>
                  </a:schemeClr>
                </a:solidFill>
              </a:rPr>
              <a:t>Made a transgenic animal that expressed a cancer gene – called the </a:t>
            </a:r>
            <a:r>
              <a:rPr lang="en-CA" altLang="en-US" sz="6400" dirty="0" err="1">
                <a:solidFill>
                  <a:schemeClr val="tx1">
                    <a:lumMod val="65000"/>
                    <a:lumOff val="35000"/>
                  </a:schemeClr>
                </a:solidFill>
              </a:rPr>
              <a:t>oncomouse</a:t>
            </a:r>
            <a:endParaRPr lang="en-CA" altLang="en-US" sz="6400" dirty="0">
              <a:solidFill>
                <a:schemeClr val="tx1">
                  <a:lumMod val="65000"/>
                  <a:lumOff val="35000"/>
                </a:schemeClr>
              </a:solidFill>
            </a:endParaRPr>
          </a:p>
          <a:p>
            <a:pPr marL="0" indent="0" eaLnBrk="1" hangingPunct="1">
              <a:lnSpc>
                <a:spcPct val="120000"/>
              </a:lnSpc>
              <a:defRPr/>
            </a:pPr>
            <a:r>
              <a:rPr lang="en-CA" altLang="en-US" sz="6400" dirty="0">
                <a:solidFill>
                  <a:schemeClr val="tx1">
                    <a:lumMod val="65000"/>
                    <a:lumOff val="35000"/>
                  </a:schemeClr>
                </a:solidFill>
              </a:rPr>
              <a:t>The gene was injected into eggs, which were implanted into a female mouse and offspring were bred to produce mice that express the gene and are thus prone to cancer</a:t>
            </a:r>
          </a:p>
          <a:p>
            <a:pPr marL="0" indent="0" eaLnBrk="1" hangingPunct="1">
              <a:lnSpc>
                <a:spcPct val="120000"/>
              </a:lnSpc>
              <a:defRPr/>
            </a:pPr>
            <a:r>
              <a:rPr lang="en-CA" altLang="en-US" sz="6400" dirty="0">
                <a:solidFill>
                  <a:schemeClr val="tx1">
                    <a:lumMod val="65000"/>
                    <a:lumOff val="35000"/>
                  </a:schemeClr>
                </a:solidFill>
              </a:rPr>
              <a:t>Claim 1: </a:t>
            </a:r>
            <a:r>
              <a:rPr lang="ja-JP" altLang="en-CA" sz="6400" dirty="0">
                <a:solidFill>
                  <a:schemeClr val="tx1">
                    <a:lumMod val="65000"/>
                    <a:lumOff val="35000"/>
                  </a:schemeClr>
                </a:solidFill>
              </a:rPr>
              <a:t>“</a:t>
            </a:r>
            <a:r>
              <a:rPr lang="en-CA" altLang="ja-JP" sz="6400" i="1" dirty="0">
                <a:solidFill>
                  <a:schemeClr val="tx1">
                    <a:lumMod val="65000"/>
                    <a:lumOff val="35000"/>
                  </a:schemeClr>
                </a:solidFill>
              </a:rPr>
              <a:t>A transgenic non-human mammal whose germ cells and somatic cells contain an activated oncogene sequence introduced into said mammal or an ancestor of said mammal, at an embryonic stage</a:t>
            </a:r>
            <a:r>
              <a:rPr lang="en-CA" altLang="ja-JP" sz="6400" dirty="0">
                <a:solidFill>
                  <a:schemeClr val="tx1">
                    <a:lumMod val="65000"/>
                    <a:lumOff val="35000"/>
                  </a:schemeClr>
                </a:solidFill>
              </a:rPr>
              <a:t>.</a:t>
            </a:r>
            <a:r>
              <a:rPr lang="ja-JP" altLang="en-CA" sz="6400" dirty="0">
                <a:solidFill>
                  <a:schemeClr val="tx1">
                    <a:lumMod val="65000"/>
                    <a:lumOff val="35000"/>
                  </a:schemeClr>
                </a:solidFill>
              </a:rPr>
              <a:t>”</a:t>
            </a:r>
            <a:endParaRPr lang="en-CA" altLang="ja-JP" sz="6400" dirty="0">
              <a:solidFill>
                <a:schemeClr val="tx1">
                  <a:lumMod val="65000"/>
                  <a:lumOff val="35000"/>
                </a:schemeClr>
              </a:solidFill>
            </a:endParaRPr>
          </a:p>
          <a:p>
            <a:pPr marL="0" indent="0" eaLnBrk="1" hangingPunct="1">
              <a:lnSpc>
                <a:spcPct val="120000"/>
              </a:lnSpc>
              <a:buFont typeface="Arial" charset="0"/>
              <a:buNone/>
              <a:defRPr/>
            </a:pPr>
            <a:r>
              <a:rPr lang="en-CA" altLang="en-US" sz="6400" dirty="0">
                <a:solidFill>
                  <a:schemeClr val="tx1">
                    <a:lumMod val="65000"/>
                    <a:lumOff val="35000"/>
                  </a:schemeClr>
                </a:solidFill>
              </a:rPr>
              <a:t>Issue:</a:t>
            </a:r>
          </a:p>
          <a:p>
            <a:pPr marL="0" indent="0" eaLnBrk="1" hangingPunct="1">
              <a:lnSpc>
                <a:spcPct val="120000"/>
              </a:lnSpc>
              <a:defRPr/>
            </a:pPr>
            <a:r>
              <a:rPr lang="en-CA" altLang="en-US" sz="6400" dirty="0">
                <a:solidFill>
                  <a:schemeClr val="tx1">
                    <a:lumMod val="65000"/>
                    <a:lumOff val="35000"/>
                  </a:schemeClr>
                </a:solidFill>
              </a:rPr>
              <a:t>Are claims to an animal expressing this cancer-gene patentable? (act of man?)</a:t>
            </a:r>
          </a:p>
        </p:txBody>
      </p:sp>
      <p:pic>
        <p:nvPicPr>
          <p:cNvPr id="10" name="Picture 9" descr="A small rodent on a white surface&#10;&#10;Description automatically generated with low confidence">
            <a:extLst>
              <a:ext uri="{FF2B5EF4-FFF2-40B4-BE49-F238E27FC236}">
                <a16:creationId xmlns:a16="http://schemas.microsoft.com/office/drawing/2014/main" id="{5943AC65-330A-4E00-A935-D94A18C31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0200" y="235743"/>
            <a:ext cx="2705367" cy="1804987"/>
          </a:xfrm>
          <a:prstGeom prst="rect">
            <a:avLst/>
          </a:prstGeom>
        </p:spPr>
      </p:pic>
    </p:spTree>
    <p:extLst>
      <p:ext uri="{BB962C8B-B14F-4D97-AF65-F5344CB8AC3E}">
        <p14:creationId xmlns:p14="http://schemas.microsoft.com/office/powerpoint/2010/main" val="1717255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3B55-D50E-4B0F-A4A6-EA880F5AA2D3}"/>
              </a:ext>
            </a:extLst>
          </p:cNvPr>
          <p:cNvSpPr>
            <a:spLocks noGrp="1"/>
          </p:cNvSpPr>
          <p:nvPr>
            <p:ph type="title"/>
          </p:nvPr>
        </p:nvSpPr>
        <p:spPr/>
        <p:txBody>
          <a:bodyPr/>
          <a:lstStyle/>
          <a:p>
            <a:r>
              <a:rPr lang="en-CA" dirty="0"/>
              <a:t>Higher Life Forms - Animals</a:t>
            </a:r>
            <a:endParaRPr lang="en-US" dirty="0"/>
          </a:p>
        </p:txBody>
      </p:sp>
      <p:sp>
        <p:nvSpPr>
          <p:cNvPr id="5" name="Slide Number Placeholder 4">
            <a:extLst>
              <a:ext uri="{FF2B5EF4-FFF2-40B4-BE49-F238E27FC236}">
                <a16:creationId xmlns:a16="http://schemas.microsoft.com/office/drawing/2014/main" id="{BDADFBB1-38CB-4EB7-B8F7-737295CA7EDD}"/>
              </a:ext>
            </a:extLst>
          </p:cNvPr>
          <p:cNvSpPr>
            <a:spLocks noGrp="1"/>
          </p:cNvSpPr>
          <p:nvPr>
            <p:ph type="sldNum" sz="quarter" idx="4"/>
          </p:nvPr>
        </p:nvSpPr>
        <p:spPr/>
        <p:txBody>
          <a:bodyPr/>
          <a:lstStyle/>
          <a:p>
            <a:pPr>
              <a:defRPr/>
            </a:pPr>
            <a:fld id="{202A5A07-8775-41F6-A814-A1AF7527A768}" type="slidenum">
              <a:rPr lang="en-CA" smtClean="0"/>
              <a:pPr>
                <a:defRPr/>
              </a:pPr>
              <a:t>11</a:t>
            </a:fld>
            <a:endParaRPr lang="en-CA" dirty="0"/>
          </a:p>
        </p:txBody>
      </p:sp>
      <p:sp>
        <p:nvSpPr>
          <p:cNvPr id="6" name="Content Placeholder 2">
            <a:extLst>
              <a:ext uri="{FF2B5EF4-FFF2-40B4-BE49-F238E27FC236}">
                <a16:creationId xmlns:a16="http://schemas.microsoft.com/office/drawing/2014/main" id="{22BB356F-FB6C-442A-88FE-455D2CCB5C93}"/>
              </a:ext>
            </a:extLst>
          </p:cNvPr>
          <p:cNvSpPr>
            <a:spLocks noGrp="1"/>
          </p:cNvSpPr>
          <p:nvPr>
            <p:ph idx="1"/>
          </p:nvPr>
        </p:nvSpPr>
        <p:spPr>
          <a:xfrm>
            <a:off x="573088" y="1447800"/>
            <a:ext cx="10769600" cy="4191000"/>
          </a:xfrm>
        </p:spPr>
        <p:txBody>
          <a:bodyPr/>
          <a:lstStyle/>
          <a:p>
            <a:pPr marL="0" indent="0" eaLnBrk="1" hangingPunct="1">
              <a:buFont typeface="Arial" charset="0"/>
              <a:buNone/>
            </a:pPr>
            <a:r>
              <a:rPr lang="en-CA" altLang="en-US" b="1" u="sng" dirty="0">
                <a:latin typeface="Arial" charset="0"/>
                <a:cs typeface="Arial" charset="0"/>
              </a:rPr>
              <a:t>Supreme Court of Canada </a:t>
            </a:r>
          </a:p>
          <a:p>
            <a:pPr marL="0" indent="0" eaLnBrk="1" hangingPunct="1">
              <a:buFont typeface="Arial" charset="0"/>
              <a:buNone/>
            </a:pPr>
            <a:r>
              <a:rPr lang="en-CA" altLang="en-US" dirty="0" err="1">
                <a:latin typeface="Arial" charset="0"/>
                <a:cs typeface="Arial" charset="0"/>
              </a:rPr>
              <a:t>Bastarache</a:t>
            </a:r>
            <a:r>
              <a:rPr lang="en-CA" altLang="en-US" dirty="0">
                <a:latin typeface="Arial" charset="0"/>
                <a:cs typeface="Arial" charset="0"/>
              </a:rPr>
              <a:t> J. for the Majority (5:4):</a:t>
            </a:r>
          </a:p>
          <a:p>
            <a:pPr marL="0" indent="0" eaLnBrk="1" hangingPunct="1"/>
            <a:r>
              <a:rPr lang="en-CA" altLang="en-US" dirty="0">
                <a:latin typeface="Arial" charset="0"/>
                <a:cs typeface="Arial" charset="0"/>
              </a:rPr>
              <a:t>Not patentable – not a manufacture or composition of matter</a:t>
            </a:r>
          </a:p>
          <a:p>
            <a:pPr marL="0" indent="0" eaLnBrk="1" hangingPunct="1"/>
            <a:r>
              <a:rPr lang="en-CA" altLang="en-US" dirty="0">
                <a:latin typeface="Arial" charset="0"/>
                <a:cs typeface="Arial" charset="0"/>
              </a:rPr>
              <a:t>Definition of invention is exhaustive – not clear that higher-life forms were intended to be patentable</a:t>
            </a:r>
          </a:p>
          <a:p>
            <a:pPr marL="0" indent="0" eaLnBrk="1" hangingPunct="1"/>
            <a:r>
              <a:rPr lang="en-CA" altLang="en-US" dirty="0">
                <a:latin typeface="Arial" charset="0"/>
                <a:cs typeface="Arial" charset="0"/>
              </a:rPr>
              <a:t>A higher life form is more than just a collection of atoms as opposed to a lower life form which is more </a:t>
            </a:r>
            <a:r>
              <a:rPr lang="ja-JP" altLang="en-CA" dirty="0">
                <a:latin typeface="Arial" charset="0"/>
                <a:cs typeface="Arial" charset="0"/>
              </a:rPr>
              <a:t>“</a:t>
            </a:r>
            <a:r>
              <a:rPr lang="en-CA" altLang="ja-JP" dirty="0">
                <a:latin typeface="Arial" charset="0"/>
                <a:cs typeface="Arial" charset="0"/>
              </a:rPr>
              <a:t>chemical-like</a:t>
            </a:r>
            <a:r>
              <a:rPr lang="ja-JP" altLang="en-CA" dirty="0">
                <a:latin typeface="Arial" charset="0"/>
                <a:cs typeface="Arial" charset="0"/>
              </a:rPr>
              <a:t>”</a:t>
            </a:r>
            <a:endParaRPr lang="en-CA" altLang="ja-JP" dirty="0">
              <a:latin typeface="Arial" charset="0"/>
              <a:cs typeface="Arial" charset="0"/>
            </a:endParaRPr>
          </a:p>
        </p:txBody>
      </p:sp>
      <p:pic>
        <p:nvPicPr>
          <p:cNvPr id="10" name="Picture 9" descr="A small rodent on a white surface&#10;&#10;Description automatically generated with low confidence">
            <a:extLst>
              <a:ext uri="{FF2B5EF4-FFF2-40B4-BE49-F238E27FC236}">
                <a16:creationId xmlns:a16="http://schemas.microsoft.com/office/drawing/2014/main" id="{ADEA4BEF-92E8-448B-8F46-7855BAABA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418306"/>
            <a:ext cx="2705367" cy="1804987"/>
          </a:xfrm>
          <a:prstGeom prst="rect">
            <a:avLst/>
          </a:prstGeom>
        </p:spPr>
      </p:pic>
    </p:spTree>
    <p:extLst>
      <p:ext uri="{BB962C8B-B14F-4D97-AF65-F5344CB8AC3E}">
        <p14:creationId xmlns:p14="http://schemas.microsoft.com/office/powerpoint/2010/main" val="319644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3B55-D50E-4B0F-A4A6-EA880F5AA2D3}"/>
              </a:ext>
            </a:extLst>
          </p:cNvPr>
          <p:cNvSpPr>
            <a:spLocks noGrp="1"/>
          </p:cNvSpPr>
          <p:nvPr>
            <p:ph type="title"/>
          </p:nvPr>
        </p:nvSpPr>
        <p:spPr/>
        <p:txBody>
          <a:bodyPr/>
          <a:lstStyle/>
          <a:p>
            <a:r>
              <a:rPr lang="en-CA" dirty="0"/>
              <a:t>Higher Life Forms - Animals</a:t>
            </a:r>
            <a:endParaRPr lang="en-US" dirty="0"/>
          </a:p>
        </p:txBody>
      </p:sp>
      <p:sp>
        <p:nvSpPr>
          <p:cNvPr id="5" name="Slide Number Placeholder 4">
            <a:extLst>
              <a:ext uri="{FF2B5EF4-FFF2-40B4-BE49-F238E27FC236}">
                <a16:creationId xmlns:a16="http://schemas.microsoft.com/office/drawing/2014/main" id="{BDADFBB1-38CB-4EB7-B8F7-737295CA7EDD}"/>
              </a:ext>
            </a:extLst>
          </p:cNvPr>
          <p:cNvSpPr>
            <a:spLocks noGrp="1"/>
          </p:cNvSpPr>
          <p:nvPr>
            <p:ph type="sldNum" sz="quarter" idx="4"/>
          </p:nvPr>
        </p:nvSpPr>
        <p:spPr/>
        <p:txBody>
          <a:bodyPr/>
          <a:lstStyle/>
          <a:p>
            <a:pPr>
              <a:defRPr/>
            </a:pPr>
            <a:fld id="{202A5A07-8775-41F6-A814-A1AF7527A768}" type="slidenum">
              <a:rPr lang="en-CA" smtClean="0"/>
              <a:pPr>
                <a:defRPr/>
              </a:pPr>
              <a:t>12</a:t>
            </a:fld>
            <a:endParaRPr lang="en-CA" dirty="0"/>
          </a:p>
        </p:txBody>
      </p:sp>
      <p:sp>
        <p:nvSpPr>
          <p:cNvPr id="7" name="Content Placeholder 2">
            <a:extLst>
              <a:ext uri="{FF2B5EF4-FFF2-40B4-BE49-F238E27FC236}">
                <a16:creationId xmlns:a16="http://schemas.microsoft.com/office/drawing/2014/main" id="{C31FB098-9CD7-486E-AE70-C72506877A40}"/>
              </a:ext>
            </a:extLst>
          </p:cNvPr>
          <p:cNvSpPr>
            <a:spLocks noGrp="1"/>
          </p:cNvSpPr>
          <p:nvPr>
            <p:ph idx="1"/>
          </p:nvPr>
        </p:nvSpPr>
        <p:spPr>
          <a:xfrm>
            <a:off x="573088" y="1447800"/>
            <a:ext cx="10628312" cy="4191000"/>
          </a:xfrm>
        </p:spPr>
        <p:txBody>
          <a:bodyPr>
            <a:normAutofit/>
          </a:bodyPr>
          <a:lstStyle/>
          <a:p>
            <a:pPr marL="0" indent="0" eaLnBrk="1" hangingPunct="1">
              <a:lnSpc>
                <a:spcPct val="90000"/>
              </a:lnSpc>
              <a:buFont typeface="Arial" charset="0"/>
              <a:buNone/>
            </a:pPr>
            <a:r>
              <a:rPr lang="en-CA" altLang="en-US" b="1" u="sng" dirty="0">
                <a:latin typeface="Arial" charset="0"/>
                <a:cs typeface="Arial" charset="0"/>
              </a:rPr>
              <a:t>Supreme Court of Canada </a:t>
            </a:r>
          </a:p>
          <a:p>
            <a:pPr marL="0" indent="0" eaLnBrk="1" hangingPunct="1">
              <a:lnSpc>
                <a:spcPct val="90000"/>
              </a:lnSpc>
              <a:buFont typeface="Arial" charset="0"/>
              <a:buNone/>
            </a:pPr>
            <a:r>
              <a:rPr lang="en-CA" altLang="en-US" dirty="0">
                <a:latin typeface="Arial" charset="0"/>
                <a:cs typeface="Arial" charset="0"/>
              </a:rPr>
              <a:t>Binnie J. Dissent:</a:t>
            </a:r>
          </a:p>
          <a:p>
            <a:pPr marL="0" indent="0" eaLnBrk="1" hangingPunct="1">
              <a:lnSpc>
                <a:spcPct val="90000"/>
              </a:lnSpc>
            </a:pPr>
            <a:r>
              <a:rPr lang="en-CA" altLang="en-US" dirty="0">
                <a:latin typeface="Arial" charset="0"/>
                <a:cs typeface="Arial" charset="0"/>
              </a:rPr>
              <a:t>Higher life forms are compositions of matter</a:t>
            </a:r>
          </a:p>
          <a:p>
            <a:pPr marL="0" indent="0" eaLnBrk="1" hangingPunct="1">
              <a:lnSpc>
                <a:spcPct val="90000"/>
              </a:lnSpc>
            </a:pPr>
            <a:r>
              <a:rPr lang="en-CA" altLang="en-US" dirty="0">
                <a:latin typeface="Arial" charset="0"/>
                <a:cs typeface="Arial" charset="0"/>
              </a:rPr>
              <a:t>Every cell in the mouse is different</a:t>
            </a:r>
          </a:p>
          <a:p>
            <a:pPr marL="0" indent="0" eaLnBrk="1" hangingPunct="1">
              <a:lnSpc>
                <a:spcPct val="90000"/>
              </a:lnSpc>
            </a:pPr>
            <a:r>
              <a:rPr lang="en-CA" altLang="en-US" dirty="0">
                <a:latin typeface="Arial" charset="0"/>
                <a:cs typeface="Arial" charset="0"/>
              </a:rPr>
              <a:t>Parliament didn’</a:t>
            </a:r>
            <a:r>
              <a:rPr lang="en-CA" altLang="ja-JP" dirty="0">
                <a:latin typeface="Arial" charset="0"/>
                <a:cs typeface="Arial" charset="0"/>
              </a:rPr>
              <a:t>t foresee this but like lower life forms and computers, they didn’t intend to exclude (vs. majority’s intent to include)</a:t>
            </a:r>
          </a:p>
          <a:p>
            <a:pPr marL="0" indent="0" eaLnBrk="1" hangingPunct="1">
              <a:lnSpc>
                <a:spcPct val="90000"/>
              </a:lnSpc>
            </a:pPr>
            <a:r>
              <a:rPr lang="en-CA" altLang="en-US" dirty="0">
                <a:latin typeface="Arial" charset="0"/>
                <a:cs typeface="Arial" charset="0"/>
              </a:rPr>
              <a:t>Line between lower and higher life forms is arbitrary</a:t>
            </a:r>
          </a:p>
          <a:p>
            <a:pPr marL="0" indent="0" eaLnBrk="1" hangingPunct="1">
              <a:lnSpc>
                <a:spcPct val="90000"/>
              </a:lnSpc>
            </a:pPr>
            <a:r>
              <a:rPr lang="en-CA" altLang="en-US" dirty="0">
                <a:latin typeface="Arial" charset="0"/>
                <a:cs typeface="Arial" charset="0"/>
              </a:rPr>
              <a:t>Other countries allow patenting of higher life forms</a:t>
            </a:r>
          </a:p>
          <a:p>
            <a:pPr marL="0" indent="0">
              <a:lnSpc>
                <a:spcPct val="90000"/>
              </a:lnSpc>
              <a:buNone/>
            </a:pPr>
            <a:r>
              <a:rPr lang="en-CA" altLang="en-US" b="1" dirty="0">
                <a:latin typeface="Arial" charset="0"/>
                <a:cs typeface="Arial" charset="0"/>
              </a:rPr>
              <a:t>What is a higher life form? Future tech/embedded AI?</a:t>
            </a:r>
          </a:p>
          <a:p>
            <a:pPr marL="0" indent="0" eaLnBrk="1" hangingPunct="1">
              <a:lnSpc>
                <a:spcPct val="90000"/>
              </a:lnSpc>
              <a:buNone/>
            </a:pPr>
            <a:endParaRPr lang="en-CA" altLang="en-US" dirty="0">
              <a:latin typeface="Arial" charset="0"/>
              <a:cs typeface="Arial" charset="0"/>
            </a:endParaRPr>
          </a:p>
        </p:txBody>
      </p:sp>
      <p:pic>
        <p:nvPicPr>
          <p:cNvPr id="9" name="Picture 8" descr="A small rodent on a white surface&#10;&#10;Description automatically generated with low confidence">
            <a:extLst>
              <a:ext uri="{FF2B5EF4-FFF2-40B4-BE49-F238E27FC236}">
                <a16:creationId xmlns:a16="http://schemas.microsoft.com/office/drawing/2014/main" id="{518D294C-607F-4001-90CE-71F27C351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5795" y="488157"/>
            <a:ext cx="2705367" cy="1804987"/>
          </a:xfrm>
          <a:prstGeom prst="rect">
            <a:avLst/>
          </a:prstGeom>
        </p:spPr>
      </p:pic>
    </p:spTree>
    <p:extLst>
      <p:ext uri="{BB962C8B-B14F-4D97-AF65-F5344CB8AC3E}">
        <p14:creationId xmlns:p14="http://schemas.microsoft.com/office/powerpoint/2010/main" val="847361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D577-7FEA-411A-A419-9245FF662CD5}"/>
              </a:ext>
            </a:extLst>
          </p:cNvPr>
          <p:cNvSpPr>
            <a:spLocks noGrp="1"/>
          </p:cNvSpPr>
          <p:nvPr>
            <p:ph type="title"/>
          </p:nvPr>
        </p:nvSpPr>
        <p:spPr>
          <a:xfrm>
            <a:off x="764207" y="228600"/>
            <a:ext cx="10769600" cy="1066800"/>
          </a:xfrm>
        </p:spPr>
        <p:txBody>
          <a:bodyPr wrap="square" anchor="ctr">
            <a:normAutofit/>
          </a:bodyPr>
          <a:lstStyle/>
          <a:p>
            <a:r>
              <a:rPr lang="en-CA" dirty="0"/>
              <a:t>Higher Life Forms (cont.)</a:t>
            </a:r>
            <a:endParaRPr lang="en-US" dirty="0"/>
          </a:p>
        </p:txBody>
      </p:sp>
      <p:sp>
        <p:nvSpPr>
          <p:cNvPr id="6" name="Content Placeholder 2">
            <a:extLst>
              <a:ext uri="{FF2B5EF4-FFF2-40B4-BE49-F238E27FC236}">
                <a16:creationId xmlns:a16="http://schemas.microsoft.com/office/drawing/2014/main" id="{55EC6366-7053-4F7B-8023-00AB97B41C42}"/>
              </a:ext>
            </a:extLst>
          </p:cNvPr>
          <p:cNvSpPr>
            <a:spLocks noGrp="1"/>
          </p:cNvSpPr>
          <p:nvPr>
            <p:ph sz="half" idx="1"/>
          </p:nvPr>
        </p:nvSpPr>
        <p:spPr>
          <a:xfrm>
            <a:off x="764206" y="1600201"/>
            <a:ext cx="6779594" cy="4191000"/>
          </a:xfrm>
        </p:spPr>
        <p:txBody>
          <a:bodyPr>
            <a:normAutofit/>
          </a:bodyPr>
          <a:lstStyle/>
          <a:p>
            <a:pPr marL="0" indent="0" eaLnBrk="1" hangingPunct="1">
              <a:lnSpc>
                <a:spcPct val="90000"/>
              </a:lnSpc>
              <a:buFont typeface="Arial" pitchFamily="34" charset="0"/>
              <a:buNone/>
              <a:defRPr/>
            </a:pPr>
            <a:r>
              <a:rPr lang="en-CA" altLang="en-US" sz="1700" b="1" i="1" dirty="0"/>
              <a:t>Monsanto Canada Inc. v. </a:t>
            </a:r>
            <a:r>
              <a:rPr lang="en-CA" altLang="en-US" sz="1700" b="1" i="1" dirty="0" err="1"/>
              <a:t>Schmeiser</a:t>
            </a:r>
            <a:r>
              <a:rPr lang="en-CA" altLang="en-US" sz="1700" b="1" dirty="0"/>
              <a:t>, SCC [2004] S.C.R. 902</a:t>
            </a:r>
          </a:p>
          <a:p>
            <a:pPr marL="0" indent="0" eaLnBrk="1" hangingPunct="1">
              <a:lnSpc>
                <a:spcPct val="90000"/>
              </a:lnSpc>
              <a:buFont typeface="Arial" pitchFamily="34" charset="0"/>
              <a:buNone/>
              <a:defRPr/>
            </a:pPr>
            <a:r>
              <a:rPr lang="en-CA" altLang="en-US" sz="1700" dirty="0"/>
              <a:t>Facts:</a:t>
            </a:r>
          </a:p>
          <a:p>
            <a:pPr lvl="1" eaLnBrk="1" hangingPunct="1">
              <a:lnSpc>
                <a:spcPct val="90000"/>
              </a:lnSpc>
              <a:buFont typeface="Arial" pitchFamily="34" charset="0"/>
              <a:buChar char="–"/>
              <a:defRPr/>
            </a:pPr>
            <a:r>
              <a:rPr lang="en-CA" altLang="en-US" sz="1700" dirty="0"/>
              <a:t>Monsanto sells Round-Up Ready Canola seeds (transgenic) to farmers in order to grow plants that are resistant to Round-Up and Monsanto licensed farmers to use the Round-Up Ready Canola</a:t>
            </a:r>
          </a:p>
          <a:p>
            <a:pPr lvl="1" eaLnBrk="1" hangingPunct="1">
              <a:lnSpc>
                <a:spcPct val="90000"/>
              </a:lnSpc>
              <a:buFont typeface="Arial" pitchFamily="34" charset="0"/>
              <a:buChar char="–"/>
              <a:defRPr/>
            </a:pPr>
            <a:r>
              <a:rPr lang="en-CA" altLang="en-US" sz="1700" dirty="0"/>
              <a:t>Some seeds blew onto </a:t>
            </a:r>
            <a:r>
              <a:rPr lang="en-CA" altLang="en-US" sz="1700" dirty="0" err="1"/>
              <a:t>Schmeiser’</a:t>
            </a:r>
            <a:r>
              <a:rPr lang="en-CA" altLang="ja-JP" sz="1700" dirty="0" err="1"/>
              <a:t>s</a:t>
            </a:r>
            <a:r>
              <a:rPr lang="en-CA" altLang="ja-JP" sz="1700" dirty="0"/>
              <a:t> neighbouring farm and he saved the seeds for the following year’s crop</a:t>
            </a:r>
          </a:p>
          <a:p>
            <a:pPr lvl="1" eaLnBrk="1" hangingPunct="1">
              <a:lnSpc>
                <a:spcPct val="90000"/>
              </a:lnSpc>
              <a:buFont typeface="Arial" pitchFamily="34" charset="0"/>
              <a:buChar char="–"/>
              <a:defRPr/>
            </a:pPr>
            <a:r>
              <a:rPr lang="en-CA" altLang="en-US" sz="1700" dirty="0" err="1"/>
              <a:t>Schmeiser</a:t>
            </a:r>
            <a:r>
              <a:rPr lang="en-CA" altLang="en-US" sz="1700" dirty="0"/>
              <a:t> never sprayed Round-Up on his crop but still is sued for infringement</a:t>
            </a:r>
          </a:p>
        </p:txBody>
      </p:sp>
      <p:pic>
        <p:nvPicPr>
          <p:cNvPr id="8" name="Picture 7" descr="A field of yellow flowers&#10;&#10;Description automatically generated">
            <a:extLst>
              <a:ext uri="{FF2B5EF4-FFF2-40B4-BE49-F238E27FC236}">
                <a16:creationId xmlns:a16="http://schemas.microsoft.com/office/drawing/2014/main" id="{CDFF8876-91D0-4E78-BB4B-FD787EE771E8}"/>
              </a:ext>
            </a:extLst>
          </p:cNvPr>
          <p:cNvPicPr>
            <a:picLocks noChangeAspect="1"/>
          </p:cNvPicPr>
          <p:nvPr/>
        </p:nvPicPr>
        <p:blipFill rotWithShape="1">
          <a:blip r:embed="rId2">
            <a:extLst>
              <a:ext uri="{28A0092B-C50C-407E-A947-70E740481C1C}">
                <a14:useLocalDpi xmlns:a14="http://schemas.microsoft.com/office/drawing/2010/main" val="0"/>
              </a:ext>
            </a:extLst>
          </a:blip>
          <a:srcRect l="9664" r="5215" b="-1"/>
          <a:stretch/>
        </p:blipFill>
        <p:spPr>
          <a:xfrm>
            <a:off x="7764088" y="1600201"/>
            <a:ext cx="3818311" cy="2971799"/>
          </a:xfrm>
          <a:prstGeom prst="rect">
            <a:avLst/>
          </a:prstGeom>
          <a:noFill/>
        </p:spPr>
      </p:pic>
      <p:sp>
        <p:nvSpPr>
          <p:cNvPr id="5" name="Slide Number Placeholder 4">
            <a:extLst>
              <a:ext uri="{FF2B5EF4-FFF2-40B4-BE49-F238E27FC236}">
                <a16:creationId xmlns:a16="http://schemas.microsoft.com/office/drawing/2014/main" id="{0683C657-CA57-4C95-9BF1-11CE76D9B850}"/>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13</a:t>
            </a:fld>
            <a:endParaRPr lang="en-CA"/>
          </a:p>
        </p:txBody>
      </p:sp>
    </p:spTree>
    <p:extLst>
      <p:ext uri="{BB962C8B-B14F-4D97-AF65-F5344CB8AC3E}">
        <p14:creationId xmlns:p14="http://schemas.microsoft.com/office/powerpoint/2010/main" val="2907633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D577-7FEA-411A-A419-9245FF662CD5}"/>
              </a:ext>
            </a:extLst>
          </p:cNvPr>
          <p:cNvSpPr>
            <a:spLocks noGrp="1"/>
          </p:cNvSpPr>
          <p:nvPr>
            <p:ph type="title"/>
          </p:nvPr>
        </p:nvSpPr>
        <p:spPr>
          <a:xfrm>
            <a:off x="764207" y="228600"/>
            <a:ext cx="10769600" cy="1066800"/>
          </a:xfrm>
        </p:spPr>
        <p:txBody>
          <a:bodyPr wrap="square" anchor="ctr">
            <a:normAutofit/>
          </a:bodyPr>
          <a:lstStyle/>
          <a:p>
            <a:r>
              <a:rPr lang="en-CA" dirty="0"/>
              <a:t>Higher Life Forms (cont.)</a:t>
            </a:r>
            <a:endParaRPr lang="en-US" dirty="0"/>
          </a:p>
        </p:txBody>
      </p:sp>
      <p:sp>
        <p:nvSpPr>
          <p:cNvPr id="6" name="Content Placeholder 2">
            <a:extLst>
              <a:ext uri="{FF2B5EF4-FFF2-40B4-BE49-F238E27FC236}">
                <a16:creationId xmlns:a16="http://schemas.microsoft.com/office/drawing/2014/main" id="{55EC6366-7053-4F7B-8023-00AB97B41C42}"/>
              </a:ext>
            </a:extLst>
          </p:cNvPr>
          <p:cNvSpPr>
            <a:spLocks noGrp="1"/>
          </p:cNvSpPr>
          <p:nvPr>
            <p:ph sz="half" idx="1"/>
          </p:nvPr>
        </p:nvSpPr>
        <p:spPr>
          <a:xfrm>
            <a:off x="764206" y="1600201"/>
            <a:ext cx="6779594" cy="4191000"/>
          </a:xfrm>
        </p:spPr>
        <p:txBody>
          <a:bodyPr>
            <a:normAutofit/>
          </a:bodyPr>
          <a:lstStyle/>
          <a:p>
            <a:pPr marL="0" indent="0" eaLnBrk="1" hangingPunct="1">
              <a:lnSpc>
                <a:spcPct val="90000"/>
              </a:lnSpc>
              <a:buFont typeface="Arial" pitchFamily="34" charset="0"/>
              <a:buNone/>
              <a:defRPr/>
            </a:pPr>
            <a:r>
              <a:rPr lang="en-CA" altLang="en-US" sz="1700" b="1" i="1" dirty="0"/>
              <a:t>Monsanto Canada Inc. v. </a:t>
            </a:r>
            <a:r>
              <a:rPr lang="en-CA" altLang="en-US" sz="1700" b="1" i="1" dirty="0" err="1"/>
              <a:t>Schmeiser</a:t>
            </a:r>
            <a:r>
              <a:rPr lang="en-CA" altLang="en-US" sz="1700" b="1" dirty="0"/>
              <a:t>, SCC [2004] S.C.R. 902</a:t>
            </a:r>
          </a:p>
          <a:p>
            <a:pPr marL="0" indent="0" eaLnBrk="1" hangingPunct="1">
              <a:buFont typeface="Arial" charset="0"/>
              <a:buNone/>
            </a:pPr>
            <a:r>
              <a:rPr lang="en-CA" altLang="en-US" sz="2000" dirty="0">
                <a:latin typeface="Arial" charset="0"/>
                <a:cs typeface="Arial" charset="0"/>
              </a:rPr>
              <a:t>Issues:</a:t>
            </a:r>
          </a:p>
          <a:p>
            <a:pPr lvl="1" eaLnBrk="1" hangingPunct="1"/>
            <a:r>
              <a:rPr lang="en-CA" altLang="en-US" sz="2000" dirty="0">
                <a:latin typeface="Arial" charset="0"/>
                <a:cs typeface="Arial" charset="0"/>
              </a:rPr>
              <a:t>Since plants as higher life forms are not patentable (Harvard mouse case), thus could the use of seeds and the growth of plants be an infringement of Monsanto’</a:t>
            </a:r>
            <a:r>
              <a:rPr lang="en-CA" altLang="ja-JP" sz="2000" dirty="0">
                <a:latin typeface="Arial" charset="0"/>
                <a:cs typeface="Arial" charset="0"/>
              </a:rPr>
              <a:t>s cell and gene claims?</a:t>
            </a:r>
          </a:p>
        </p:txBody>
      </p:sp>
      <p:pic>
        <p:nvPicPr>
          <p:cNvPr id="8" name="Picture 7" descr="A field of yellow flowers&#10;&#10;Description automatically generated">
            <a:extLst>
              <a:ext uri="{FF2B5EF4-FFF2-40B4-BE49-F238E27FC236}">
                <a16:creationId xmlns:a16="http://schemas.microsoft.com/office/drawing/2014/main" id="{CDFF8876-91D0-4E78-BB4B-FD787EE771E8}"/>
              </a:ext>
            </a:extLst>
          </p:cNvPr>
          <p:cNvPicPr>
            <a:picLocks noChangeAspect="1"/>
          </p:cNvPicPr>
          <p:nvPr/>
        </p:nvPicPr>
        <p:blipFill rotWithShape="1">
          <a:blip r:embed="rId2">
            <a:extLst>
              <a:ext uri="{28A0092B-C50C-407E-A947-70E740481C1C}">
                <a14:useLocalDpi xmlns:a14="http://schemas.microsoft.com/office/drawing/2010/main" val="0"/>
              </a:ext>
            </a:extLst>
          </a:blip>
          <a:srcRect l="9664" r="5215" b="-1"/>
          <a:stretch/>
        </p:blipFill>
        <p:spPr>
          <a:xfrm>
            <a:off x="7764088" y="1600201"/>
            <a:ext cx="3818311" cy="2971799"/>
          </a:xfrm>
          <a:prstGeom prst="rect">
            <a:avLst/>
          </a:prstGeom>
          <a:noFill/>
        </p:spPr>
      </p:pic>
      <p:sp>
        <p:nvSpPr>
          <p:cNvPr id="5" name="Slide Number Placeholder 4">
            <a:extLst>
              <a:ext uri="{FF2B5EF4-FFF2-40B4-BE49-F238E27FC236}">
                <a16:creationId xmlns:a16="http://schemas.microsoft.com/office/drawing/2014/main" id="{0683C657-CA57-4C95-9BF1-11CE76D9B850}"/>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14</a:t>
            </a:fld>
            <a:endParaRPr lang="en-CA"/>
          </a:p>
        </p:txBody>
      </p:sp>
    </p:spTree>
    <p:extLst>
      <p:ext uri="{BB962C8B-B14F-4D97-AF65-F5344CB8AC3E}">
        <p14:creationId xmlns:p14="http://schemas.microsoft.com/office/powerpoint/2010/main" val="360188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D577-7FEA-411A-A419-9245FF662CD5}"/>
              </a:ext>
            </a:extLst>
          </p:cNvPr>
          <p:cNvSpPr>
            <a:spLocks noGrp="1"/>
          </p:cNvSpPr>
          <p:nvPr>
            <p:ph type="title"/>
          </p:nvPr>
        </p:nvSpPr>
        <p:spPr>
          <a:xfrm>
            <a:off x="764207" y="228600"/>
            <a:ext cx="10769600" cy="1066800"/>
          </a:xfrm>
        </p:spPr>
        <p:txBody>
          <a:bodyPr wrap="square" anchor="ctr">
            <a:normAutofit/>
          </a:bodyPr>
          <a:lstStyle/>
          <a:p>
            <a:r>
              <a:rPr lang="en-CA" dirty="0"/>
              <a:t>Higher Life Forms (cont.)</a:t>
            </a:r>
            <a:endParaRPr lang="en-US" dirty="0"/>
          </a:p>
        </p:txBody>
      </p:sp>
      <p:sp>
        <p:nvSpPr>
          <p:cNvPr id="6" name="Content Placeholder 2">
            <a:extLst>
              <a:ext uri="{FF2B5EF4-FFF2-40B4-BE49-F238E27FC236}">
                <a16:creationId xmlns:a16="http://schemas.microsoft.com/office/drawing/2014/main" id="{55EC6366-7053-4F7B-8023-00AB97B41C42}"/>
              </a:ext>
            </a:extLst>
          </p:cNvPr>
          <p:cNvSpPr>
            <a:spLocks noGrp="1"/>
          </p:cNvSpPr>
          <p:nvPr>
            <p:ph sz="half" idx="1"/>
          </p:nvPr>
        </p:nvSpPr>
        <p:spPr>
          <a:xfrm>
            <a:off x="764206" y="1600201"/>
            <a:ext cx="6779594" cy="4191000"/>
          </a:xfrm>
        </p:spPr>
        <p:txBody>
          <a:bodyPr>
            <a:normAutofit/>
          </a:bodyPr>
          <a:lstStyle/>
          <a:p>
            <a:pPr marL="0" indent="0" eaLnBrk="1" hangingPunct="1">
              <a:lnSpc>
                <a:spcPct val="90000"/>
              </a:lnSpc>
              <a:buFont typeface="Arial" pitchFamily="34" charset="0"/>
              <a:buNone/>
              <a:defRPr/>
            </a:pPr>
            <a:r>
              <a:rPr lang="en-CA" altLang="en-US" sz="1700" b="1" i="1" dirty="0"/>
              <a:t>Monsanto Canada Inc. v. </a:t>
            </a:r>
            <a:r>
              <a:rPr lang="en-CA" altLang="en-US" sz="1700" b="1" i="1" dirty="0" err="1"/>
              <a:t>Schmeiser</a:t>
            </a:r>
            <a:r>
              <a:rPr lang="en-CA" altLang="en-US" sz="1700" b="1" dirty="0"/>
              <a:t>, SCC [2004] S.C.R. 902</a:t>
            </a:r>
          </a:p>
          <a:p>
            <a:pPr marL="0" indent="0" eaLnBrk="1" hangingPunct="1">
              <a:lnSpc>
                <a:spcPct val="90000"/>
              </a:lnSpc>
              <a:buFont typeface="Arial" charset="0"/>
              <a:buNone/>
              <a:defRPr/>
            </a:pPr>
            <a:r>
              <a:rPr lang="en-CA" altLang="en-US" sz="2200" dirty="0">
                <a:solidFill>
                  <a:schemeClr val="tx1">
                    <a:lumMod val="65000"/>
                    <a:lumOff val="35000"/>
                  </a:schemeClr>
                </a:solidFill>
              </a:rPr>
              <a:t>Held:</a:t>
            </a:r>
          </a:p>
          <a:p>
            <a:pPr lvl="1" eaLnBrk="1" hangingPunct="1">
              <a:lnSpc>
                <a:spcPct val="90000"/>
              </a:lnSpc>
              <a:defRPr/>
            </a:pPr>
            <a:r>
              <a:rPr lang="en-CA" altLang="en-US" sz="1900" dirty="0">
                <a:solidFill>
                  <a:schemeClr val="tx1">
                    <a:lumMod val="65000"/>
                    <a:lumOff val="35000"/>
                  </a:schemeClr>
                </a:solidFill>
              </a:rPr>
              <a:t>5:4 Claims to the gene and plant cells would protect use of the plant containing them (effectively overturns Harvard mouse case?)</a:t>
            </a:r>
          </a:p>
          <a:p>
            <a:pPr marL="0" indent="0" eaLnBrk="1" hangingPunct="1">
              <a:lnSpc>
                <a:spcPct val="90000"/>
              </a:lnSpc>
              <a:buFont typeface="Arial" pitchFamily="34" charset="0"/>
              <a:buNone/>
              <a:defRPr/>
            </a:pPr>
            <a:endParaRPr lang="en-CA" altLang="en-US" sz="1700" b="1" dirty="0"/>
          </a:p>
        </p:txBody>
      </p:sp>
      <p:pic>
        <p:nvPicPr>
          <p:cNvPr id="8" name="Picture 7" descr="A field of yellow flowers&#10;&#10;Description automatically generated">
            <a:extLst>
              <a:ext uri="{FF2B5EF4-FFF2-40B4-BE49-F238E27FC236}">
                <a16:creationId xmlns:a16="http://schemas.microsoft.com/office/drawing/2014/main" id="{CDFF8876-91D0-4E78-BB4B-FD787EE771E8}"/>
              </a:ext>
            </a:extLst>
          </p:cNvPr>
          <p:cNvPicPr>
            <a:picLocks noChangeAspect="1"/>
          </p:cNvPicPr>
          <p:nvPr/>
        </p:nvPicPr>
        <p:blipFill rotWithShape="1">
          <a:blip r:embed="rId2">
            <a:extLst>
              <a:ext uri="{28A0092B-C50C-407E-A947-70E740481C1C}">
                <a14:useLocalDpi xmlns:a14="http://schemas.microsoft.com/office/drawing/2010/main" val="0"/>
              </a:ext>
            </a:extLst>
          </a:blip>
          <a:srcRect l="9664" r="5215" b="-1"/>
          <a:stretch/>
        </p:blipFill>
        <p:spPr>
          <a:xfrm>
            <a:off x="7764088" y="1600201"/>
            <a:ext cx="3818311" cy="2971799"/>
          </a:xfrm>
          <a:prstGeom prst="rect">
            <a:avLst/>
          </a:prstGeom>
          <a:noFill/>
        </p:spPr>
      </p:pic>
      <p:sp>
        <p:nvSpPr>
          <p:cNvPr id="5" name="Slide Number Placeholder 4">
            <a:extLst>
              <a:ext uri="{FF2B5EF4-FFF2-40B4-BE49-F238E27FC236}">
                <a16:creationId xmlns:a16="http://schemas.microsoft.com/office/drawing/2014/main" id="{0683C657-CA57-4C95-9BF1-11CE76D9B850}"/>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15</a:t>
            </a:fld>
            <a:endParaRPr lang="en-CA"/>
          </a:p>
        </p:txBody>
      </p:sp>
    </p:spTree>
    <p:extLst>
      <p:ext uri="{BB962C8B-B14F-4D97-AF65-F5344CB8AC3E}">
        <p14:creationId xmlns:p14="http://schemas.microsoft.com/office/powerpoint/2010/main" val="702508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66AF8-7A9E-4E37-BBBC-BC5BCFA8192D}"/>
              </a:ext>
            </a:extLst>
          </p:cNvPr>
          <p:cNvSpPr>
            <a:spLocks noGrp="1"/>
          </p:cNvSpPr>
          <p:nvPr>
            <p:ph type="title"/>
          </p:nvPr>
        </p:nvSpPr>
        <p:spPr/>
        <p:txBody>
          <a:bodyPr/>
          <a:lstStyle/>
          <a:p>
            <a:r>
              <a:rPr lang="en-CA" dirty="0"/>
              <a:t>Higher Life Forms (cont.)</a:t>
            </a:r>
            <a:endParaRPr lang="en-US" dirty="0"/>
          </a:p>
        </p:txBody>
      </p:sp>
      <p:sp>
        <p:nvSpPr>
          <p:cNvPr id="5" name="Slide Number Placeholder 4">
            <a:extLst>
              <a:ext uri="{FF2B5EF4-FFF2-40B4-BE49-F238E27FC236}">
                <a16:creationId xmlns:a16="http://schemas.microsoft.com/office/drawing/2014/main" id="{5BA29D98-A2E9-4B66-8E1D-26C205F95411}"/>
              </a:ext>
            </a:extLst>
          </p:cNvPr>
          <p:cNvSpPr>
            <a:spLocks noGrp="1"/>
          </p:cNvSpPr>
          <p:nvPr>
            <p:ph type="sldNum" sz="quarter" idx="4"/>
          </p:nvPr>
        </p:nvSpPr>
        <p:spPr/>
        <p:txBody>
          <a:bodyPr/>
          <a:lstStyle/>
          <a:p>
            <a:pPr>
              <a:defRPr/>
            </a:pPr>
            <a:fld id="{202A5A07-8775-41F6-A814-A1AF7527A768}" type="slidenum">
              <a:rPr lang="en-CA" smtClean="0"/>
              <a:pPr>
                <a:defRPr/>
              </a:pPr>
              <a:t>16</a:t>
            </a:fld>
            <a:endParaRPr lang="en-CA" dirty="0"/>
          </a:p>
        </p:txBody>
      </p:sp>
      <p:sp>
        <p:nvSpPr>
          <p:cNvPr id="6" name="Content Placeholder 2">
            <a:extLst>
              <a:ext uri="{FF2B5EF4-FFF2-40B4-BE49-F238E27FC236}">
                <a16:creationId xmlns:a16="http://schemas.microsoft.com/office/drawing/2014/main" id="{CE6D51FA-96B5-446B-A1DF-404B3C4A1E3F}"/>
              </a:ext>
            </a:extLst>
          </p:cNvPr>
          <p:cNvSpPr>
            <a:spLocks noGrp="1"/>
          </p:cNvSpPr>
          <p:nvPr>
            <p:ph idx="1"/>
          </p:nvPr>
        </p:nvSpPr>
        <p:spPr>
          <a:xfrm>
            <a:off x="640080" y="1143000"/>
            <a:ext cx="8570846" cy="4572000"/>
          </a:xfrm>
        </p:spPr>
        <p:txBody>
          <a:bodyPr>
            <a:normAutofit/>
          </a:bodyPr>
          <a:lstStyle/>
          <a:p>
            <a:pPr marL="0" indent="0">
              <a:buNone/>
            </a:pPr>
            <a:r>
              <a:rPr lang="en-CA" sz="1900" b="1" dirty="0"/>
              <a:t>Manual of Patent Office Practice (Chapter 23 – Biotech &amp; Medicinal)</a:t>
            </a:r>
          </a:p>
          <a:p>
            <a:r>
              <a:rPr lang="en-CA" sz="1900" dirty="0"/>
              <a:t>Higher life forms: animals, plants, mushrooms, fertilized eggs and totipotent stem cells</a:t>
            </a:r>
          </a:p>
          <a:p>
            <a:pPr lvl="1"/>
            <a:r>
              <a:rPr lang="en-CA" sz="1900" dirty="0"/>
              <a:t>Animals: any stage of development from fertilized egg on, including totipotent stem cells capable of developing into an animal</a:t>
            </a:r>
          </a:p>
          <a:p>
            <a:pPr lvl="1"/>
            <a:r>
              <a:rPr lang="en-CA" sz="1900" dirty="0"/>
              <a:t>Plants: includes cutting, callus, rhizome, tuber, fruit, or seed (regardless of whether the seed is coated)</a:t>
            </a:r>
          </a:p>
          <a:p>
            <a:r>
              <a:rPr lang="en-CA" sz="1900" dirty="0"/>
              <a:t>Lower life forms: Microscopic algae, unicellular fungi, bacteria, protozoa, viruses, transformed cell lines, </a:t>
            </a:r>
            <a:r>
              <a:rPr lang="en-CA" sz="1900" dirty="0" err="1"/>
              <a:t>hydridomas</a:t>
            </a:r>
            <a:r>
              <a:rPr lang="en-CA" sz="1900" dirty="0"/>
              <a:t>, most stem cells (embryonic, multipotent, pluripotent)</a:t>
            </a:r>
          </a:p>
          <a:p>
            <a:pPr lvl="1"/>
            <a:endParaRPr lang="en-US" sz="1900" dirty="0"/>
          </a:p>
        </p:txBody>
      </p:sp>
      <p:pic>
        <p:nvPicPr>
          <p:cNvPr id="11" name="Picture 10">
            <a:extLst>
              <a:ext uri="{FF2B5EF4-FFF2-40B4-BE49-F238E27FC236}">
                <a16:creationId xmlns:a16="http://schemas.microsoft.com/office/drawing/2014/main" id="{5EB55F13-B4A4-49C0-9B29-F83A9B723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8341" y="762000"/>
            <a:ext cx="2968052" cy="2828925"/>
          </a:xfrm>
          <a:prstGeom prst="rect">
            <a:avLst/>
          </a:prstGeom>
        </p:spPr>
      </p:pic>
    </p:spTree>
    <p:extLst>
      <p:ext uri="{BB962C8B-B14F-4D97-AF65-F5344CB8AC3E}">
        <p14:creationId xmlns:p14="http://schemas.microsoft.com/office/powerpoint/2010/main" val="19267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66AF8-7A9E-4E37-BBBC-BC5BCFA8192D}"/>
              </a:ext>
            </a:extLst>
          </p:cNvPr>
          <p:cNvSpPr>
            <a:spLocks noGrp="1"/>
          </p:cNvSpPr>
          <p:nvPr>
            <p:ph type="title"/>
          </p:nvPr>
        </p:nvSpPr>
        <p:spPr/>
        <p:txBody>
          <a:bodyPr/>
          <a:lstStyle/>
          <a:p>
            <a:r>
              <a:rPr lang="en-CA" dirty="0"/>
              <a:t>Higher Life Forms (cont.)</a:t>
            </a:r>
            <a:endParaRPr lang="en-US" dirty="0"/>
          </a:p>
        </p:txBody>
      </p:sp>
      <p:sp>
        <p:nvSpPr>
          <p:cNvPr id="5" name="Slide Number Placeholder 4">
            <a:extLst>
              <a:ext uri="{FF2B5EF4-FFF2-40B4-BE49-F238E27FC236}">
                <a16:creationId xmlns:a16="http://schemas.microsoft.com/office/drawing/2014/main" id="{5BA29D98-A2E9-4B66-8E1D-26C205F95411}"/>
              </a:ext>
            </a:extLst>
          </p:cNvPr>
          <p:cNvSpPr>
            <a:spLocks noGrp="1"/>
          </p:cNvSpPr>
          <p:nvPr>
            <p:ph type="sldNum" sz="quarter" idx="4"/>
          </p:nvPr>
        </p:nvSpPr>
        <p:spPr/>
        <p:txBody>
          <a:bodyPr/>
          <a:lstStyle/>
          <a:p>
            <a:pPr>
              <a:defRPr/>
            </a:pPr>
            <a:fld id="{202A5A07-8775-41F6-A814-A1AF7527A768}" type="slidenum">
              <a:rPr lang="en-CA" smtClean="0"/>
              <a:pPr>
                <a:defRPr/>
              </a:pPr>
              <a:t>17</a:t>
            </a:fld>
            <a:endParaRPr lang="en-CA" dirty="0"/>
          </a:p>
        </p:txBody>
      </p:sp>
      <p:sp>
        <p:nvSpPr>
          <p:cNvPr id="6" name="Content Placeholder 2">
            <a:extLst>
              <a:ext uri="{FF2B5EF4-FFF2-40B4-BE49-F238E27FC236}">
                <a16:creationId xmlns:a16="http://schemas.microsoft.com/office/drawing/2014/main" id="{CE6D51FA-96B5-446B-A1DF-404B3C4A1E3F}"/>
              </a:ext>
            </a:extLst>
          </p:cNvPr>
          <p:cNvSpPr>
            <a:spLocks noGrp="1"/>
          </p:cNvSpPr>
          <p:nvPr>
            <p:ph idx="1"/>
          </p:nvPr>
        </p:nvSpPr>
        <p:spPr>
          <a:xfrm>
            <a:off x="640080" y="1143000"/>
            <a:ext cx="8570846" cy="4572000"/>
          </a:xfrm>
        </p:spPr>
        <p:txBody>
          <a:bodyPr>
            <a:normAutofit/>
          </a:bodyPr>
          <a:lstStyle/>
          <a:p>
            <a:pPr marL="457200" indent="-457200" eaLnBrk="1" hangingPunct="1">
              <a:lnSpc>
                <a:spcPct val="120000"/>
              </a:lnSpc>
              <a:defRPr/>
            </a:pPr>
            <a:r>
              <a:rPr lang="en-CA" altLang="en-US" sz="2000" dirty="0">
                <a:solidFill>
                  <a:schemeClr val="tx1">
                    <a:lumMod val="65000"/>
                    <a:lumOff val="35000"/>
                  </a:schemeClr>
                </a:solidFill>
              </a:rPr>
              <a:t>Organs and tissues are not compositions of matter and are not patentable.</a:t>
            </a:r>
          </a:p>
          <a:p>
            <a:pPr marL="457200" indent="-457200" eaLnBrk="1" hangingPunct="1">
              <a:lnSpc>
                <a:spcPct val="120000"/>
              </a:lnSpc>
              <a:defRPr/>
            </a:pPr>
            <a:r>
              <a:rPr lang="en-CA" altLang="en-US" sz="2000" dirty="0">
                <a:solidFill>
                  <a:schemeClr val="tx1">
                    <a:lumMod val="65000"/>
                    <a:lumOff val="35000"/>
                  </a:schemeClr>
                </a:solidFill>
              </a:rPr>
              <a:t>Artificial organ-like or tissue-like structures, generated substantially </a:t>
            </a:r>
            <a:r>
              <a:rPr lang="en-CA" altLang="en-US" sz="2000" dirty="0"/>
              <a:t>by human intervention </a:t>
            </a:r>
            <a:r>
              <a:rPr lang="en-CA" altLang="en-US" sz="2000" dirty="0">
                <a:solidFill>
                  <a:schemeClr val="tx1">
                    <a:lumMod val="65000"/>
                    <a:lumOff val="35000"/>
                  </a:schemeClr>
                </a:solidFill>
              </a:rPr>
              <a:t>may be considered to be compositions of matter and therefore patentable subject matter.</a:t>
            </a:r>
          </a:p>
          <a:p>
            <a:pPr marL="457200" indent="-457200" eaLnBrk="1" hangingPunct="1">
              <a:lnSpc>
                <a:spcPct val="120000"/>
              </a:lnSpc>
              <a:defRPr/>
            </a:pPr>
            <a:r>
              <a:rPr lang="en-CA" altLang="en-US" sz="2000" dirty="0">
                <a:solidFill>
                  <a:schemeClr val="tx1">
                    <a:lumMod val="65000"/>
                    <a:lumOff val="35000"/>
                  </a:schemeClr>
                </a:solidFill>
              </a:rPr>
              <a:t>Note: In Europe, cannot patent an invention that requires destruction of human embryos or their use as a base material</a:t>
            </a:r>
          </a:p>
          <a:p>
            <a:pPr marL="0" indent="0" eaLnBrk="1" hangingPunct="1">
              <a:lnSpc>
                <a:spcPct val="120000"/>
              </a:lnSpc>
              <a:buNone/>
              <a:defRPr/>
            </a:pPr>
            <a:endParaRPr lang="en-CA" altLang="en-US" sz="3200" b="1" dirty="0"/>
          </a:p>
          <a:p>
            <a:pPr lvl="1"/>
            <a:endParaRPr lang="en-US" sz="1900" dirty="0"/>
          </a:p>
        </p:txBody>
      </p:sp>
    </p:spTree>
    <p:extLst>
      <p:ext uri="{BB962C8B-B14F-4D97-AF65-F5344CB8AC3E}">
        <p14:creationId xmlns:p14="http://schemas.microsoft.com/office/powerpoint/2010/main" val="3367086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latin typeface="Arial" charset="0"/>
                <a:cs typeface="Arial" charset="0"/>
              </a:rPr>
              <a:t>Higher Life Forms (cont.)</a:t>
            </a:r>
            <a:endParaRPr lang="en-US" dirty="0"/>
          </a:p>
        </p:txBody>
      </p:sp>
      <p:sp>
        <p:nvSpPr>
          <p:cNvPr id="3" name="Content Placeholder 2"/>
          <p:cNvSpPr>
            <a:spLocks noGrp="1"/>
          </p:cNvSpPr>
          <p:nvPr>
            <p:ph idx="1"/>
          </p:nvPr>
        </p:nvSpPr>
        <p:spPr>
          <a:xfrm>
            <a:off x="1143000" y="1143000"/>
            <a:ext cx="8229600" cy="4495800"/>
          </a:xfrm>
        </p:spPr>
        <p:txBody>
          <a:bodyPr>
            <a:normAutofit fontScale="85000" lnSpcReduction="20000"/>
          </a:bodyPr>
          <a:lstStyle/>
          <a:p>
            <a:r>
              <a:rPr lang="en-CA" b="1" dirty="0"/>
              <a:t>United States</a:t>
            </a:r>
          </a:p>
          <a:p>
            <a:pPr lvl="1"/>
            <a:r>
              <a:rPr lang="en-CA" i="1" dirty="0"/>
              <a:t>Chakrabarty </a:t>
            </a:r>
            <a:r>
              <a:rPr lang="en-CA" dirty="0"/>
              <a:t>(1980): living things are patentable</a:t>
            </a:r>
          </a:p>
          <a:p>
            <a:pPr lvl="2"/>
            <a:r>
              <a:rPr lang="en-CA" dirty="0"/>
              <a:t>The distinction is between product of nature and man-made inventions</a:t>
            </a:r>
          </a:p>
          <a:p>
            <a:pPr lvl="1"/>
            <a:r>
              <a:rPr lang="en-CA" dirty="0"/>
              <a:t>Not as simple as before – need to establish difference from product of nature (isolation is not sufficient - </a:t>
            </a:r>
            <a:r>
              <a:rPr lang="en-CA" i="1" dirty="0"/>
              <a:t>Myriad</a:t>
            </a:r>
            <a:r>
              <a:rPr lang="en-CA" dirty="0"/>
              <a:t>)</a:t>
            </a:r>
          </a:p>
          <a:p>
            <a:pPr lvl="2"/>
            <a:endParaRPr lang="en-CA" dirty="0"/>
          </a:p>
          <a:p>
            <a:r>
              <a:rPr lang="en-CA" b="1" dirty="0"/>
              <a:t>Europe</a:t>
            </a:r>
          </a:p>
          <a:p>
            <a:pPr lvl="1"/>
            <a:r>
              <a:rPr lang="en-CA" i="1" dirty="0"/>
              <a:t>Article 53 (b) </a:t>
            </a:r>
            <a:r>
              <a:rPr lang="en-CA" i="1" dirty="0" err="1"/>
              <a:t>EPC</a:t>
            </a:r>
            <a:r>
              <a:rPr lang="en-CA" i="1" dirty="0"/>
              <a:t>: </a:t>
            </a:r>
            <a:r>
              <a:rPr lang="en-CA" dirty="0"/>
              <a:t>plant or animal varieties or essentially biological processes for the production of plants and animals are not patentable.</a:t>
            </a:r>
          </a:p>
          <a:p>
            <a:pPr lvl="1"/>
            <a:r>
              <a:rPr lang="en-CA" i="1" dirty="0"/>
              <a:t>G1/98 (1999)</a:t>
            </a:r>
            <a:r>
              <a:rPr lang="en-CA" dirty="0"/>
              <a:t>: transgenic plants are patentable so long as specific plant varieties are not claimed. Gene manipulation does not constitute essential biological processes.</a:t>
            </a:r>
            <a:endParaRPr lang="en-US" i="1"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18</a:t>
            </a:fld>
            <a:endParaRPr lang="en-CA" dirty="0"/>
          </a:p>
        </p:txBody>
      </p:sp>
      <p:pic>
        <p:nvPicPr>
          <p:cNvPr id="8" name="Picture 7" descr="A picture containing text, leaf, clipart, vector graphics&#10;&#10;Description automatically generated">
            <a:extLst>
              <a:ext uri="{FF2B5EF4-FFF2-40B4-BE49-F238E27FC236}">
                <a16:creationId xmlns:a16="http://schemas.microsoft.com/office/drawing/2014/main" id="{360165D9-3D3B-41B7-A83D-948ECE6242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8800" y="304800"/>
            <a:ext cx="2213710" cy="2224087"/>
          </a:xfrm>
          <a:prstGeom prst="rect">
            <a:avLst/>
          </a:prstGeom>
        </p:spPr>
      </p:pic>
    </p:spTree>
    <p:extLst>
      <p:ext uri="{BB962C8B-B14F-4D97-AF65-F5344CB8AC3E}">
        <p14:creationId xmlns:p14="http://schemas.microsoft.com/office/powerpoint/2010/main" val="321643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168AD-9C20-47A6-AE91-0A6E9FF3A076}"/>
              </a:ext>
            </a:extLst>
          </p:cNvPr>
          <p:cNvSpPr>
            <a:spLocks noGrp="1"/>
          </p:cNvSpPr>
          <p:nvPr>
            <p:ph type="title"/>
          </p:nvPr>
        </p:nvSpPr>
        <p:spPr>
          <a:xfrm>
            <a:off x="764207" y="228600"/>
            <a:ext cx="10769600" cy="1066800"/>
          </a:xfrm>
        </p:spPr>
        <p:txBody>
          <a:bodyPr wrap="square" anchor="ctr">
            <a:normAutofit/>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D81CC7F0-8736-4683-A3D9-B396944392A7}"/>
              </a:ext>
            </a:extLst>
          </p:cNvPr>
          <p:cNvSpPr>
            <a:spLocks noGrp="1"/>
          </p:cNvSpPr>
          <p:nvPr>
            <p:ph sz="half" idx="1"/>
          </p:nvPr>
        </p:nvSpPr>
        <p:spPr>
          <a:xfrm>
            <a:off x="764206" y="1600201"/>
            <a:ext cx="5230193" cy="4191000"/>
          </a:xfrm>
        </p:spPr>
        <p:txBody>
          <a:bodyPr>
            <a:normAutofit/>
          </a:bodyPr>
          <a:lstStyle/>
          <a:p>
            <a:pPr>
              <a:lnSpc>
                <a:spcPct val="90000"/>
              </a:lnSpc>
            </a:pPr>
            <a:r>
              <a:rPr lang="en-CA" sz="2000"/>
              <a:t>Improvements</a:t>
            </a:r>
          </a:p>
          <a:p>
            <a:pPr lvl="1">
              <a:lnSpc>
                <a:spcPct val="90000"/>
              </a:lnSpc>
            </a:pPr>
            <a:r>
              <a:rPr lang="en-CA" sz="2000"/>
              <a:t>Improvements of other inventions are patentable</a:t>
            </a:r>
          </a:p>
          <a:p>
            <a:pPr lvl="2">
              <a:lnSpc>
                <a:spcPct val="90000"/>
              </a:lnSpc>
            </a:pPr>
            <a:r>
              <a:rPr lang="en-CA" dirty="0"/>
              <a:t>Pioneering inventions</a:t>
            </a:r>
            <a:endParaRPr lang="en-CA"/>
          </a:p>
          <a:p>
            <a:pPr lvl="2">
              <a:lnSpc>
                <a:spcPct val="90000"/>
              </a:lnSpc>
            </a:pPr>
            <a:r>
              <a:rPr lang="en-CA" dirty="0"/>
              <a:t>Improvement inventions</a:t>
            </a:r>
            <a:endParaRPr lang="en-CA"/>
          </a:p>
          <a:p>
            <a:pPr lvl="3">
              <a:lnSpc>
                <a:spcPct val="90000"/>
              </a:lnSpc>
            </a:pPr>
            <a:r>
              <a:rPr lang="en-CA" sz="2000"/>
              <a:t>Be careful about infringing the earlier invention (if patented)</a:t>
            </a:r>
          </a:p>
          <a:p>
            <a:pPr lvl="3">
              <a:lnSpc>
                <a:spcPct val="90000"/>
              </a:lnSpc>
            </a:pPr>
            <a:r>
              <a:rPr lang="en-CA" sz="2000"/>
              <a:t>A patent on an improvement does give the patentee the right to use the earlier patented invention</a:t>
            </a:r>
          </a:p>
        </p:txBody>
      </p:sp>
      <p:pic>
        <p:nvPicPr>
          <p:cNvPr id="6" name="Picture 5" descr="Diagram, engineering drawing&#10;&#10;Description automatically generated">
            <a:extLst>
              <a:ext uri="{FF2B5EF4-FFF2-40B4-BE49-F238E27FC236}">
                <a16:creationId xmlns:a16="http://schemas.microsoft.com/office/drawing/2014/main" id="{F90FF4DE-F51B-46DA-BCE1-AB91489B99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228600"/>
            <a:ext cx="3743328" cy="2347348"/>
          </a:xfrm>
          <a:prstGeom prst="rect">
            <a:avLst/>
          </a:prstGeom>
          <a:noFill/>
        </p:spPr>
      </p:pic>
      <p:sp>
        <p:nvSpPr>
          <p:cNvPr id="5" name="Slide Number Placeholder 4">
            <a:extLst>
              <a:ext uri="{FF2B5EF4-FFF2-40B4-BE49-F238E27FC236}">
                <a16:creationId xmlns:a16="http://schemas.microsoft.com/office/drawing/2014/main" id="{71545022-A367-4528-A5AF-0204055D209B}"/>
              </a:ext>
            </a:extLst>
          </p:cNvPr>
          <p:cNvSpPr>
            <a:spLocks noGrp="1"/>
          </p:cNvSpPr>
          <p:nvPr>
            <p:ph type="sldNum" sz="quarter" idx="4"/>
          </p:nvPr>
        </p:nvSpPr>
        <p:spPr>
          <a:xfrm>
            <a:off x="764208" y="6172200"/>
            <a:ext cx="607391" cy="609600"/>
          </a:xfrm>
        </p:spPr>
        <p:txBody>
          <a:bodyPr anchor="ctr">
            <a:normAutofit/>
          </a:bodyPr>
          <a:lstStyle/>
          <a:p>
            <a:pPr>
              <a:spcAft>
                <a:spcPts val="600"/>
              </a:spcAft>
              <a:defRPr/>
            </a:pPr>
            <a:fld id="{202A5A07-8775-41F6-A814-A1AF7527A768}" type="slidenum">
              <a:rPr lang="en-CA" smtClean="0"/>
              <a:pPr>
                <a:spcAft>
                  <a:spcPts val="600"/>
                </a:spcAft>
                <a:defRPr/>
              </a:pPr>
              <a:t>19</a:t>
            </a:fld>
            <a:endParaRPr lang="en-CA"/>
          </a:p>
        </p:txBody>
      </p:sp>
      <p:pic>
        <p:nvPicPr>
          <p:cNvPr id="12" name="Picture 11" descr="A picture containing background pattern&#10;&#10;Description automatically generated">
            <a:extLst>
              <a:ext uri="{FF2B5EF4-FFF2-40B4-BE49-F238E27FC236}">
                <a16:creationId xmlns:a16="http://schemas.microsoft.com/office/drawing/2014/main" id="{32E93FBE-3F95-48A1-BC8C-6DB70267D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7098" y="3028324"/>
            <a:ext cx="6096000" cy="2486025"/>
          </a:xfrm>
          <a:prstGeom prst="rect">
            <a:avLst/>
          </a:prstGeom>
        </p:spPr>
      </p:pic>
    </p:spTree>
    <p:extLst>
      <p:ext uri="{BB962C8B-B14F-4D97-AF65-F5344CB8AC3E}">
        <p14:creationId xmlns:p14="http://schemas.microsoft.com/office/powerpoint/2010/main" val="145215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168AD-9C20-47A6-AE91-0A6E9FF3A076}"/>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D81CC7F0-8736-4683-A3D9-B396944392A7}"/>
              </a:ext>
            </a:extLst>
          </p:cNvPr>
          <p:cNvSpPr>
            <a:spLocks noGrp="1"/>
          </p:cNvSpPr>
          <p:nvPr>
            <p:ph sz="half" idx="1"/>
          </p:nvPr>
        </p:nvSpPr>
        <p:spPr>
          <a:xfrm>
            <a:off x="764206" y="1600201"/>
            <a:ext cx="9446594" cy="4191000"/>
          </a:xfrm>
        </p:spPr>
        <p:txBody>
          <a:bodyPr>
            <a:normAutofit/>
          </a:bodyPr>
          <a:lstStyle/>
          <a:p>
            <a:r>
              <a:rPr lang="en-CA" dirty="0"/>
              <a:t>Improvement</a:t>
            </a:r>
          </a:p>
          <a:p>
            <a:pPr lvl="1"/>
            <a:r>
              <a:rPr lang="en-CA" i="1" dirty="0"/>
              <a:t>Apotex Inc v Sanofi-</a:t>
            </a:r>
            <a:r>
              <a:rPr lang="en-CA" i="1" dirty="0" err="1"/>
              <a:t>Synthelabo</a:t>
            </a:r>
            <a:r>
              <a:rPr lang="en-CA" i="1" dirty="0"/>
              <a:t> Canada Inc</a:t>
            </a:r>
            <a:r>
              <a:rPr lang="en-CA" dirty="0"/>
              <a:t>, 2008 SCC 61</a:t>
            </a:r>
          </a:p>
          <a:p>
            <a:pPr lvl="1"/>
            <a:r>
              <a:rPr lang="en-CA" dirty="0"/>
              <a:t>Originating patent</a:t>
            </a:r>
          </a:p>
          <a:p>
            <a:pPr lvl="1"/>
            <a:r>
              <a:rPr lang="en-CA" dirty="0"/>
              <a:t>Selection patent</a:t>
            </a:r>
          </a:p>
          <a:p>
            <a:pPr lvl="2"/>
            <a:r>
              <a:rPr lang="en-CA" dirty="0"/>
              <a:t>Compound is selected from a class of previously patented compounds</a:t>
            </a:r>
          </a:p>
          <a:p>
            <a:pPr lvl="2"/>
            <a:r>
              <a:rPr lang="en-CA" dirty="0"/>
              <a:t>Must be novel</a:t>
            </a:r>
          </a:p>
        </p:txBody>
      </p:sp>
      <p:sp>
        <p:nvSpPr>
          <p:cNvPr id="5" name="Slide Number Placeholder 4">
            <a:extLst>
              <a:ext uri="{FF2B5EF4-FFF2-40B4-BE49-F238E27FC236}">
                <a16:creationId xmlns:a16="http://schemas.microsoft.com/office/drawing/2014/main" id="{71545022-A367-4528-A5AF-0204055D209B}"/>
              </a:ext>
            </a:extLst>
          </p:cNvPr>
          <p:cNvSpPr>
            <a:spLocks noGrp="1"/>
          </p:cNvSpPr>
          <p:nvPr>
            <p:ph type="sldNum" sz="quarter" idx="4"/>
          </p:nvPr>
        </p:nvSpPr>
        <p:spPr/>
        <p:txBody>
          <a:bodyPr/>
          <a:lstStyle/>
          <a:p>
            <a:pPr>
              <a:defRPr/>
            </a:pPr>
            <a:fld id="{202A5A07-8775-41F6-A814-A1AF7527A768}" type="slidenum">
              <a:rPr lang="en-CA" smtClean="0"/>
              <a:pPr>
                <a:defRPr/>
              </a:pPr>
              <a:t>20</a:t>
            </a:fld>
            <a:endParaRPr lang="en-CA" dirty="0"/>
          </a:p>
        </p:txBody>
      </p:sp>
    </p:spTree>
    <p:extLst>
      <p:ext uri="{BB962C8B-B14F-4D97-AF65-F5344CB8AC3E}">
        <p14:creationId xmlns:p14="http://schemas.microsoft.com/office/powerpoint/2010/main" val="2070363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168AD-9C20-47A6-AE91-0A6E9FF3A076}"/>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D81CC7F0-8736-4683-A3D9-B396944392A7}"/>
              </a:ext>
            </a:extLst>
          </p:cNvPr>
          <p:cNvSpPr>
            <a:spLocks noGrp="1"/>
          </p:cNvSpPr>
          <p:nvPr>
            <p:ph sz="half" idx="1"/>
          </p:nvPr>
        </p:nvSpPr>
        <p:spPr>
          <a:xfrm>
            <a:off x="764206" y="1600201"/>
            <a:ext cx="9446594" cy="4191000"/>
          </a:xfrm>
        </p:spPr>
        <p:txBody>
          <a:bodyPr>
            <a:normAutofit/>
          </a:bodyPr>
          <a:lstStyle/>
          <a:p>
            <a:r>
              <a:rPr lang="en-CA" dirty="0"/>
              <a:t>Improvement (</a:t>
            </a:r>
            <a:r>
              <a:rPr lang="en-CA" i="1" dirty="0"/>
              <a:t>Sanofi</a:t>
            </a:r>
            <a:r>
              <a:rPr lang="en-CA" dirty="0"/>
              <a:t>)</a:t>
            </a:r>
          </a:p>
          <a:p>
            <a:pPr lvl="1"/>
            <a:r>
              <a:rPr lang="en-US" dirty="0"/>
              <a:t>Selection patents (referring to </a:t>
            </a:r>
            <a:r>
              <a:rPr lang="en-US" i="1" dirty="0"/>
              <a:t>In re I.G. </a:t>
            </a:r>
            <a:r>
              <a:rPr lang="en-US" i="1" dirty="0" err="1"/>
              <a:t>Farbenindustrie</a:t>
            </a:r>
            <a:r>
              <a:rPr lang="en-US" i="1" dirty="0"/>
              <a:t> A.G.’s Patents</a:t>
            </a:r>
            <a:r>
              <a:rPr lang="en-US" dirty="0"/>
              <a:t> (1930), 47 R.P.C. 289 (Ch. D.):</a:t>
            </a:r>
            <a:endParaRPr lang="en-CA" dirty="0"/>
          </a:p>
          <a:p>
            <a:pPr lvl="2"/>
            <a:r>
              <a:rPr lang="en-CA" dirty="0"/>
              <a:t>Substantial advantage to be secured/disadvantage to be avoided</a:t>
            </a:r>
          </a:p>
          <a:p>
            <a:pPr lvl="2"/>
            <a:r>
              <a:rPr lang="en-CA" dirty="0"/>
              <a:t>All members of the selected group must have the advantage</a:t>
            </a:r>
          </a:p>
          <a:p>
            <a:pPr lvl="2"/>
            <a:r>
              <a:rPr lang="en-CA" dirty="0"/>
              <a:t>The selection must be of a special character peculiar to the selected group (non-selected members must not have the advantage)</a:t>
            </a:r>
          </a:p>
        </p:txBody>
      </p:sp>
      <p:sp>
        <p:nvSpPr>
          <p:cNvPr id="5" name="Slide Number Placeholder 4">
            <a:extLst>
              <a:ext uri="{FF2B5EF4-FFF2-40B4-BE49-F238E27FC236}">
                <a16:creationId xmlns:a16="http://schemas.microsoft.com/office/drawing/2014/main" id="{71545022-A367-4528-A5AF-0204055D209B}"/>
              </a:ext>
            </a:extLst>
          </p:cNvPr>
          <p:cNvSpPr>
            <a:spLocks noGrp="1"/>
          </p:cNvSpPr>
          <p:nvPr>
            <p:ph type="sldNum" sz="quarter" idx="4"/>
          </p:nvPr>
        </p:nvSpPr>
        <p:spPr/>
        <p:txBody>
          <a:bodyPr/>
          <a:lstStyle/>
          <a:p>
            <a:pPr>
              <a:defRPr/>
            </a:pPr>
            <a:fld id="{202A5A07-8775-41F6-A814-A1AF7527A768}" type="slidenum">
              <a:rPr lang="en-CA" smtClean="0"/>
              <a:pPr>
                <a:defRPr/>
              </a:pPr>
              <a:t>21</a:t>
            </a:fld>
            <a:endParaRPr lang="en-CA" dirty="0"/>
          </a:p>
        </p:txBody>
      </p:sp>
    </p:spTree>
    <p:extLst>
      <p:ext uri="{BB962C8B-B14F-4D97-AF65-F5344CB8AC3E}">
        <p14:creationId xmlns:p14="http://schemas.microsoft.com/office/powerpoint/2010/main" val="4119886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09600" y="228600"/>
            <a:ext cx="8077200" cy="1066800"/>
          </a:xfrm>
        </p:spPr>
        <p:txBody>
          <a:bodyPr/>
          <a:lstStyle/>
          <a:p>
            <a:pPr eaLnBrk="1" hangingPunct="1"/>
            <a:r>
              <a:rPr lang="en-CA" altLang="en-US" dirty="0">
                <a:latin typeface="Arial" charset="0"/>
                <a:cs typeface="Arial" charset="0"/>
              </a:rPr>
              <a:t>Diagnostic Methods in Canada</a:t>
            </a:r>
          </a:p>
        </p:txBody>
      </p:sp>
      <p:sp>
        <p:nvSpPr>
          <p:cNvPr id="40963" name="Content Placeholder 2"/>
          <p:cNvSpPr>
            <a:spLocks noGrp="1"/>
          </p:cNvSpPr>
          <p:nvPr>
            <p:ph idx="1"/>
          </p:nvPr>
        </p:nvSpPr>
        <p:spPr>
          <a:xfrm>
            <a:off x="533400" y="1447800"/>
            <a:ext cx="6515100" cy="4191000"/>
          </a:xfrm>
        </p:spPr>
        <p:txBody>
          <a:bodyPr>
            <a:normAutofit fontScale="92500" lnSpcReduction="10000"/>
          </a:bodyPr>
          <a:lstStyle/>
          <a:p>
            <a:pPr marL="0" indent="0" algn="just">
              <a:buNone/>
              <a:defRPr/>
            </a:pPr>
            <a:r>
              <a:rPr lang="en-CA" b="1" i="1" dirty="0"/>
              <a:t>Re: Goldenberg </a:t>
            </a:r>
            <a:r>
              <a:rPr lang="en-CA" b="1" dirty="0"/>
              <a:t>22 C.P.R. (3d) 159 </a:t>
            </a:r>
          </a:p>
          <a:p>
            <a:pPr lvl="1" algn="just" eaLnBrk="1" hangingPunct="1">
              <a:defRPr/>
            </a:pPr>
            <a:r>
              <a:rPr lang="en-CA" dirty="0"/>
              <a:t>Case involved detection of radioactive substances after injection into the human body</a:t>
            </a:r>
          </a:p>
          <a:p>
            <a:pPr lvl="1" algn="just" eaLnBrk="1" hangingPunct="1">
              <a:defRPr/>
            </a:pPr>
            <a:r>
              <a:rPr lang="en-CA" dirty="0"/>
              <a:t>Found patentable</a:t>
            </a:r>
          </a:p>
          <a:p>
            <a:pPr lvl="1" algn="just" eaLnBrk="1" hangingPunct="1">
              <a:defRPr/>
            </a:pPr>
            <a:endParaRPr lang="en-CA" dirty="0"/>
          </a:p>
          <a:p>
            <a:pPr eaLnBrk="1" hangingPunct="1">
              <a:defRPr/>
            </a:pPr>
            <a:r>
              <a:rPr lang="en-CA" dirty="0"/>
              <a:t>Courts have distinguished between:</a:t>
            </a:r>
          </a:p>
          <a:p>
            <a:pPr lvl="1">
              <a:defRPr/>
            </a:pPr>
            <a:r>
              <a:rPr lang="en-CA" dirty="0"/>
              <a:t>methods of medical treatment (not patentable) and </a:t>
            </a:r>
          </a:p>
          <a:p>
            <a:pPr lvl="1">
              <a:defRPr/>
            </a:pPr>
            <a:r>
              <a:rPr lang="en-CA" dirty="0"/>
              <a:t>diagnostic methods (generally patentable)</a:t>
            </a:r>
          </a:p>
        </p:txBody>
      </p:sp>
      <p:pic>
        <p:nvPicPr>
          <p:cNvPr id="52228" name="Picture 2" descr="C:\Users\hcheung\Downloads\IMG_20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7401" y="1981200"/>
            <a:ext cx="210502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FD683CEF-815A-4BF7-9FF5-76BA1B2EEED1}"/>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22</a:t>
            </a:fld>
            <a:endParaRPr lang="en-C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3697-AE05-41A8-A4E6-55326948AAC8}"/>
              </a:ext>
            </a:extLst>
          </p:cNvPr>
          <p:cNvSpPr>
            <a:spLocks noGrp="1"/>
          </p:cNvSpPr>
          <p:nvPr>
            <p:ph type="title"/>
          </p:nvPr>
        </p:nvSpPr>
        <p:spPr/>
        <p:txBody>
          <a:bodyPr/>
          <a:lstStyle/>
          <a:p>
            <a:r>
              <a:rPr lang="en-CA" dirty="0"/>
              <a:t>Patentable subject matter – laws of nature</a:t>
            </a:r>
            <a:endParaRPr lang="en-US" dirty="0"/>
          </a:p>
        </p:txBody>
      </p:sp>
      <p:sp>
        <p:nvSpPr>
          <p:cNvPr id="3" name="Content Placeholder 2">
            <a:extLst>
              <a:ext uri="{FF2B5EF4-FFF2-40B4-BE49-F238E27FC236}">
                <a16:creationId xmlns:a16="http://schemas.microsoft.com/office/drawing/2014/main" id="{DE3D2463-052C-44C5-9268-7FEB5E14D7E3}"/>
              </a:ext>
            </a:extLst>
          </p:cNvPr>
          <p:cNvSpPr>
            <a:spLocks noGrp="1"/>
          </p:cNvSpPr>
          <p:nvPr>
            <p:ph sz="half" idx="1"/>
          </p:nvPr>
        </p:nvSpPr>
        <p:spPr>
          <a:xfrm>
            <a:off x="787067" y="1295400"/>
            <a:ext cx="8379794" cy="4191000"/>
          </a:xfrm>
        </p:spPr>
        <p:txBody>
          <a:bodyPr>
            <a:normAutofit fontScale="62500" lnSpcReduction="20000"/>
          </a:bodyPr>
          <a:lstStyle/>
          <a:p>
            <a:pPr marL="0" indent="0">
              <a:buNone/>
            </a:pPr>
            <a:r>
              <a:rPr lang="en-CA" b="1" dirty="0"/>
              <a:t>Diagnostic methods have come under fire in the United States</a:t>
            </a:r>
          </a:p>
          <a:p>
            <a:r>
              <a:rPr lang="en-CA" i="1" dirty="0"/>
              <a:t>Mayo Collaborative Services v Prometheus Laboratories</a:t>
            </a:r>
            <a:r>
              <a:rPr lang="en-CA" dirty="0"/>
              <a:t> 132 S Ct 1289 (2012)</a:t>
            </a:r>
          </a:p>
          <a:p>
            <a:pPr lvl="1"/>
            <a:r>
              <a:rPr lang="en-CA" dirty="0"/>
              <a:t>methods of optimizing therapeutic efficacy of a particular drug by administering the drug and measuring level of a metabolite</a:t>
            </a:r>
          </a:p>
          <a:p>
            <a:pPr lvl="2"/>
            <a:r>
              <a:rPr lang="en-CA" dirty="0"/>
              <a:t>Low metabolite level = should increase drug amount</a:t>
            </a:r>
          </a:p>
          <a:p>
            <a:pPr lvl="2"/>
            <a:r>
              <a:rPr lang="en-CA" dirty="0"/>
              <a:t>High metabolite level = should decrease drug amount</a:t>
            </a:r>
          </a:p>
          <a:p>
            <a:pPr lvl="1"/>
            <a:r>
              <a:rPr lang="en-CA" dirty="0"/>
              <a:t>Relates to a law of nature: metabolite level and risk that drug will be ineffective or toxic, i.e. the way the body metabolizes the drug</a:t>
            </a:r>
          </a:p>
          <a:p>
            <a:pPr lvl="1"/>
            <a:r>
              <a:rPr lang="en-CA" dirty="0"/>
              <a:t>A patent that describes the relationship and offers no additional features is not patentable</a:t>
            </a:r>
          </a:p>
          <a:p>
            <a:pPr lvl="1"/>
            <a:r>
              <a:rPr lang="en-CA" altLang="en-US" dirty="0">
                <a:latin typeface="Arial" charset="0"/>
                <a:cs typeface="Arial" charset="0"/>
              </a:rPr>
              <a:t>Court’</a:t>
            </a:r>
            <a:r>
              <a:rPr lang="en-CA" altLang="ja-JP" dirty="0">
                <a:latin typeface="Arial" charset="0"/>
                <a:cs typeface="Arial" charset="0"/>
              </a:rPr>
              <a:t>s Reasoning: don</a:t>
            </a:r>
            <a:r>
              <a:rPr lang="en-US" altLang="ja-JP" dirty="0">
                <a:latin typeface="Arial" charset="0"/>
                <a:cs typeface="Arial" charset="0"/>
              </a:rPr>
              <a:t>’</a:t>
            </a:r>
            <a:r>
              <a:rPr lang="en-CA" altLang="ja-JP" dirty="0">
                <a:latin typeface="Arial" charset="0"/>
                <a:cs typeface="Arial" charset="0"/>
              </a:rPr>
              <a:t>t want to tie up the further use of a </a:t>
            </a:r>
            <a:r>
              <a:rPr lang="en-CA" altLang="ja-JP" b="1" u="sng" dirty="0">
                <a:latin typeface="Arial" charset="0"/>
                <a:cs typeface="Arial" charset="0"/>
              </a:rPr>
              <a:t>law of nature</a:t>
            </a:r>
            <a:r>
              <a:rPr lang="en-CA" altLang="ja-JP" dirty="0">
                <a:latin typeface="Arial" charset="0"/>
                <a:cs typeface="Arial" charset="0"/>
              </a:rPr>
              <a:t>. Need to have additional elements that integrate the natural principle into claimed invention such that natural principle is practically applied</a:t>
            </a:r>
            <a:endParaRPr lang="en-CA" dirty="0"/>
          </a:p>
          <a:p>
            <a:pPr lvl="1"/>
            <a:r>
              <a:rPr lang="en-CA" dirty="0"/>
              <a:t>Been extended to typical diagnostic methods:</a:t>
            </a:r>
          </a:p>
          <a:p>
            <a:pPr lvl="2"/>
            <a:r>
              <a:rPr lang="en-CA" dirty="0"/>
              <a:t>Presence of a particular mutation is indicative of a particular disease or disorder</a:t>
            </a:r>
          </a:p>
          <a:p>
            <a:pPr lvl="1"/>
            <a:endParaRPr lang="en-CA" dirty="0"/>
          </a:p>
          <a:p>
            <a:pPr lvl="2"/>
            <a:endParaRPr lang="en-CA" dirty="0"/>
          </a:p>
          <a:p>
            <a:endParaRPr lang="en-US" dirty="0"/>
          </a:p>
        </p:txBody>
      </p:sp>
      <p:sp>
        <p:nvSpPr>
          <p:cNvPr id="5" name="Slide Number Placeholder 4">
            <a:extLst>
              <a:ext uri="{FF2B5EF4-FFF2-40B4-BE49-F238E27FC236}">
                <a16:creationId xmlns:a16="http://schemas.microsoft.com/office/drawing/2014/main" id="{CFA3DA57-8F6E-4CB3-8D0C-DAF8A498399A}"/>
              </a:ext>
            </a:extLst>
          </p:cNvPr>
          <p:cNvSpPr>
            <a:spLocks noGrp="1"/>
          </p:cNvSpPr>
          <p:nvPr>
            <p:ph type="sldNum" sz="quarter" idx="4"/>
          </p:nvPr>
        </p:nvSpPr>
        <p:spPr/>
        <p:txBody>
          <a:bodyPr/>
          <a:lstStyle/>
          <a:p>
            <a:pPr>
              <a:defRPr/>
            </a:pPr>
            <a:fld id="{202A5A07-8775-41F6-A814-A1AF7527A768}" type="slidenum">
              <a:rPr lang="en-CA" smtClean="0"/>
              <a:pPr>
                <a:defRPr/>
              </a:pPr>
              <a:t>23</a:t>
            </a:fld>
            <a:endParaRPr lang="en-CA" dirty="0"/>
          </a:p>
        </p:txBody>
      </p:sp>
    </p:spTree>
    <p:extLst>
      <p:ext uri="{BB962C8B-B14F-4D97-AF65-F5344CB8AC3E}">
        <p14:creationId xmlns:p14="http://schemas.microsoft.com/office/powerpoint/2010/main" val="3891200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097088" y="228600"/>
            <a:ext cx="8077200" cy="1066800"/>
          </a:xfrm>
        </p:spPr>
        <p:txBody>
          <a:bodyPr/>
          <a:lstStyle/>
          <a:p>
            <a:pPr eaLnBrk="1" hangingPunct="1"/>
            <a:r>
              <a:rPr lang="en-US" altLang="en-US">
                <a:latin typeface="Arial" charset="0"/>
                <a:cs typeface="Arial" charset="0"/>
              </a:rPr>
              <a:t>USPTO Guidance on Laws of Nature/Natural Products</a:t>
            </a:r>
          </a:p>
        </p:txBody>
      </p:sp>
      <p:sp>
        <p:nvSpPr>
          <p:cNvPr id="78850" name="Content Placeholder 2"/>
          <p:cNvSpPr>
            <a:spLocks noGrp="1"/>
          </p:cNvSpPr>
          <p:nvPr>
            <p:ph idx="1"/>
          </p:nvPr>
        </p:nvSpPr>
        <p:spPr>
          <a:xfrm>
            <a:off x="2097088" y="1447800"/>
            <a:ext cx="8229600" cy="4191000"/>
          </a:xfrm>
        </p:spPr>
        <p:txBody>
          <a:bodyPr>
            <a:normAutofit fontScale="85000" lnSpcReduction="10000"/>
          </a:bodyPr>
          <a:lstStyle/>
          <a:p>
            <a:pPr marL="514350" indent="-514350">
              <a:buFont typeface="Calibri" pitchFamily="34" charset="0"/>
              <a:buAutoNum type="arabicPeriod"/>
              <a:defRPr/>
            </a:pPr>
            <a:r>
              <a:rPr lang="en-US" altLang="en-US" sz="2800" dirty="0"/>
              <a:t>Is the claim directed to one of the four statutory categories of 35 U.S.C. § 101?</a:t>
            </a:r>
          </a:p>
          <a:p>
            <a:pPr marL="400050" lvl="1" indent="0">
              <a:buNone/>
              <a:defRPr/>
            </a:pPr>
            <a:r>
              <a:rPr lang="en-US" altLang="en-US" b="1" dirty="0">
                <a:solidFill>
                  <a:srgbClr val="FF0000"/>
                </a:solidFill>
                <a:sym typeface="Wingdings" pitchFamily="2" charset="2"/>
              </a:rPr>
              <a:t>	  If Yes…</a:t>
            </a:r>
            <a:endParaRPr lang="en-US" altLang="en-US" b="1" dirty="0">
              <a:solidFill>
                <a:srgbClr val="FF0000"/>
              </a:solidFill>
            </a:endParaRPr>
          </a:p>
          <a:p>
            <a:pPr marL="514350" indent="-514350">
              <a:buFont typeface="Calibri" pitchFamily="34" charset="0"/>
              <a:buAutoNum type="arabicPeriod"/>
              <a:defRPr/>
            </a:pPr>
            <a:r>
              <a:rPr lang="en-US" altLang="en-US" sz="2800" dirty="0"/>
              <a:t>Is the claim directed to a judicial exception? (incl. laws of nature/natural products).</a:t>
            </a:r>
            <a:r>
              <a:rPr lang="en-US" sz="2800" dirty="0"/>
              <a:t> For a nature-based product, the answer is no if it has </a:t>
            </a:r>
            <a:r>
              <a:rPr lang="en-US" sz="2800" b="1" dirty="0"/>
              <a:t>markedly different characteristics </a:t>
            </a:r>
            <a:r>
              <a:rPr lang="en-US" sz="2800" dirty="0"/>
              <a:t>from its naturally occurring counterpart</a:t>
            </a:r>
            <a:endParaRPr lang="en-US" altLang="en-US" sz="2800" dirty="0"/>
          </a:p>
          <a:p>
            <a:pPr marL="400050" lvl="1" indent="0">
              <a:buNone/>
              <a:defRPr/>
            </a:pPr>
            <a:r>
              <a:rPr lang="en-US" altLang="en-US" b="1" dirty="0">
                <a:solidFill>
                  <a:srgbClr val="FF0000"/>
                </a:solidFill>
                <a:sym typeface="Wingdings" pitchFamily="2" charset="2"/>
              </a:rPr>
              <a:t>	  If Yes (or Maybe)…</a:t>
            </a:r>
            <a:endParaRPr lang="en-US" altLang="en-US" b="1" dirty="0">
              <a:solidFill>
                <a:srgbClr val="FF0000"/>
              </a:solidFill>
            </a:endParaRPr>
          </a:p>
          <a:p>
            <a:pPr marL="514350" indent="-514350">
              <a:buFont typeface="Calibri" pitchFamily="34" charset="0"/>
              <a:buAutoNum type="arabicPeriod"/>
              <a:defRPr/>
            </a:pPr>
            <a:r>
              <a:rPr lang="en-US" altLang="en-US" sz="2800" dirty="0"/>
              <a:t>Does the claim recite a</a:t>
            </a:r>
            <a:r>
              <a:rPr lang="en-US" sz="2800" dirty="0"/>
              <a:t>dditional elements that amount to </a:t>
            </a:r>
            <a:r>
              <a:rPr lang="en-US" sz="2800" b="1" dirty="0"/>
              <a:t>significantly more</a:t>
            </a:r>
            <a:r>
              <a:rPr lang="en-US" altLang="en-US" sz="2800" b="1" dirty="0"/>
              <a:t> </a:t>
            </a:r>
            <a:r>
              <a:rPr lang="en-US" altLang="en-US" sz="2800" dirty="0"/>
              <a:t>than the judicial exception(s)? </a:t>
            </a:r>
          </a:p>
        </p:txBody>
      </p:sp>
      <p:sp>
        <p:nvSpPr>
          <p:cNvPr id="4" name="Slide Number Placeholder 3"/>
          <p:cNvSpPr>
            <a:spLocks noGrp="1"/>
          </p:cNvSpPr>
          <p:nvPr>
            <p:ph type="sldNum" sz="quarter" idx="4294967295"/>
          </p:nvPr>
        </p:nvSpPr>
        <p:spPr>
          <a:xfrm>
            <a:off x="2097088" y="5943600"/>
            <a:ext cx="417512" cy="457200"/>
          </a:xfrm>
          <a:prstGeom prst="rect">
            <a:avLst/>
          </a:prstGeom>
        </p:spPr>
        <p:txBody>
          <a:bodyPr/>
          <a:lstStyle/>
          <a:p>
            <a:pPr>
              <a:defRPr/>
            </a:pPr>
            <a:fld id="{C50F265D-2D91-421B-AB71-0AD31C2FF199}" type="slidenum">
              <a:rPr lang="en-CA" smtClean="0"/>
              <a:pPr>
                <a:defRPr/>
              </a:pPr>
              <a:t>24</a:t>
            </a:fld>
            <a:endParaRPr lang="en-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33400" y="228600"/>
            <a:ext cx="8077200" cy="1066800"/>
          </a:xfrm>
        </p:spPr>
        <p:txBody>
          <a:bodyPr/>
          <a:lstStyle/>
          <a:p>
            <a:pPr eaLnBrk="1" hangingPunct="1"/>
            <a:r>
              <a:rPr lang="en-CA" altLang="en-US" dirty="0">
                <a:latin typeface="Arial" charset="0"/>
                <a:cs typeface="Arial" charset="0"/>
              </a:rPr>
              <a:t>Diagnostic methods in Canada</a:t>
            </a:r>
          </a:p>
        </p:txBody>
      </p:sp>
      <p:sp>
        <p:nvSpPr>
          <p:cNvPr id="57347" name="Content Placeholder 2"/>
          <p:cNvSpPr>
            <a:spLocks noGrp="1"/>
          </p:cNvSpPr>
          <p:nvPr>
            <p:ph idx="1"/>
          </p:nvPr>
        </p:nvSpPr>
        <p:spPr>
          <a:xfrm>
            <a:off x="762000" y="1295400"/>
            <a:ext cx="8229600" cy="4565650"/>
          </a:xfrm>
        </p:spPr>
        <p:txBody>
          <a:bodyPr>
            <a:normAutofit lnSpcReduction="10000"/>
          </a:bodyPr>
          <a:lstStyle/>
          <a:p>
            <a:pPr marL="432000" indent="0">
              <a:lnSpc>
                <a:spcPct val="80000"/>
              </a:lnSpc>
              <a:buNone/>
              <a:defRPr/>
            </a:pPr>
            <a:r>
              <a:rPr lang="en-CA" altLang="en-US" sz="2600" b="1" i="1" dirty="0"/>
              <a:t>Amazon</a:t>
            </a:r>
            <a:r>
              <a:rPr lang="en-CA" altLang="en-US" sz="2600" b="1" dirty="0"/>
              <a:t> (2010 FC 1011, aff’</a:t>
            </a:r>
            <a:r>
              <a:rPr lang="en-CA" altLang="ja-JP" sz="2600" b="1" dirty="0"/>
              <a:t>d in part 2011 FCA 328)</a:t>
            </a:r>
            <a:r>
              <a:rPr lang="en-CA" altLang="ja-JP" sz="2600" dirty="0"/>
              <a:t>:</a:t>
            </a:r>
          </a:p>
          <a:p>
            <a:pPr marL="720000" lvl="1" indent="-288000">
              <a:lnSpc>
                <a:spcPct val="80000"/>
              </a:lnSpc>
              <a:defRPr/>
            </a:pPr>
            <a:r>
              <a:rPr lang="en-US" altLang="en-US" sz="2200" dirty="0"/>
              <a:t>The Court rejected the technological requirement for patentable subject matter</a:t>
            </a:r>
          </a:p>
          <a:p>
            <a:pPr marL="720000" lvl="1" indent="-288000">
              <a:lnSpc>
                <a:spcPct val="80000"/>
              </a:lnSpc>
              <a:defRPr/>
            </a:pPr>
            <a:r>
              <a:rPr lang="en-US" altLang="en-US" sz="2200" dirty="0"/>
              <a:t>The focus is on the practical application that the method as a whole provides, on the new and inventive method applying skill and knowledge and on whether such method yields a commercially useful result</a:t>
            </a:r>
            <a:endParaRPr lang="en-US" altLang="en-US" sz="2600" dirty="0"/>
          </a:p>
          <a:p>
            <a:pPr algn="just" eaLnBrk="1" hangingPunct="1">
              <a:lnSpc>
                <a:spcPct val="110000"/>
              </a:lnSpc>
              <a:defRPr/>
            </a:pPr>
            <a:r>
              <a:rPr lang="en-US" altLang="en-US" sz="2000" b="1" dirty="0"/>
              <a:t>Despite </a:t>
            </a:r>
            <a:r>
              <a:rPr lang="en-US" altLang="en-US" sz="2000" b="1" i="1" dirty="0"/>
              <a:t>Amazon</a:t>
            </a:r>
            <a:r>
              <a:rPr lang="en-US" altLang="en-US" sz="2000" b="1" dirty="0"/>
              <a:t>, Canadian Patent Office issued new practice guidelines, which looked to determine whether solution to problem is a data acquisition or data analysis – leading to many diagnostics being found to be unpatentable</a:t>
            </a:r>
          </a:p>
          <a:p>
            <a:pPr algn="just" eaLnBrk="1" hangingPunct="1">
              <a:lnSpc>
                <a:spcPct val="110000"/>
              </a:lnSpc>
              <a:defRPr/>
            </a:pPr>
            <a:r>
              <a:rPr lang="en-US" altLang="en-US" sz="2000" b="1" dirty="0"/>
              <a:t>Recently this problem-solution approach has been found to be wrong in law (</a:t>
            </a:r>
            <a:r>
              <a:rPr lang="en-US" altLang="en-US" sz="2000" b="1" i="1" dirty="0" err="1"/>
              <a:t>Chouiefaty</a:t>
            </a:r>
            <a:r>
              <a:rPr lang="en-US" altLang="en-US" sz="2000" b="1" dirty="0"/>
              <a:t>)</a:t>
            </a:r>
            <a:endParaRPr lang="en-CA" altLang="en-US" sz="3000" dirty="0"/>
          </a:p>
        </p:txBody>
      </p:sp>
      <p:sp>
        <p:nvSpPr>
          <p:cNvPr id="5" name="Slide Number Placeholder 4">
            <a:extLst>
              <a:ext uri="{FF2B5EF4-FFF2-40B4-BE49-F238E27FC236}">
                <a16:creationId xmlns:a16="http://schemas.microsoft.com/office/drawing/2014/main" id="{7771C193-0B84-4616-B8CD-A9C3F5958AA6}"/>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25</a:t>
            </a:fld>
            <a:endParaRPr lang="en-CA" dirty="0"/>
          </a:p>
        </p:txBody>
      </p:sp>
    </p:spTree>
    <p:extLst>
      <p:ext uri="{BB962C8B-B14F-4D97-AF65-F5344CB8AC3E}">
        <p14:creationId xmlns:p14="http://schemas.microsoft.com/office/powerpoint/2010/main" val="3816932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BCEA-5F82-4745-AA45-EC5CF4222B98}"/>
              </a:ext>
            </a:extLst>
          </p:cNvPr>
          <p:cNvSpPr>
            <a:spLocks noGrp="1"/>
          </p:cNvSpPr>
          <p:nvPr>
            <p:ph type="title"/>
          </p:nvPr>
        </p:nvSpPr>
        <p:spPr/>
        <p:txBody>
          <a:bodyPr/>
          <a:lstStyle/>
          <a:p>
            <a:r>
              <a:rPr lang="en-CA" dirty="0"/>
              <a:t>Diagnostic methods in Canada	</a:t>
            </a:r>
            <a:endParaRPr lang="en-US" dirty="0"/>
          </a:p>
        </p:txBody>
      </p:sp>
      <p:sp>
        <p:nvSpPr>
          <p:cNvPr id="3" name="Content Placeholder 2">
            <a:extLst>
              <a:ext uri="{FF2B5EF4-FFF2-40B4-BE49-F238E27FC236}">
                <a16:creationId xmlns:a16="http://schemas.microsoft.com/office/drawing/2014/main" id="{1BA8C75B-C02C-40D1-9C78-0DFA072E2BA4}"/>
              </a:ext>
            </a:extLst>
          </p:cNvPr>
          <p:cNvSpPr>
            <a:spLocks noGrp="1"/>
          </p:cNvSpPr>
          <p:nvPr>
            <p:ph idx="1"/>
          </p:nvPr>
        </p:nvSpPr>
        <p:spPr/>
        <p:txBody>
          <a:bodyPr>
            <a:normAutofit fontScale="85000" lnSpcReduction="20000"/>
          </a:bodyPr>
          <a:lstStyle/>
          <a:p>
            <a:r>
              <a:rPr lang="en-CA" i="1" dirty="0" err="1"/>
              <a:t>Chouiefaty</a:t>
            </a:r>
            <a:r>
              <a:rPr lang="en-CA" dirty="0"/>
              <a:t>:</a:t>
            </a:r>
          </a:p>
          <a:p>
            <a:pPr lvl="1"/>
            <a:r>
              <a:rPr lang="en-CA" dirty="0"/>
              <a:t>Challenge to the patent office practice on claim construction</a:t>
            </a:r>
          </a:p>
          <a:p>
            <a:pPr lvl="2"/>
            <a:r>
              <a:rPr lang="en-CA" dirty="0"/>
              <a:t>Patent office: identify the problem that the patent is trying to solve; determine the essential elements of the invention as only those involved in the solution</a:t>
            </a:r>
          </a:p>
          <a:p>
            <a:pPr lvl="3"/>
            <a:r>
              <a:rPr lang="en-CA" dirty="0"/>
              <a:t>Acquisition step: determining/detecting mutation or level of gene or protein in a sample</a:t>
            </a:r>
          </a:p>
          <a:p>
            <a:pPr lvl="3"/>
            <a:r>
              <a:rPr lang="en-CA" dirty="0"/>
              <a:t>Analysis step: correlating detection with disease</a:t>
            </a:r>
          </a:p>
          <a:p>
            <a:pPr lvl="2"/>
            <a:r>
              <a:rPr lang="en-CA" dirty="0"/>
              <a:t>Result of patent office approach: ignore elements in the claims</a:t>
            </a:r>
          </a:p>
          <a:p>
            <a:pPr lvl="2"/>
            <a:r>
              <a:rPr lang="en-US" dirty="0"/>
              <a:t>Often determined that the innovation was directed to the discovery of a correlation between a genetic alteration, or a level of an analyte, and a disease or medical prognosis and therefore the correlation was the solution to the Examiner-identified problem. Once the elements of detecting the genetic alteration or measuring the analyte were disregarded, the claim was then classified as a disembodied idea (i.e. a mental process or having no practical application)</a:t>
            </a:r>
            <a:endParaRPr lang="en-CA" dirty="0"/>
          </a:p>
          <a:p>
            <a:pPr lvl="1"/>
            <a:endParaRPr lang="en-US" dirty="0"/>
          </a:p>
        </p:txBody>
      </p:sp>
      <p:sp>
        <p:nvSpPr>
          <p:cNvPr id="4" name="Slide Number Placeholder 3">
            <a:extLst>
              <a:ext uri="{FF2B5EF4-FFF2-40B4-BE49-F238E27FC236}">
                <a16:creationId xmlns:a16="http://schemas.microsoft.com/office/drawing/2014/main" id="{BE6AA914-BC3C-4BD9-A63B-483EBB7E7D8E}"/>
              </a:ext>
            </a:extLst>
          </p:cNvPr>
          <p:cNvSpPr>
            <a:spLocks noGrp="1"/>
          </p:cNvSpPr>
          <p:nvPr>
            <p:ph type="sldNum" sz="quarter" idx="4"/>
          </p:nvPr>
        </p:nvSpPr>
        <p:spPr/>
        <p:txBody>
          <a:bodyPr/>
          <a:lstStyle/>
          <a:p>
            <a:pPr>
              <a:defRPr/>
            </a:pPr>
            <a:fld id="{202A5A07-8775-41F6-A814-A1AF7527A768}" type="slidenum">
              <a:rPr lang="en-CA" smtClean="0"/>
              <a:pPr>
                <a:defRPr/>
              </a:pPr>
              <a:t>26</a:t>
            </a:fld>
            <a:endParaRPr lang="en-CA" dirty="0"/>
          </a:p>
        </p:txBody>
      </p:sp>
    </p:spTree>
    <p:extLst>
      <p:ext uri="{BB962C8B-B14F-4D97-AF65-F5344CB8AC3E}">
        <p14:creationId xmlns:p14="http://schemas.microsoft.com/office/powerpoint/2010/main" val="1848551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BCEA-5F82-4745-AA45-EC5CF4222B98}"/>
              </a:ext>
            </a:extLst>
          </p:cNvPr>
          <p:cNvSpPr>
            <a:spLocks noGrp="1"/>
          </p:cNvSpPr>
          <p:nvPr>
            <p:ph type="title"/>
          </p:nvPr>
        </p:nvSpPr>
        <p:spPr/>
        <p:txBody>
          <a:bodyPr/>
          <a:lstStyle/>
          <a:p>
            <a:r>
              <a:rPr lang="en-CA" dirty="0"/>
              <a:t>Diagnostic methods in Canada	</a:t>
            </a:r>
            <a:endParaRPr lang="en-US" dirty="0"/>
          </a:p>
        </p:txBody>
      </p:sp>
      <p:sp>
        <p:nvSpPr>
          <p:cNvPr id="3" name="Content Placeholder 2">
            <a:extLst>
              <a:ext uri="{FF2B5EF4-FFF2-40B4-BE49-F238E27FC236}">
                <a16:creationId xmlns:a16="http://schemas.microsoft.com/office/drawing/2014/main" id="{1BA8C75B-C02C-40D1-9C78-0DFA072E2BA4}"/>
              </a:ext>
            </a:extLst>
          </p:cNvPr>
          <p:cNvSpPr>
            <a:spLocks noGrp="1"/>
          </p:cNvSpPr>
          <p:nvPr>
            <p:ph idx="1"/>
          </p:nvPr>
        </p:nvSpPr>
        <p:spPr/>
        <p:txBody>
          <a:bodyPr>
            <a:normAutofit fontScale="77500" lnSpcReduction="20000"/>
          </a:bodyPr>
          <a:lstStyle/>
          <a:p>
            <a:r>
              <a:rPr lang="en-CA" i="1" dirty="0" err="1"/>
              <a:t>Chouiefaty</a:t>
            </a:r>
            <a:r>
              <a:rPr lang="en-CA" dirty="0"/>
              <a:t>:</a:t>
            </a:r>
          </a:p>
          <a:p>
            <a:pPr lvl="1"/>
            <a:r>
              <a:rPr lang="en-US" dirty="0"/>
              <a:t>the Commissioner of Patents “</a:t>
            </a:r>
            <a:r>
              <a:rPr lang="en-US" i="1" dirty="0"/>
              <a:t>erred in determining the essential elements of [</a:t>
            </a:r>
            <a:r>
              <a:rPr lang="en-US" i="1" dirty="0" err="1"/>
              <a:t>Choueifaty’s</a:t>
            </a:r>
            <a:r>
              <a:rPr lang="en-US" i="1" dirty="0"/>
              <a:t>] claimed invention by using the problem-solution approach</a:t>
            </a:r>
            <a:r>
              <a:rPr lang="en-US" dirty="0"/>
              <a:t>,” rather than the approach the Supreme Court has directed to be used, in particular, one that considers the inventor’s intention and the words of the claim.</a:t>
            </a:r>
          </a:p>
          <a:p>
            <a:pPr lvl="1"/>
            <a:r>
              <a:rPr lang="en-US" dirty="0"/>
              <a:t>As a result, the Canadian Patent Office released new practice guidelines:</a:t>
            </a:r>
          </a:p>
          <a:p>
            <a:pPr lvl="1"/>
            <a:r>
              <a:rPr lang="en-US" dirty="0"/>
              <a:t>Examiners must now apply a new “</a:t>
            </a:r>
            <a:r>
              <a:rPr lang="en-US" i="1" dirty="0"/>
              <a:t>actual invention</a:t>
            </a:r>
            <a:r>
              <a:rPr lang="en-US" dirty="0"/>
              <a:t>” approach, which appears to comprise three steps:</a:t>
            </a:r>
          </a:p>
          <a:p>
            <a:pPr lvl="2"/>
            <a:r>
              <a:rPr lang="en-US" dirty="0"/>
              <a:t>apply the purposive construction test to determine the essential and non-essential elements of a claim;</a:t>
            </a:r>
          </a:p>
          <a:p>
            <a:pPr lvl="2"/>
            <a:r>
              <a:rPr lang="en-US" dirty="0"/>
              <a:t>to form part of the actual invention, an element “</a:t>
            </a:r>
            <a:r>
              <a:rPr lang="en-US" i="1" dirty="0"/>
              <a:t>must cooperate with other elements of the claimed invention so as to become part of a combination of elements making up an actual invention</a:t>
            </a:r>
            <a:r>
              <a:rPr lang="en-US" dirty="0"/>
              <a:t>.”</a:t>
            </a:r>
          </a:p>
          <a:p>
            <a:pPr lvl="2"/>
            <a:r>
              <a:rPr lang="en-US" dirty="0"/>
              <a:t>determine whether the actual invention “</a:t>
            </a:r>
            <a:r>
              <a:rPr lang="en-US" i="1" dirty="0"/>
              <a:t>has physical existence</a:t>
            </a:r>
            <a:r>
              <a:rPr lang="en-US" dirty="0"/>
              <a:t>” or “</a:t>
            </a:r>
            <a:r>
              <a:rPr lang="en-US" i="1" dirty="0"/>
              <a:t>manifests a discernible physical effect or change”, </a:t>
            </a:r>
            <a:r>
              <a:rPr lang="en-US" dirty="0"/>
              <a:t>and </a:t>
            </a:r>
            <a:r>
              <a:rPr lang="en-US" i="1" dirty="0"/>
              <a:t>“relates to the manual or productive arts.</a:t>
            </a:r>
            <a:r>
              <a:rPr lang="en-US" dirty="0"/>
              <a:t>” </a:t>
            </a:r>
          </a:p>
        </p:txBody>
      </p:sp>
      <p:sp>
        <p:nvSpPr>
          <p:cNvPr id="4" name="Slide Number Placeholder 3">
            <a:extLst>
              <a:ext uri="{FF2B5EF4-FFF2-40B4-BE49-F238E27FC236}">
                <a16:creationId xmlns:a16="http://schemas.microsoft.com/office/drawing/2014/main" id="{BE6AA914-BC3C-4BD9-A63B-483EBB7E7D8E}"/>
              </a:ext>
            </a:extLst>
          </p:cNvPr>
          <p:cNvSpPr>
            <a:spLocks noGrp="1"/>
          </p:cNvSpPr>
          <p:nvPr>
            <p:ph type="sldNum" sz="quarter" idx="4"/>
          </p:nvPr>
        </p:nvSpPr>
        <p:spPr/>
        <p:txBody>
          <a:bodyPr/>
          <a:lstStyle/>
          <a:p>
            <a:pPr>
              <a:defRPr/>
            </a:pPr>
            <a:fld id="{202A5A07-8775-41F6-A814-A1AF7527A768}" type="slidenum">
              <a:rPr lang="en-CA" smtClean="0"/>
              <a:pPr>
                <a:defRPr/>
              </a:pPr>
              <a:t>27</a:t>
            </a:fld>
            <a:endParaRPr lang="en-CA" dirty="0"/>
          </a:p>
        </p:txBody>
      </p:sp>
    </p:spTree>
    <p:extLst>
      <p:ext uri="{BB962C8B-B14F-4D97-AF65-F5344CB8AC3E}">
        <p14:creationId xmlns:p14="http://schemas.microsoft.com/office/powerpoint/2010/main" val="1261740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09600" y="228600"/>
            <a:ext cx="8077200" cy="1066800"/>
          </a:xfrm>
        </p:spPr>
        <p:txBody>
          <a:bodyPr/>
          <a:lstStyle/>
          <a:p>
            <a:pPr eaLnBrk="1" hangingPunct="1"/>
            <a:r>
              <a:rPr lang="en-CA" altLang="en-US" dirty="0">
                <a:latin typeface="Arial" charset="0"/>
                <a:cs typeface="Arial" charset="0"/>
              </a:rPr>
              <a:t>Diagnostic methods in Canada – Patent Office Practice - gatekeeper</a:t>
            </a:r>
          </a:p>
        </p:txBody>
      </p:sp>
      <p:sp>
        <p:nvSpPr>
          <p:cNvPr id="57347" name="Content Placeholder 2"/>
          <p:cNvSpPr>
            <a:spLocks noGrp="1"/>
          </p:cNvSpPr>
          <p:nvPr>
            <p:ph idx="1"/>
          </p:nvPr>
        </p:nvSpPr>
        <p:spPr>
          <a:xfrm>
            <a:off x="533400" y="1295400"/>
            <a:ext cx="8229600" cy="4565650"/>
          </a:xfrm>
        </p:spPr>
        <p:txBody>
          <a:bodyPr>
            <a:normAutofit lnSpcReduction="10000"/>
          </a:bodyPr>
          <a:lstStyle/>
          <a:p>
            <a:pPr marL="946350" indent="-514350">
              <a:lnSpc>
                <a:spcPct val="80000"/>
              </a:lnSpc>
              <a:defRPr/>
            </a:pPr>
            <a:r>
              <a:rPr lang="en-CA" altLang="en-US" sz="2600" dirty="0"/>
              <a:t>Construe the claim based on purposive construction – all elements of a claim are presumed to be essential</a:t>
            </a:r>
          </a:p>
          <a:p>
            <a:pPr marL="946350" indent="-514350">
              <a:lnSpc>
                <a:spcPct val="80000"/>
              </a:lnSpc>
              <a:defRPr/>
            </a:pPr>
            <a:r>
              <a:rPr lang="en-CA" altLang="en-US" sz="2600" dirty="0"/>
              <a:t>Where an invention consists of a combination of elements cooperating together, all of the elements of the combination must be considered as a whole</a:t>
            </a:r>
          </a:p>
          <a:p>
            <a:pPr marL="946350" indent="-514350">
              <a:lnSpc>
                <a:spcPct val="80000"/>
              </a:lnSpc>
              <a:defRPr/>
            </a:pPr>
            <a:r>
              <a:rPr lang="en-CA" altLang="en-US" sz="2600" dirty="0"/>
              <a:t>Diagnostics</a:t>
            </a:r>
          </a:p>
          <a:p>
            <a:pPr marL="1346400" lvl="1" indent="-514350">
              <a:lnSpc>
                <a:spcPct val="80000"/>
              </a:lnSpc>
              <a:defRPr/>
            </a:pPr>
            <a:r>
              <a:rPr lang="en-CA" altLang="en-US" sz="2600" dirty="0"/>
              <a:t>Measuring element, comparing element and correlating element cooperate together for the invention to work</a:t>
            </a:r>
          </a:p>
          <a:p>
            <a:pPr marL="1346400" lvl="1" indent="-514350">
              <a:lnSpc>
                <a:spcPct val="80000"/>
              </a:lnSpc>
              <a:defRPr/>
            </a:pPr>
            <a:r>
              <a:rPr lang="en-CA" altLang="en-US" sz="2600" dirty="0"/>
              <a:t>Measuring element satisfies a physicality requirement – more than a disembodied idea</a:t>
            </a:r>
          </a:p>
          <a:p>
            <a:pPr marL="1346400" lvl="1" indent="-514350">
              <a:lnSpc>
                <a:spcPct val="80000"/>
              </a:lnSpc>
              <a:defRPr/>
            </a:pPr>
            <a:endParaRPr lang="en-CA" altLang="en-US" sz="2600" dirty="0"/>
          </a:p>
          <a:p>
            <a:pPr marL="946350" indent="-514350">
              <a:lnSpc>
                <a:spcPct val="80000"/>
              </a:lnSpc>
              <a:buFont typeface="+mj-lt"/>
              <a:buAutoNum type="arabicPeriod"/>
              <a:defRPr/>
            </a:pPr>
            <a:endParaRPr lang="en-CA" altLang="en-US" sz="3000" dirty="0"/>
          </a:p>
        </p:txBody>
      </p:sp>
      <p:sp>
        <p:nvSpPr>
          <p:cNvPr id="5" name="Slide Number Placeholder 4">
            <a:extLst>
              <a:ext uri="{FF2B5EF4-FFF2-40B4-BE49-F238E27FC236}">
                <a16:creationId xmlns:a16="http://schemas.microsoft.com/office/drawing/2014/main" id="{30C33F1C-CD2E-404C-9E32-EB23AF1C29F0}"/>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28</a:t>
            </a:fld>
            <a:endParaRPr lang="en-CA" dirty="0"/>
          </a:p>
        </p:txBody>
      </p:sp>
    </p:spTree>
    <p:extLst>
      <p:ext uri="{BB962C8B-B14F-4D97-AF65-F5344CB8AC3E}">
        <p14:creationId xmlns:p14="http://schemas.microsoft.com/office/powerpoint/2010/main" val="2564097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3697-AE05-41A8-A4E6-55326948AAC8}"/>
              </a:ext>
            </a:extLst>
          </p:cNvPr>
          <p:cNvSpPr>
            <a:spLocks noGrp="1"/>
          </p:cNvSpPr>
          <p:nvPr>
            <p:ph type="title"/>
          </p:nvPr>
        </p:nvSpPr>
        <p:spPr/>
        <p:txBody>
          <a:bodyPr/>
          <a:lstStyle/>
          <a:p>
            <a:r>
              <a:rPr lang="en-CA" dirty="0"/>
              <a:t>Patentable subject matter</a:t>
            </a:r>
            <a:endParaRPr lang="en-US" dirty="0"/>
          </a:p>
        </p:txBody>
      </p:sp>
      <p:sp>
        <p:nvSpPr>
          <p:cNvPr id="3" name="Content Placeholder 2">
            <a:extLst>
              <a:ext uri="{FF2B5EF4-FFF2-40B4-BE49-F238E27FC236}">
                <a16:creationId xmlns:a16="http://schemas.microsoft.com/office/drawing/2014/main" id="{DE3D2463-052C-44C5-9268-7FEB5E14D7E3}"/>
              </a:ext>
            </a:extLst>
          </p:cNvPr>
          <p:cNvSpPr>
            <a:spLocks noGrp="1"/>
          </p:cNvSpPr>
          <p:nvPr>
            <p:ph sz="half" idx="1"/>
          </p:nvPr>
        </p:nvSpPr>
        <p:spPr>
          <a:xfrm>
            <a:off x="764206" y="1600201"/>
            <a:ext cx="8379794" cy="4191000"/>
          </a:xfrm>
        </p:spPr>
        <p:txBody>
          <a:bodyPr>
            <a:normAutofit/>
          </a:bodyPr>
          <a:lstStyle/>
          <a:p>
            <a:pPr eaLnBrk="1" hangingPunct="1">
              <a:lnSpc>
                <a:spcPct val="80000"/>
              </a:lnSpc>
            </a:pPr>
            <a:r>
              <a:rPr lang="en-US" dirty="0"/>
              <a:t>Laws of nature are not patentable</a:t>
            </a:r>
          </a:p>
          <a:p>
            <a:pPr eaLnBrk="1" hangingPunct="1">
              <a:lnSpc>
                <a:spcPct val="80000"/>
              </a:lnSpc>
            </a:pPr>
            <a:r>
              <a:rPr lang="en-US" dirty="0"/>
              <a:t>Is nature patentable?</a:t>
            </a:r>
          </a:p>
          <a:p>
            <a:pPr eaLnBrk="1" hangingPunct="1">
              <a:lnSpc>
                <a:spcPct val="80000"/>
              </a:lnSpc>
            </a:pPr>
            <a:r>
              <a:rPr lang="en-US" dirty="0"/>
              <a:t>Are products of nature patentable?</a:t>
            </a:r>
          </a:p>
          <a:p>
            <a:pPr lvl="1" eaLnBrk="1" hangingPunct="1">
              <a:lnSpc>
                <a:spcPct val="80000"/>
              </a:lnSpc>
            </a:pPr>
            <a:r>
              <a:rPr lang="en-US" dirty="0"/>
              <a:t>Is your DNA patentable?</a:t>
            </a:r>
          </a:p>
          <a:p>
            <a:pPr lvl="1" eaLnBrk="1" hangingPunct="1">
              <a:lnSpc>
                <a:spcPct val="80000"/>
              </a:lnSpc>
            </a:pPr>
            <a:r>
              <a:rPr lang="en-US" dirty="0"/>
              <a:t>Can your DNA be tested for predisposition to disease without infringing patents?</a:t>
            </a:r>
          </a:p>
          <a:p>
            <a:endParaRPr lang="en-US" dirty="0"/>
          </a:p>
        </p:txBody>
      </p:sp>
      <p:sp>
        <p:nvSpPr>
          <p:cNvPr id="5" name="Slide Number Placeholder 4">
            <a:extLst>
              <a:ext uri="{FF2B5EF4-FFF2-40B4-BE49-F238E27FC236}">
                <a16:creationId xmlns:a16="http://schemas.microsoft.com/office/drawing/2014/main" id="{CFA3DA57-8F6E-4CB3-8D0C-DAF8A498399A}"/>
              </a:ext>
            </a:extLst>
          </p:cNvPr>
          <p:cNvSpPr>
            <a:spLocks noGrp="1"/>
          </p:cNvSpPr>
          <p:nvPr>
            <p:ph type="sldNum" sz="quarter" idx="4"/>
          </p:nvPr>
        </p:nvSpPr>
        <p:spPr/>
        <p:txBody>
          <a:bodyPr/>
          <a:lstStyle/>
          <a:p>
            <a:pPr>
              <a:defRPr/>
            </a:pPr>
            <a:fld id="{202A5A07-8775-41F6-A814-A1AF7527A768}" type="slidenum">
              <a:rPr lang="en-CA" smtClean="0"/>
              <a:pPr>
                <a:defRPr/>
              </a:pPr>
              <a:t>29</a:t>
            </a:fld>
            <a:endParaRPr lang="en-CA" dirty="0"/>
          </a:p>
        </p:txBody>
      </p:sp>
    </p:spTree>
    <p:extLst>
      <p:ext uri="{BB962C8B-B14F-4D97-AF65-F5344CB8AC3E}">
        <p14:creationId xmlns:p14="http://schemas.microsoft.com/office/powerpoint/2010/main" val="1206656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28600"/>
            <a:ext cx="8077200" cy="1066800"/>
          </a:xfrm>
        </p:spPr>
        <p:txBody>
          <a:bodyPr/>
          <a:lstStyle/>
          <a:p>
            <a:pPr eaLnBrk="1" hangingPunct="1"/>
            <a:r>
              <a:rPr lang="en-CA" altLang="en-US" dirty="0">
                <a:latin typeface="Arial" charset="0"/>
                <a:cs typeface="Arial" charset="0"/>
              </a:rPr>
              <a:t>Patentable subject matter: Genes</a:t>
            </a:r>
          </a:p>
        </p:txBody>
      </p:sp>
      <p:sp>
        <p:nvSpPr>
          <p:cNvPr id="52226" name="Content Placeholder 2"/>
          <p:cNvSpPr>
            <a:spLocks noGrp="1"/>
          </p:cNvSpPr>
          <p:nvPr>
            <p:ph idx="1"/>
          </p:nvPr>
        </p:nvSpPr>
        <p:spPr>
          <a:xfrm>
            <a:off x="609600" y="1344614"/>
            <a:ext cx="8229600" cy="4522787"/>
          </a:xfrm>
        </p:spPr>
        <p:txBody>
          <a:bodyPr>
            <a:normAutofit/>
          </a:bodyPr>
          <a:lstStyle/>
          <a:p>
            <a:pPr>
              <a:lnSpc>
                <a:spcPct val="90000"/>
              </a:lnSpc>
            </a:pPr>
            <a:r>
              <a:rPr lang="en-CA" dirty="0"/>
              <a:t>Are isolated genes patentable?</a:t>
            </a:r>
          </a:p>
          <a:p>
            <a:pPr lvl="1">
              <a:lnSpc>
                <a:spcPct val="90000"/>
              </a:lnSpc>
            </a:pPr>
            <a:r>
              <a:rPr lang="en-CA" dirty="0"/>
              <a:t>U.S.</a:t>
            </a:r>
          </a:p>
          <a:p>
            <a:pPr lvl="2">
              <a:lnSpc>
                <a:spcPct val="90000"/>
              </a:lnSpc>
            </a:pPr>
            <a:r>
              <a:rPr lang="en-CA" i="1" dirty="0"/>
              <a:t>Association for Molecular Pathology v US Patent and Trademark Office</a:t>
            </a:r>
            <a:r>
              <a:rPr lang="en-CA" dirty="0"/>
              <a:t>, 689 F 3d 1303 (Fed Cir 2012) (</a:t>
            </a:r>
            <a:r>
              <a:rPr lang="en-CA" i="1" dirty="0"/>
              <a:t>Myriad</a:t>
            </a:r>
            <a:r>
              <a:rPr lang="en-CA" dirty="0"/>
              <a:t>)</a:t>
            </a:r>
          </a:p>
          <a:p>
            <a:pPr lvl="2">
              <a:lnSpc>
                <a:spcPct val="90000"/>
              </a:lnSpc>
            </a:pPr>
            <a:r>
              <a:rPr lang="en-CA" dirty="0"/>
              <a:t>BRCA  genes</a:t>
            </a:r>
          </a:p>
          <a:p>
            <a:pPr lvl="3">
              <a:lnSpc>
                <a:spcPct val="90000"/>
              </a:lnSpc>
            </a:pPr>
            <a:r>
              <a:rPr lang="en-CA" dirty="0"/>
              <a:t>Predisposition for breast and ovarian cancer</a:t>
            </a:r>
          </a:p>
          <a:p>
            <a:pPr lvl="2">
              <a:lnSpc>
                <a:spcPct val="90000"/>
              </a:lnSpc>
            </a:pPr>
            <a:r>
              <a:rPr lang="en-CA" dirty="0"/>
              <a:t>15 claims from 7 patents assigned to Myriad</a:t>
            </a:r>
          </a:p>
          <a:p>
            <a:pPr lvl="3">
              <a:lnSpc>
                <a:spcPct val="90000"/>
              </a:lnSpc>
            </a:pPr>
            <a:r>
              <a:rPr lang="en-CA" dirty="0"/>
              <a:t>Isolated genes</a:t>
            </a:r>
          </a:p>
          <a:p>
            <a:pPr lvl="3">
              <a:lnSpc>
                <a:spcPct val="90000"/>
              </a:lnSpc>
            </a:pPr>
            <a:r>
              <a:rPr lang="en-CA" dirty="0"/>
              <a:t>Diagnostic methods – compare sample to normal sequence – look for mutations</a:t>
            </a:r>
          </a:p>
          <a:p>
            <a:pPr marL="914400" lvl="1" indent="-284400">
              <a:lnSpc>
                <a:spcPct val="90000"/>
              </a:lnSpc>
              <a:buFont typeface="Wingdings" pitchFamily="2" charset="2"/>
              <a:buChar char="Ø"/>
              <a:defRPr/>
            </a:pPr>
            <a:endParaRPr lang="en-US" altLang="en-US" sz="2000" dirty="0"/>
          </a:p>
          <a:p>
            <a:pPr marL="514350" indent="-457200">
              <a:lnSpc>
                <a:spcPct val="90000"/>
              </a:lnSpc>
              <a:buFont typeface="Arial" pitchFamily="34" charset="0"/>
              <a:buChar char="•"/>
              <a:defRPr/>
            </a:pPr>
            <a:endParaRPr lang="en-CA" altLang="en-US" dirty="0">
              <a:solidFill>
                <a:schemeClr val="tx1">
                  <a:lumMod val="65000"/>
                  <a:lumOff val="35000"/>
                </a:schemeClr>
              </a:solidFill>
            </a:endParaRPr>
          </a:p>
        </p:txBody>
      </p:sp>
      <p:pic>
        <p:nvPicPr>
          <p:cNvPr id="40964" name="Picture 9" descr="File:Genetic Manipu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188" y="260351"/>
            <a:ext cx="931862"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A448E4B8-9A48-46C5-8470-C56B8F2100EB}"/>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30</a:t>
            </a:fld>
            <a:endParaRPr lang="en-C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28600"/>
            <a:ext cx="8077200" cy="1066800"/>
          </a:xfrm>
        </p:spPr>
        <p:txBody>
          <a:bodyPr/>
          <a:lstStyle/>
          <a:p>
            <a:pPr eaLnBrk="1" hangingPunct="1"/>
            <a:r>
              <a:rPr lang="en-CA" altLang="en-US" dirty="0">
                <a:latin typeface="Arial" charset="0"/>
                <a:cs typeface="Arial" charset="0"/>
              </a:rPr>
              <a:t>Patentable subject matter: Genes</a:t>
            </a:r>
          </a:p>
        </p:txBody>
      </p:sp>
      <p:sp>
        <p:nvSpPr>
          <p:cNvPr id="52226" name="Content Placeholder 2"/>
          <p:cNvSpPr>
            <a:spLocks noGrp="1"/>
          </p:cNvSpPr>
          <p:nvPr>
            <p:ph idx="1"/>
          </p:nvPr>
        </p:nvSpPr>
        <p:spPr>
          <a:xfrm>
            <a:off x="609600" y="1344614"/>
            <a:ext cx="8229600" cy="4522787"/>
          </a:xfrm>
        </p:spPr>
        <p:txBody>
          <a:bodyPr>
            <a:normAutofit lnSpcReduction="10000"/>
          </a:bodyPr>
          <a:lstStyle/>
          <a:p>
            <a:r>
              <a:rPr lang="en-CA" i="1" dirty="0"/>
              <a:t>Myriad</a:t>
            </a:r>
          </a:p>
          <a:p>
            <a:pPr lvl="1"/>
            <a:r>
              <a:rPr lang="en-CA" dirty="0"/>
              <a:t>US District Court (May 2009)</a:t>
            </a:r>
          </a:p>
          <a:p>
            <a:pPr lvl="2"/>
            <a:r>
              <a:rPr lang="en-CA" dirty="0"/>
              <a:t>Isolated gene claims:</a:t>
            </a:r>
          </a:p>
          <a:p>
            <a:pPr lvl="3"/>
            <a:r>
              <a:rPr lang="en-CA" dirty="0"/>
              <a:t>isolated DNA molecules fall within the judicially created “products of nature” exception to §101 because such isolated DNAs are not “markedly different” from native DNAs</a:t>
            </a:r>
          </a:p>
          <a:p>
            <a:pPr lvl="3"/>
            <a:r>
              <a:rPr lang="en-CA" dirty="0"/>
              <a:t>unlike other biological molecules, DNA is the “physical embodiment of information,” and that this information is not only preserved in the claimed isolated DNA molecules, but also essential to their utility as molecular tools </a:t>
            </a:r>
          </a:p>
          <a:p>
            <a:pPr lvl="3"/>
            <a:r>
              <a:rPr lang="en-CA" dirty="0"/>
              <a:t>therefore, not patentable</a:t>
            </a:r>
          </a:p>
          <a:p>
            <a:pPr marL="914400" lvl="1" indent="-284400">
              <a:lnSpc>
                <a:spcPct val="90000"/>
              </a:lnSpc>
              <a:buFont typeface="Wingdings" pitchFamily="2" charset="2"/>
              <a:buChar char="Ø"/>
              <a:defRPr/>
            </a:pPr>
            <a:endParaRPr lang="en-US" altLang="en-US" sz="2000" dirty="0"/>
          </a:p>
          <a:p>
            <a:pPr marL="514350" indent="-457200">
              <a:lnSpc>
                <a:spcPct val="90000"/>
              </a:lnSpc>
              <a:buFont typeface="Arial" pitchFamily="34" charset="0"/>
              <a:buChar char="•"/>
              <a:defRPr/>
            </a:pPr>
            <a:endParaRPr lang="en-CA" altLang="en-US" dirty="0">
              <a:solidFill>
                <a:schemeClr val="tx1">
                  <a:lumMod val="65000"/>
                  <a:lumOff val="35000"/>
                </a:schemeClr>
              </a:solidFill>
            </a:endParaRPr>
          </a:p>
        </p:txBody>
      </p:sp>
      <p:pic>
        <p:nvPicPr>
          <p:cNvPr id="40964" name="Picture 9" descr="File:Genetic Manipu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188" y="260351"/>
            <a:ext cx="931862"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D76323C1-30C0-48C2-A5C3-4875F68CBF0B}"/>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31</a:t>
            </a:fld>
            <a:endParaRPr lang="en-CA" dirty="0"/>
          </a:p>
        </p:txBody>
      </p:sp>
    </p:spTree>
    <p:extLst>
      <p:ext uri="{BB962C8B-B14F-4D97-AF65-F5344CB8AC3E}">
        <p14:creationId xmlns:p14="http://schemas.microsoft.com/office/powerpoint/2010/main" val="3381153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28600"/>
            <a:ext cx="8077200" cy="1066800"/>
          </a:xfrm>
        </p:spPr>
        <p:txBody>
          <a:bodyPr/>
          <a:lstStyle/>
          <a:p>
            <a:pPr eaLnBrk="1" hangingPunct="1"/>
            <a:r>
              <a:rPr lang="en-CA" altLang="en-US" dirty="0">
                <a:latin typeface="Arial" charset="0"/>
                <a:cs typeface="Arial" charset="0"/>
              </a:rPr>
              <a:t>Patentable subject matter: Genes</a:t>
            </a:r>
          </a:p>
        </p:txBody>
      </p:sp>
      <p:sp>
        <p:nvSpPr>
          <p:cNvPr id="52226" name="Content Placeholder 2"/>
          <p:cNvSpPr>
            <a:spLocks noGrp="1"/>
          </p:cNvSpPr>
          <p:nvPr>
            <p:ph idx="1"/>
          </p:nvPr>
        </p:nvSpPr>
        <p:spPr>
          <a:xfrm>
            <a:off x="609600" y="1344614"/>
            <a:ext cx="8229600" cy="4522787"/>
          </a:xfrm>
        </p:spPr>
        <p:txBody>
          <a:bodyPr>
            <a:normAutofit/>
          </a:bodyPr>
          <a:lstStyle/>
          <a:p>
            <a:r>
              <a:rPr lang="en-CA" i="1" dirty="0"/>
              <a:t>Myriad </a:t>
            </a:r>
            <a:r>
              <a:rPr lang="en-CA" dirty="0"/>
              <a:t>(Supreme Court)</a:t>
            </a:r>
          </a:p>
          <a:p>
            <a:pPr lvl="1"/>
            <a:r>
              <a:rPr lang="en-US" dirty="0"/>
              <a:t>DNA </a:t>
            </a:r>
          </a:p>
          <a:p>
            <a:pPr lvl="2"/>
            <a:r>
              <a:rPr lang="en-US" dirty="0"/>
              <a:t>Myriad did not create or alter any of the genetic information encoded in the BRCA1 and BRCA 2 genes</a:t>
            </a:r>
          </a:p>
          <a:p>
            <a:pPr lvl="2"/>
            <a:r>
              <a:rPr lang="en-US" dirty="0"/>
              <a:t>just discovered where they were located on the chromosomes</a:t>
            </a:r>
          </a:p>
          <a:p>
            <a:pPr lvl="2"/>
            <a:r>
              <a:rPr lang="en-US" dirty="0"/>
              <a:t>separating the genes from their natural environment is not an invention</a:t>
            </a:r>
          </a:p>
          <a:p>
            <a:pPr lvl="2"/>
            <a:r>
              <a:rPr lang="en-US" dirty="0"/>
              <a:t>extensive research efforts alone can not satisfy the requirements of patentable subject matter</a:t>
            </a:r>
          </a:p>
          <a:p>
            <a:pPr marL="914400" lvl="1" indent="-284400">
              <a:lnSpc>
                <a:spcPct val="90000"/>
              </a:lnSpc>
              <a:buFont typeface="Wingdings" pitchFamily="2" charset="2"/>
              <a:buChar char="Ø"/>
              <a:defRPr/>
            </a:pPr>
            <a:endParaRPr lang="en-US" altLang="en-US" sz="2000" dirty="0"/>
          </a:p>
          <a:p>
            <a:pPr marL="514350" indent="-457200">
              <a:lnSpc>
                <a:spcPct val="90000"/>
              </a:lnSpc>
              <a:buFont typeface="Arial" pitchFamily="34" charset="0"/>
              <a:buChar char="•"/>
              <a:defRPr/>
            </a:pPr>
            <a:endParaRPr lang="en-CA" altLang="en-US" dirty="0">
              <a:solidFill>
                <a:schemeClr val="tx1">
                  <a:lumMod val="65000"/>
                  <a:lumOff val="35000"/>
                </a:schemeClr>
              </a:solidFill>
            </a:endParaRPr>
          </a:p>
        </p:txBody>
      </p:sp>
      <p:pic>
        <p:nvPicPr>
          <p:cNvPr id="40964" name="Picture 9" descr="File:Genetic Manipu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188" y="260351"/>
            <a:ext cx="931862"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79326D8C-F97D-4C58-A032-16C433280E29}"/>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32</a:t>
            </a:fld>
            <a:endParaRPr lang="en-CA" dirty="0"/>
          </a:p>
        </p:txBody>
      </p:sp>
    </p:spTree>
    <p:extLst>
      <p:ext uri="{BB962C8B-B14F-4D97-AF65-F5344CB8AC3E}">
        <p14:creationId xmlns:p14="http://schemas.microsoft.com/office/powerpoint/2010/main" val="1901858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28600"/>
            <a:ext cx="8077200" cy="1066800"/>
          </a:xfrm>
        </p:spPr>
        <p:txBody>
          <a:bodyPr/>
          <a:lstStyle/>
          <a:p>
            <a:pPr eaLnBrk="1" hangingPunct="1"/>
            <a:r>
              <a:rPr lang="en-CA" altLang="en-US" dirty="0">
                <a:latin typeface="Arial" charset="0"/>
                <a:cs typeface="Arial" charset="0"/>
              </a:rPr>
              <a:t>Patentable subject matter: Genes</a:t>
            </a:r>
          </a:p>
        </p:txBody>
      </p:sp>
      <p:sp>
        <p:nvSpPr>
          <p:cNvPr id="52226" name="Content Placeholder 2"/>
          <p:cNvSpPr>
            <a:spLocks noGrp="1"/>
          </p:cNvSpPr>
          <p:nvPr>
            <p:ph idx="1"/>
          </p:nvPr>
        </p:nvSpPr>
        <p:spPr>
          <a:xfrm>
            <a:off x="609600" y="1344614"/>
            <a:ext cx="8229600" cy="4522787"/>
          </a:xfrm>
        </p:spPr>
        <p:txBody>
          <a:bodyPr>
            <a:normAutofit/>
          </a:bodyPr>
          <a:lstStyle/>
          <a:p>
            <a:pPr marL="342900" lvl="2" indent="-342900"/>
            <a:r>
              <a:rPr lang="en-US" i="1" dirty="0"/>
              <a:t>Myriad</a:t>
            </a:r>
            <a:r>
              <a:rPr lang="en-US" dirty="0"/>
              <a:t> (Supreme Court)</a:t>
            </a:r>
          </a:p>
          <a:p>
            <a:pPr marL="800100" lvl="3" indent="-342900"/>
            <a:r>
              <a:rPr lang="en-US" dirty="0"/>
              <a:t>cDNA – synthetically  created DNA – does not exist in nature</a:t>
            </a:r>
          </a:p>
          <a:p>
            <a:pPr marL="1257300" lvl="4" indent="-342900"/>
            <a:r>
              <a:rPr lang="en-US" dirty="0"/>
              <a:t>patentable</a:t>
            </a:r>
          </a:p>
          <a:p>
            <a:pPr marL="800100" lvl="3" indent="-342900"/>
            <a:r>
              <a:rPr lang="en-US" dirty="0"/>
              <a:t>techniques and applications surrounding the isolated gene - patentable</a:t>
            </a:r>
          </a:p>
          <a:p>
            <a:pPr marL="800100" lvl="3" indent="-342900"/>
            <a:endParaRPr lang="en-US" dirty="0"/>
          </a:p>
          <a:p>
            <a:pPr marL="800100" lvl="3" indent="-342900"/>
            <a:r>
              <a:rPr lang="en-US" dirty="0"/>
              <a:t>Impact on genetic testing?</a:t>
            </a:r>
          </a:p>
          <a:p>
            <a:pPr marL="1257300" lvl="4" indent="-342900"/>
            <a:r>
              <a:rPr lang="en-US" dirty="0"/>
              <a:t>5 claims covering isolated DNA invalid</a:t>
            </a:r>
          </a:p>
          <a:p>
            <a:pPr marL="1257300" lvl="4" indent="-342900"/>
            <a:r>
              <a:rPr lang="en-US" dirty="0"/>
              <a:t>Myriad has more than 500 valid and enforceable claims</a:t>
            </a:r>
          </a:p>
          <a:p>
            <a:pPr marL="914400" lvl="1" indent="-284400">
              <a:lnSpc>
                <a:spcPct val="90000"/>
              </a:lnSpc>
              <a:buFont typeface="Wingdings" pitchFamily="2" charset="2"/>
              <a:buChar char="Ø"/>
              <a:defRPr/>
            </a:pPr>
            <a:endParaRPr lang="en-US" altLang="en-US" sz="2000" dirty="0"/>
          </a:p>
          <a:p>
            <a:pPr marL="514350" indent="-457200">
              <a:lnSpc>
                <a:spcPct val="90000"/>
              </a:lnSpc>
              <a:buFont typeface="Arial" pitchFamily="34" charset="0"/>
              <a:buChar char="•"/>
              <a:defRPr/>
            </a:pPr>
            <a:endParaRPr lang="en-CA" altLang="en-US" dirty="0">
              <a:solidFill>
                <a:schemeClr val="tx1">
                  <a:lumMod val="65000"/>
                  <a:lumOff val="35000"/>
                </a:schemeClr>
              </a:solidFill>
            </a:endParaRPr>
          </a:p>
        </p:txBody>
      </p:sp>
      <p:pic>
        <p:nvPicPr>
          <p:cNvPr id="40964" name="Picture 9" descr="File:Genetic Manipu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188" y="260351"/>
            <a:ext cx="931862"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E2A0D513-ADD7-4AE1-AFAB-F3F75B681367}"/>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33</a:t>
            </a:fld>
            <a:endParaRPr lang="en-CA" dirty="0"/>
          </a:p>
        </p:txBody>
      </p:sp>
    </p:spTree>
    <p:extLst>
      <p:ext uri="{BB962C8B-B14F-4D97-AF65-F5344CB8AC3E}">
        <p14:creationId xmlns:p14="http://schemas.microsoft.com/office/powerpoint/2010/main" val="1327044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28600"/>
            <a:ext cx="8077200" cy="1066800"/>
          </a:xfrm>
        </p:spPr>
        <p:txBody>
          <a:bodyPr/>
          <a:lstStyle/>
          <a:p>
            <a:pPr eaLnBrk="1" hangingPunct="1"/>
            <a:r>
              <a:rPr lang="en-CA" altLang="en-US" dirty="0">
                <a:latin typeface="Arial" charset="0"/>
                <a:cs typeface="Arial" charset="0"/>
              </a:rPr>
              <a:t>Patentable subject matter: Genes</a:t>
            </a:r>
          </a:p>
        </p:txBody>
      </p:sp>
      <p:sp>
        <p:nvSpPr>
          <p:cNvPr id="52226" name="Content Placeholder 2"/>
          <p:cNvSpPr>
            <a:spLocks noGrp="1"/>
          </p:cNvSpPr>
          <p:nvPr>
            <p:ph idx="1"/>
          </p:nvPr>
        </p:nvSpPr>
        <p:spPr>
          <a:xfrm>
            <a:off x="609600" y="1344614"/>
            <a:ext cx="8229600" cy="4522787"/>
          </a:xfrm>
        </p:spPr>
        <p:txBody>
          <a:bodyPr>
            <a:normAutofit lnSpcReduction="10000"/>
          </a:bodyPr>
          <a:lstStyle/>
          <a:p>
            <a:pPr marL="914400" lvl="1" indent="-284400">
              <a:lnSpc>
                <a:spcPct val="90000"/>
              </a:lnSpc>
              <a:buFont typeface="Arial" pitchFamily="34" charset="0"/>
              <a:buChar char="•"/>
              <a:defRPr/>
            </a:pPr>
            <a:endParaRPr lang="en-US" altLang="en-US" sz="2000" dirty="0"/>
          </a:p>
          <a:p>
            <a:pPr marL="514350" indent="-284400">
              <a:lnSpc>
                <a:spcPct val="90000"/>
              </a:lnSpc>
              <a:buFont typeface="Arial" pitchFamily="34" charset="0"/>
              <a:buChar char="•"/>
              <a:defRPr/>
            </a:pPr>
            <a:r>
              <a:rPr lang="en-US" altLang="en-US" b="1" dirty="0"/>
              <a:t>Canada and Europe</a:t>
            </a:r>
            <a:r>
              <a:rPr lang="en-US" altLang="en-US" dirty="0"/>
              <a:t>: </a:t>
            </a:r>
            <a:r>
              <a:rPr lang="en-US" altLang="en-US" u="sng" dirty="0"/>
              <a:t>Isolated</a:t>
            </a:r>
            <a:r>
              <a:rPr lang="en-US" altLang="en-US" dirty="0"/>
              <a:t> </a:t>
            </a:r>
            <a:r>
              <a:rPr lang="en-US" altLang="en-US" dirty="0">
                <a:solidFill>
                  <a:schemeClr val="tx1">
                    <a:lumMod val="65000"/>
                    <a:lumOff val="35000"/>
                  </a:schemeClr>
                </a:solidFill>
              </a:rPr>
              <a:t>proteins and nucleic acids including human genes are currently patentable</a:t>
            </a:r>
          </a:p>
          <a:p>
            <a:pPr marL="914400" lvl="1" indent="-284400">
              <a:lnSpc>
                <a:spcPct val="90000"/>
              </a:lnSpc>
              <a:buFont typeface="Wingdings" pitchFamily="2" charset="2"/>
              <a:buChar char="Ø"/>
              <a:defRPr/>
            </a:pPr>
            <a:r>
              <a:rPr lang="en-US" altLang="en-US" sz="2000" dirty="0"/>
              <a:t>The Canadian courts have not had a chance to address this issue. The most recent challenge to the validity of gene claims resulted in a settlement. (</a:t>
            </a:r>
            <a:r>
              <a:rPr lang="en-US" altLang="en-US" sz="2000" i="1" dirty="0"/>
              <a:t>CHEO v </a:t>
            </a:r>
            <a:r>
              <a:rPr lang="en-US" altLang="en-US" sz="2000" i="1" dirty="0" err="1"/>
              <a:t>Transgenomics</a:t>
            </a:r>
            <a:r>
              <a:rPr lang="en-US" altLang="en-US" sz="2000" i="1" dirty="0"/>
              <a:t>, </a:t>
            </a:r>
            <a:r>
              <a:rPr lang="en-US" altLang="en-US" sz="2000" dirty="0"/>
              <a:t>2016)</a:t>
            </a:r>
          </a:p>
          <a:p>
            <a:pPr lvl="2"/>
            <a:r>
              <a:rPr lang="en-CA" altLang="en-US" sz="1600" dirty="0"/>
              <a:t>CHEO was granted a license by the patent owner, </a:t>
            </a:r>
            <a:r>
              <a:rPr lang="en-CA" altLang="en-US" sz="1600" dirty="0" err="1"/>
              <a:t>Transgenomic</a:t>
            </a:r>
            <a:r>
              <a:rPr lang="en-CA" altLang="en-US" sz="1600" dirty="0"/>
              <a:t>, Inc. to use the genes for </a:t>
            </a:r>
            <a:r>
              <a:rPr lang="en-CA" altLang="en-US" sz="1600" i="1" dirty="0"/>
              <a:t>non-profit </a:t>
            </a:r>
            <a:r>
              <a:rPr lang="en-CA" altLang="en-US" sz="1600" dirty="0"/>
              <a:t>diagnostic testing. The patent owners also agreed to grant licenses to other non-profit public sector users. </a:t>
            </a:r>
            <a:endParaRPr lang="en-US" altLang="en-US" sz="1600" dirty="0"/>
          </a:p>
          <a:p>
            <a:pPr marL="1314450" lvl="2" indent="-284400">
              <a:lnSpc>
                <a:spcPct val="90000"/>
              </a:lnSpc>
              <a:buFont typeface="Wingdings" pitchFamily="2" charset="2"/>
              <a:buChar char="Ø"/>
              <a:defRPr/>
            </a:pPr>
            <a:endParaRPr lang="en-US" altLang="en-US" sz="1800" dirty="0"/>
          </a:p>
          <a:p>
            <a:pPr marL="914400" lvl="1" indent="-284400">
              <a:lnSpc>
                <a:spcPct val="90000"/>
              </a:lnSpc>
              <a:buFont typeface="Wingdings" pitchFamily="2" charset="2"/>
              <a:buChar char="Ø"/>
              <a:defRPr/>
            </a:pPr>
            <a:r>
              <a:rPr lang="en-CA" altLang="en-US" sz="2000" dirty="0"/>
              <a:t>Europe: Rule 29(1&amp;2) </a:t>
            </a:r>
            <a:r>
              <a:rPr lang="en-CA" altLang="en-US" sz="2000" dirty="0" err="1"/>
              <a:t>EPC</a:t>
            </a:r>
            <a:r>
              <a:rPr lang="en-CA" altLang="en-US" sz="2000" dirty="0"/>
              <a:t>: an element isolated from the human body […] including the sequence […] of a gene, may constitute a patentable invention even if […] identical to that of a natural element. </a:t>
            </a:r>
            <a:endParaRPr lang="en-US" altLang="en-US" sz="2000" dirty="0"/>
          </a:p>
          <a:p>
            <a:pPr marL="914400" lvl="1" indent="-284400">
              <a:lnSpc>
                <a:spcPct val="90000"/>
              </a:lnSpc>
              <a:buFont typeface="Wingdings" pitchFamily="2" charset="2"/>
              <a:buChar char="Ø"/>
              <a:defRPr/>
            </a:pPr>
            <a:endParaRPr lang="en-US" altLang="en-US" sz="2000" dirty="0"/>
          </a:p>
          <a:p>
            <a:pPr marL="514350" indent="-457200">
              <a:lnSpc>
                <a:spcPct val="90000"/>
              </a:lnSpc>
              <a:buFont typeface="Arial" pitchFamily="34" charset="0"/>
              <a:buChar char="•"/>
              <a:defRPr/>
            </a:pPr>
            <a:endParaRPr lang="en-CA" altLang="en-US" dirty="0">
              <a:solidFill>
                <a:schemeClr val="tx1">
                  <a:lumMod val="65000"/>
                  <a:lumOff val="35000"/>
                </a:schemeClr>
              </a:solidFill>
            </a:endParaRPr>
          </a:p>
        </p:txBody>
      </p:sp>
      <p:pic>
        <p:nvPicPr>
          <p:cNvPr id="40964" name="Picture 9" descr="File:Genetic Manipu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188" y="260351"/>
            <a:ext cx="931862"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9E7CCB0F-EAAE-4982-B22F-5D51CFEA73FA}"/>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34</a:t>
            </a:fld>
            <a:endParaRPr lang="en-CA" dirty="0"/>
          </a:p>
        </p:txBody>
      </p:sp>
    </p:spTree>
    <p:extLst>
      <p:ext uri="{BB962C8B-B14F-4D97-AF65-F5344CB8AC3E}">
        <p14:creationId xmlns:p14="http://schemas.microsoft.com/office/powerpoint/2010/main" val="3219378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838200" y="260350"/>
            <a:ext cx="8077200" cy="1035050"/>
          </a:xfrm>
        </p:spPr>
        <p:txBody>
          <a:bodyPr>
            <a:normAutofit fontScale="90000"/>
          </a:bodyPr>
          <a:lstStyle/>
          <a:p>
            <a:pPr eaLnBrk="1" hangingPunct="1">
              <a:defRPr/>
            </a:pPr>
            <a:r>
              <a:rPr lang="en-CA" altLang="en-US" sz="3200" dirty="0">
                <a:latin typeface="Arial" charset="0"/>
                <a:cs typeface="Arial" charset="0"/>
              </a:rPr>
              <a:t>Patentable Subject Matter – Medical Treatments</a:t>
            </a:r>
          </a:p>
        </p:txBody>
      </p:sp>
      <p:sp>
        <p:nvSpPr>
          <p:cNvPr id="43011" name="Content Placeholder 2"/>
          <p:cNvSpPr>
            <a:spLocks noGrp="1"/>
          </p:cNvSpPr>
          <p:nvPr>
            <p:ph idx="1"/>
          </p:nvPr>
        </p:nvSpPr>
        <p:spPr>
          <a:xfrm>
            <a:off x="838200" y="1447800"/>
            <a:ext cx="8229600" cy="4191000"/>
          </a:xfrm>
        </p:spPr>
        <p:txBody>
          <a:bodyPr/>
          <a:lstStyle/>
          <a:p>
            <a:pPr eaLnBrk="1" hangingPunct="1">
              <a:lnSpc>
                <a:spcPct val="90000"/>
              </a:lnSpc>
            </a:pPr>
            <a:r>
              <a:rPr lang="en-CA" altLang="en-US" dirty="0">
                <a:latin typeface="Arial" charset="0"/>
                <a:cs typeface="Arial" charset="0"/>
              </a:rPr>
              <a:t>Section 2 of the </a:t>
            </a:r>
            <a:r>
              <a:rPr lang="en-CA" altLang="en-US" i="1" dirty="0">
                <a:latin typeface="Arial" charset="0"/>
                <a:cs typeface="Arial" charset="0"/>
              </a:rPr>
              <a:t>Patent Act</a:t>
            </a:r>
            <a:r>
              <a:rPr lang="en-CA" altLang="en-US" dirty="0">
                <a:latin typeface="Arial" charset="0"/>
                <a:cs typeface="Arial" charset="0"/>
              </a:rPr>
              <a:t> provides for the definition of invention as follows:</a:t>
            </a:r>
          </a:p>
          <a:p>
            <a:pPr eaLnBrk="1" hangingPunct="1">
              <a:lnSpc>
                <a:spcPct val="90000"/>
              </a:lnSpc>
              <a:buFont typeface="Arial" charset="0"/>
              <a:buNone/>
            </a:pPr>
            <a:endParaRPr lang="en-CA" altLang="en-US" sz="1800" dirty="0">
              <a:latin typeface="Arial" charset="0"/>
              <a:cs typeface="Arial" charset="0"/>
            </a:endParaRPr>
          </a:p>
          <a:p>
            <a:pPr marL="400050" lvl="1" indent="0">
              <a:lnSpc>
                <a:spcPct val="90000"/>
              </a:lnSpc>
              <a:buNone/>
            </a:pPr>
            <a:r>
              <a:rPr lang="ja-JP" altLang="en-CA" dirty="0">
                <a:latin typeface="Arial" charset="0"/>
                <a:cs typeface="Arial" charset="0"/>
              </a:rPr>
              <a:t>“</a:t>
            </a:r>
            <a:r>
              <a:rPr lang="en-CA" altLang="ja-JP" i="1" dirty="0">
                <a:latin typeface="Arial" charset="0"/>
                <a:cs typeface="Arial" charset="0"/>
              </a:rPr>
              <a:t>any new and useful art, </a:t>
            </a:r>
            <a:r>
              <a:rPr lang="en-CA" altLang="ja-JP" i="1" u="sng" dirty="0">
                <a:latin typeface="Arial" charset="0"/>
                <a:cs typeface="Arial" charset="0"/>
              </a:rPr>
              <a:t>process</a:t>
            </a:r>
            <a:r>
              <a:rPr lang="en-CA" altLang="ja-JP" i="1" dirty="0">
                <a:latin typeface="Arial" charset="0"/>
                <a:cs typeface="Arial" charset="0"/>
              </a:rPr>
              <a:t>, machine, manufacture or composition of matter, or any new and useful improvement in any art, process, machine, manufacture or composition of matter</a:t>
            </a:r>
            <a:r>
              <a:rPr lang="ja-JP" altLang="en-CA" dirty="0">
                <a:latin typeface="Arial" charset="0"/>
                <a:cs typeface="Arial" charset="0"/>
              </a:rPr>
              <a:t>”</a:t>
            </a:r>
            <a:endParaRPr lang="en-CA" altLang="ja-JP" dirty="0">
              <a:latin typeface="Arial" charset="0"/>
              <a:cs typeface="Arial" charset="0"/>
            </a:endParaRPr>
          </a:p>
          <a:p>
            <a:pPr marL="400050" lvl="1" indent="0">
              <a:lnSpc>
                <a:spcPct val="90000"/>
              </a:lnSpc>
              <a:buNone/>
            </a:pPr>
            <a:endParaRPr lang="en-CA" altLang="en-US" dirty="0">
              <a:latin typeface="Arial" charset="0"/>
              <a:cs typeface="Arial" charset="0"/>
            </a:endParaRPr>
          </a:p>
          <a:p>
            <a:pPr eaLnBrk="1" hangingPunct="1">
              <a:lnSpc>
                <a:spcPct val="90000"/>
              </a:lnSpc>
            </a:pPr>
            <a:r>
              <a:rPr lang="en-CA" altLang="en-US" dirty="0">
                <a:latin typeface="Arial" charset="0"/>
                <a:cs typeface="Arial" charset="0"/>
              </a:rPr>
              <a:t>Are processes performed on an animal patentable?</a:t>
            </a:r>
          </a:p>
        </p:txBody>
      </p:sp>
      <p:pic>
        <p:nvPicPr>
          <p:cNvPr id="3" name="Picture 2" descr="Arrow&#10;&#10;Description automatically generated with low confidence">
            <a:extLst>
              <a:ext uri="{FF2B5EF4-FFF2-40B4-BE49-F238E27FC236}">
                <a16:creationId xmlns:a16="http://schemas.microsoft.com/office/drawing/2014/main" id="{4B59460B-C812-4A67-B5CF-5DD4AD4345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400" y="260350"/>
            <a:ext cx="1492250" cy="1492250"/>
          </a:xfrm>
          <a:prstGeom prst="rect">
            <a:avLst/>
          </a:prstGeom>
        </p:spPr>
      </p:pic>
      <p:sp>
        <p:nvSpPr>
          <p:cNvPr id="6" name="Slide Number Placeholder 4">
            <a:extLst>
              <a:ext uri="{FF2B5EF4-FFF2-40B4-BE49-F238E27FC236}">
                <a16:creationId xmlns:a16="http://schemas.microsoft.com/office/drawing/2014/main" id="{82073E55-E889-4299-B884-45C8262CAA3D}"/>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35</a:t>
            </a:fld>
            <a:endParaRPr lang="en-C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762000" y="228600"/>
            <a:ext cx="8077200" cy="1066800"/>
          </a:xfrm>
        </p:spPr>
        <p:txBody>
          <a:bodyPr/>
          <a:lstStyle/>
          <a:p>
            <a:pPr eaLnBrk="1" hangingPunct="1"/>
            <a:r>
              <a:rPr lang="en-CA" altLang="en-US" dirty="0">
                <a:latin typeface="Arial" charset="0"/>
                <a:cs typeface="Arial" charset="0"/>
              </a:rPr>
              <a:t>Medical Treatments (cont.)</a:t>
            </a:r>
          </a:p>
        </p:txBody>
      </p:sp>
      <p:sp>
        <p:nvSpPr>
          <p:cNvPr id="46083" name="Content Placeholder 2"/>
          <p:cNvSpPr>
            <a:spLocks noGrp="1"/>
          </p:cNvSpPr>
          <p:nvPr>
            <p:ph idx="1"/>
          </p:nvPr>
        </p:nvSpPr>
        <p:spPr>
          <a:xfrm>
            <a:off x="762000" y="1497012"/>
            <a:ext cx="8229600" cy="4294188"/>
          </a:xfrm>
        </p:spPr>
        <p:txBody>
          <a:bodyPr>
            <a:normAutofit/>
          </a:bodyPr>
          <a:lstStyle/>
          <a:p>
            <a:pPr marL="0" indent="0">
              <a:lnSpc>
                <a:spcPct val="90000"/>
              </a:lnSpc>
              <a:buNone/>
              <a:defRPr/>
            </a:pPr>
            <a:r>
              <a:rPr lang="en-CA" altLang="en-US" sz="2700" b="1" i="1" dirty="0"/>
              <a:t>Tennessee Eastman Company et al. v. Commissioner of Patents</a:t>
            </a:r>
            <a:r>
              <a:rPr lang="en-CA" altLang="en-US" sz="2700" b="1" dirty="0"/>
              <a:t>, SCC [1974] R.C.S. 111</a:t>
            </a:r>
          </a:p>
          <a:p>
            <a:pPr marL="0" indent="0">
              <a:lnSpc>
                <a:spcPct val="90000"/>
              </a:lnSpc>
              <a:defRPr/>
            </a:pPr>
            <a:r>
              <a:rPr lang="en-CA" altLang="en-US" sz="2700" dirty="0"/>
              <a:t> </a:t>
            </a:r>
            <a:r>
              <a:rPr lang="en-CA" altLang="en-US" dirty="0">
                <a:solidFill>
                  <a:schemeClr val="tx1">
                    <a:lumMod val="65000"/>
                    <a:lumOff val="35000"/>
                  </a:schemeClr>
                </a:solidFill>
              </a:rPr>
              <a:t>Method of surgically bonding tissues using a certain compound (new use for an old compound)</a:t>
            </a:r>
          </a:p>
          <a:p>
            <a:pPr marL="0" indent="0">
              <a:lnSpc>
                <a:spcPct val="90000"/>
              </a:lnSpc>
              <a:defRPr/>
            </a:pPr>
            <a:r>
              <a:rPr lang="en-CA" altLang="en-US" dirty="0">
                <a:solidFill>
                  <a:schemeClr val="tx1">
                    <a:lumMod val="65000"/>
                    <a:lumOff val="35000"/>
                  </a:schemeClr>
                </a:solidFill>
              </a:rPr>
              <a:t> Methods of medical treatment such as a process of surgery or therapy are </a:t>
            </a:r>
            <a:r>
              <a:rPr lang="en-CA" altLang="en-US" dirty="0" err="1">
                <a:solidFill>
                  <a:schemeClr val="tx1">
                    <a:lumMod val="65000"/>
                    <a:lumOff val="35000"/>
                  </a:schemeClr>
                </a:solidFill>
              </a:rPr>
              <a:t>unpatentable</a:t>
            </a:r>
            <a:r>
              <a:rPr lang="en-CA" altLang="en-US" dirty="0">
                <a:solidFill>
                  <a:schemeClr val="tx1">
                    <a:lumMod val="65000"/>
                    <a:lumOff val="35000"/>
                  </a:schemeClr>
                </a:solidFill>
              </a:rPr>
              <a:t> because such methods do not produce an essentially economic result in relation to trade, industry or commerce.</a:t>
            </a:r>
          </a:p>
          <a:p>
            <a:pPr marL="0" indent="0">
              <a:lnSpc>
                <a:spcPct val="90000"/>
              </a:lnSpc>
              <a:defRPr/>
            </a:pPr>
            <a:r>
              <a:rPr lang="en-CA" altLang="en-US" dirty="0">
                <a:solidFill>
                  <a:schemeClr val="tx1">
                    <a:lumMod val="65000"/>
                    <a:lumOff val="35000"/>
                  </a:schemeClr>
                </a:solidFill>
              </a:rPr>
              <a:t> Also noted that methods of surgery relied on professional skill and would not come under </a:t>
            </a:r>
            <a:r>
              <a:rPr lang="ja-JP" altLang="en-CA" dirty="0">
                <a:solidFill>
                  <a:schemeClr val="tx1">
                    <a:lumMod val="65000"/>
                    <a:lumOff val="35000"/>
                  </a:schemeClr>
                </a:solidFill>
              </a:rPr>
              <a:t>“</a:t>
            </a:r>
            <a:r>
              <a:rPr lang="en-CA" altLang="ja-JP" dirty="0">
                <a:solidFill>
                  <a:schemeClr val="tx1">
                    <a:lumMod val="65000"/>
                    <a:lumOff val="35000"/>
                  </a:schemeClr>
                </a:solidFill>
              </a:rPr>
              <a:t>Art</a:t>
            </a:r>
            <a:r>
              <a:rPr lang="ja-JP" altLang="en-CA" dirty="0">
                <a:solidFill>
                  <a:schemeClr val="tx1">
                    <a:lumMod val="65000"/>
                    <a:lumOff val="35000"/>
                  </a:schemeClr>
                </a:solidFill>
              </a:rPr>
              <a:t>”</a:t>
            </a:r>
            <a:r>
              <a:rPr lang="en-CA" altLang="ja-JP" sz="2700" dirty="0"/>
              <a:t>. </a:t>
            </a:r>
          </a:p>
        </p:txBody>
      </p:sp>
      <p:pic>
        <p:nvPicPr>
          <p:cNvPr id="35844" name="Picture 4"/>
          <p:cNvPicPr>
            <a:picLocks noChangeAspect="1" noChangeArrowheads="1"/>
          </p:cNvPicPr>
          <p:nvPr/>
        </p:nvPicPr>
        <p:blipFill rotWithShape="1">
          <a:blip r:embed="rId3"/>
          <a:srcRect b="12714"/>
          <a:stretch/>
        </p:blipFill>
        <p:spPr bwMode="auto">
          <a:xfrm>
            <a:off x="7469773" y="431548"/>
            <a:ext cx="2684462" cy="87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Slide Number Placeholder 4">
            <a:extLst>
              <a:ext uri="{FF2B5EF4-FFF2-40B4-BE49-F238E27FC236}">
                <a16:creationId xmlns:a16="http://schemas.microsoft.com/office/drawing/2014/main" id="{67D43347-8B5F-40CB-82B2-5BDB01E600F1}"/>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36</a:t>
            </a:fld>
            <a:endParaRPr lang="en-C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latin typeface="Arial" charset="0"/>
                <a:cs typeface="Arial" charset="0"/>
              </a:rPr>
              <a:t>Medical Treatments (cont.)</a:t>
            </a:r>
            <a:endParaRPr lang="en-US" dirty="0"/>
          </a:p>
        </p:txBody>
      </p:sp>
      <p:sp>
        <p:nvSpPr>
          <p:cNvPr id="3" name="Content Placeholder 2"/>
          <p:cNvSpPr>
            <a:spLocks noGrp="1"/>
          </p:cNvSpPr>
          <p:nvPr>
            <p:ph idx="1"/>
          </p:nvPr>
        </p:nvSpPr>
        <p:spPr>
          <a:xfrm>
            <a:off x="838200" y="1600202"/>
            <a:ext cx="8342246" cy="4190999"/>
          </a:xfrm>
        </p:spPr>
        <p:txBody>
          <a:bodyPr/>
          <a:lstStyle/>
          <a:p>
            <a:r>
              <a:rPr lang="en-CA" dirty="0"/>
              <a:t>Any method that provides a practical therapeutic benefit to a subject by curing, preventing or ameliorating an ailment or pathological condition, or by treating a physical abnormality or deformity is a method of medical treatment and is </a:t>
            </a:r>
            <a:r>
              <a:rPr lang="en-CA" u="sng" dirty="0" err="1"/>
              <a:t>unpatentable</a:t>
            </a:r>
            <a:r>
              <a:rPr lang="en-CA" dirty="0"/>
              <a:t>. (</a:t>
            </a:r>
            <a:r>
              <a:rPr lang="en-CA" i="1" dirty="0"/>
              <a:t>Tennessee Eastman</a:t>
            </a:r>
            <a:r>
              <a:rPr lang="en-CA" dirty="0"/>
              <a:t>, 1974)</a:t>
            </a:r>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37</a:t>
            </a:fld>
            <a:endParaRPr lang="en-CA" dirty="0"/>
          </a:p>
        </p:txBody>
      </p:sp>
    </p:spTree>
    <p:extLst>
      <p:ext uri="{BB962C8B-B14F-4D97-AF65-F5344CB8AC3E}">
        <p14:creationId xmlns:p14="http://schemas.microsoft.com/office/powerpoint/2010/main" val="1261866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latin typeface="Arial" charset="0"/>
                <a:cs typeface="Arial" charset="0"/>
              </a:rPr>
              <a:t>Medical Treatments (cont.)</a:t>
            </a:r>
            <a:endParaRPr lang="en-US" dirty="0"/>
          </a:p>
        </p:txBody>
      </p:sp>
      <p:sp>
        <p:nvSpPr>
          <p:cNvPr id="3" name="Content Placeholder 2"/>
          <p:cNvSpPr>
            <a:spLocks noGrp="1"/>
          </p:cNvSpPr>
          <p:nvPr>
            <p:ph idx="1"/>
          </p:nvPr>
        </p:nvSpPr>
        <p:spPr/>
        <p:txBody>
          <a:bodyPr>
            <a:normAutofit/>
          </a:bodyPr>
          <a:lstStyle/>
          <a:p>
            <a:r>
              <a:rPr lang="en-CA" dirty="0"/>
              <a:t>Not patent-eligible:</a:t>
            </a:r>
          </a:p>
          <a:p>
            <a:pPr lvl="1"/>
            <a:r>
              <a:rPr lang="en-CA" dirty="0"/>
              <a:t>Cosmetic dental procedure with medical function (filling cavities/caries) </a:t>
            </a:r>
            <a:r>
              <a:rPr lang="en-CA" sz="2000" dirty="0"/>
              <a:t>(</a:t>
            </a:r>
            <a:r>
              <a:rPr lang="en-CA" altLang="en-US" sz="2000" i="1" dirty="0">
                <a:latin typeface="Arial" charset="0"/>
                <a:cs typeface="Arial" charset="0"/>
              </a:rPr>
              <a:t>Imperial Chemical Industries Ltd. v. Canada (Commissioner of Patents), </a:t>
            </a:r>
            <a:r>
              <a:rPr lang="en-CA" altLang="en-US" sz="2000" dirty="0" err="1">
                <a:latin typeface="Arial" charset="0"/>
                <a:cs typeface="Arial" charset="0"/>
              </a:rPr>
              <a:t>FCA</a:t>
            </a:r>
            <a:r>
              <a:rPr lang="en-CA" altLang="en-US" sz="2000" dirty="0">
                <a:latin typeface="Arial" charset="0"/>
                <a:cs typeface="Arial" charset="0"/>
              </a:rPr>
              <a:t> [1986] 3 </a:t>
            </a:r>
            <a:r>
              <a:rPr lang="en-CA" altLang="en-US" sz="2000" dirty="0" err="1">
                <a:latin typeface="Arial" charset="0"/>
                <a:cs typeface="Arial" charset="0"/>
              </a:rPr>
              <a:t>F.C</a:t>
            </a:r>
            <a:r>
              <a:rPr lang="en-CA" altLang="en-US" sz="2000" dirty="0">
                <a:latin typeface="Arial" charset="0"/>
                <a:cs typeface="Arial" charset="0"/>
              </a:rPr>
              <a:t>. 40; 9 </a:t>
            </a:r>
            <a:r>
              <a:rPr lang="en-CA" altLang="en-US" sz="2000" dirty="0" err="1">
                <a:latin typeface="Arial" charset="0"/>
                <a:cs typeface="Arial" charset="0"/>
              </a:rPr>
              <a:t>C.P.R</a:t>
            </a:r>
            <a:r>
              <a:rPr lang="en-CA" altLang="en-US" sz="2000" dirty="0">
                <a:latin typeface="Arial" charset="0"/>
                <a:cs typeface="Arial" charset="0"/>
              </a:rPr>
              <a:t>. (3d) 289)</a:t>
            </a:r>
          </a:p>
          <a:p>
            <a:pPr lvl="1"/>
            <a:r>
              <a:rPr lang="en-CA" dirty="0"/>
              <a:t>Method of medically treating non-humans </a:t>
            </a:r>
            <a:r>
              <a:rPr lang="en-CA" sz="2000" dirty="0"/>
              <a:t>(</a:t>
            </a:r>
            <a:r>
              <a:rPr lang="en-CA" sz="2000" i="1" dirty="0"/>
              <a:t>Re: Application No. 947803 </a:t>
            </a:r>
            <a:r>
              <a:rPr lang="en-CA" sz="2000" dirty="0"/>
              <a:t>[1974] C.D. 194, 32 </a:t>
            </a:r>
            <a:r>
              <a:rPr lang="en-CA" sz="2000" dirty="0" err="1"/>
              <a:t>C.P.R</a:t>
            </a:r>
            <a:r>
              <a:rPr lang="en-CA" sz="2000" dirty="0"/>
              <a:t>. (2d) 236 (PAB))</a:t>
            </a:r>
          </a:p>
          <a:p>
            <a:r>
              <a:rPr lang="en-CA" dirty="0"/>
              <a:t>Patent-eligible: natural conditions</a:t>
            </a:r>
          </a:p>
          <a:p>
            <a:pPr lvl="1"/>
            <a:r>
              <a:rPr lang="en-CA" dirty="0"/>
              <a:t>Antiaging </a:t>
            </a:r>
            <a:r>
              <a:rPr lang="en-CA" sz="2000" dirty="0"/>
              <a:t>(</a:t>
            </a:r>
            <a:r>
              <a:rPr lang="en-CA" sz="2000" i="1" dirty="0"/>
              <a:t>Re: </a:t>
            </a:r>
            <a:r>
              <a:rPr lang="en-CA" sz="2000" i="1" dirty="0" err="1"/>
              <a:t>Senentek</a:t>
            </a:r>
            <a:r>
              <a:rPr lang="en-CA" sz="2000" i="1" dirty="0"/>
              <a:t> </a:t>
            </a:r>
            <a:r>
              <a:rPr lang="en-CA" sz="2000" dirty="0"/>
              <a:t>77 </a:t>
            </a:r>
            <a:r>
              <a:rPr lang="en-CA" sz="2000" dirty="0" err="1"/>
              <a:t>C.P.R</a:t>
            </a:r>
            <a:r>
              <a:rPr lang="en-CA" sz="2000" dirty="0"/>
              <a:t>. (3d) 21)</a:t>
            </a:r>
          </a:p>
          <a:p>
            <a:pPr lvl="1"/>
            <a:r>
              <a:rPr lang="en-CA" dirty="0"/>
              <a:t>Contraception </a:t>
            </a:r>
            <a:r>
              <a:rPr lang="en-CA" sz="2000" dirty="0"/>
              <a:t>(</a:t>
            </a:r>
            <a:r>
              <a:rPr lang="en-CA" sz="2000" i="1" dirty="0"/>
              <a:t>Re: General Hospital Corporation</a:t>
            </a:r>
            <a:r>
              <a:rPr lang="en-CA" sz="2000" dirty="0"/>
              <a:t> 74 </a:t>
            </a:r>
            <a:r>
              <a:rPr lang="en-CA" sz="2000" dirty="0" err="1"/>
              <a:t>C.P.R</a:t>
            </a:r>
            <a:r>
              <a:rPr lang="en-CA" sz="2000" dirty="0"/>
              <a:t>. (3d) 544</a:t>
            </a:r>
            <a:r>
              <a:rPr lang="en-US" sz="2000" dirty="0"/>
              <a:t>)</a:t>
            </a:r>
            <a:endParaRPr lang="en-CA" sz="2000"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38</a:t>
            </a:fld>
            <a:endParaRPr lang="en-CA" dirty="0"/>
          </a:p>
        </p:txBody>
      </p:sp>
    </p:spTree>
    <p:extLst>
      <p:ext uri="{BB962C8B-B14F-4D97-AF65-F5344CB8AC3E}">
        <p14:creationId xmlns:p14="http://schemas.microsoft.com/office/powerpoint/2010/main" val="3051158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838200" y="228600"/>
            <a:ext cx="8077200" cy="1066800"/>
          </a:xfrm>
        </p:spPr>
        <p:txBody>
          <a:bodyPr/>
          <a:lstStyle/>
          <a:p>
            <a:pPr eaLnBrk="1" hangingPunct="1"/>
            <a:r>
              <a:rPr lang="en-CA" altLang="en-US" dirty="0">
                <a:latin typeface="Arial" charset="0"/>
                <a:cs typeface="Arial" charset="0"/>
              </a:rPr>
              <a:t>Medical Treatment vs. Use (compounds)</a:t>
            </a:r>
          </a:p>
        </p:txBody>
      </p:sp>
      <p:sp>
        <p:nvSpPr>
          <p:cNvPr id="48131" name="Content Placeholder 2"/>
          <p:cNvSpPr>
            <a:spLocks noGrp="1"/>
          </p:cNvSpPr>
          <p:nvPr>
            <p:ph idx="1"/>
          </p:nvPr>
        </p:nvSpPr>
        <p:spPr>
          <a:xfrm>
            <a:off x="838200" y="1447800"/>
            <a:ext cx="8229600" cy="4191000"/>
          </a:xfrm>
        </p:spPr>
        <p:txBody>
          <a:bodyPr>
            <a:normAutofit fontScale="92500" lnSpcReduction="10000"/>
          </a:bodyPr>
          <a:lstStyle/>
          <a:p>
            <a:pPr eaLnBrk="1" hangingPunct="1"/>
            <a:r>
              <a:rPr lang="en-CA" altLang="en-US" dirty="0">
                <a:latin typeface="Arial" charset="0"/>
                <a:cs typeface="Arial" charset="0"/>
              </a:rPr>
              <a:t>A method of treating condition Y by administering compound X. (not patentable)</a:t>
            </a:r>
          </a:p>
          <a:p>
            <a:pPr eaLnBrk="1" hangingPunct="1"/>
            <a:r>
              <a:rPr lang="en-CA" altLang="en-US" dirty="0">
                <a:latin typeface="Arial" charset="0"/>
                <a:cs typeface="Arial" charset="0"/>
              </a:rPr>
              <a:t>But can get around this issue by drafting use claims that do not include active steps:</a:t>
            </a:r>
          </a:p>
          <a:p>
            <a:pPr lvl="1" eaLnBrk="1" hangingPunct="1"/>
            <a:r>
              <a:rPr lang="en-CA" altLang="en-US" dirty="0">
                <a:latin typeface="Arial" charset="0"/>
                <a:cs typeface="Arial" charset="0"/>
              </a:rPr>
              <a:t>A use of compound X for treating condition Y. (Canadian Style)</a:t>
            </a:r>
          </a:p>
          <a:p>
            <a:pPr lvl="1" eaLnBrk="1" hangingPunct="1"/>
            <a:r>
              <a:rPr lang="en-CA" altLang="en-US" dirty="0">
                <a:latin typeface="Arial" charset="0"/>
                <a:cs typeface="Arial" charset="0"/>
              </a:rPr>
              <a:t>A use of compound X in the preparation of a medicament for treating condition Y. (Swiss style)</a:t>
            </a:r>
          </a:p>
          <a:p>
            <a:pPr lvl="1" eaLnBrk="1" hangingPunct="1"/>
            <a:r>
              <a:rPr lang="en-CA" altLang="en-US" dirty="0">
                <a:latin typeface="Arial" charset="0"/>
                <a:cs typeface="Arial" charset="0"/>
              </a:rPr>
              <a:t>Compound X for use in the treatment of condition Y. (New European Style)</a:t>
            </a:r>
          </a:p>
          <a:p>
            <a:pPr marL="457200" lvl="1" indent="0">
              <a:buNone/>
            </a:pPr>
            <a:r>
              <a:rPr lang="en-CA" altLang="en-US" sz="2600" b="1" dirty="0">
                <a:latin typeface="Arial" charset="0"/>
                <a:cs typeface="Arial" charset="0"/>
              </a:rPr>
              <a:t>Use vs. method  - are we just arguing semantics?</a:t>
            </a:r>
          </a:p>
        </p:txBody>
      </p:sp>
      <p:sp>
        <p:nvSpPr>
          <p:cNvPr id="5" name="Slide Number Placeholder 4">
            <a:extLst>
              <a:ext uri="{FF2B5EF4-FFF2-40B4-BE49-F238E27FC236}">
                <a16:creationId xmlns:a16="http://schemas.microsoft.com/office/drawing/2014/main" id="{F184F398-3534-4A95-B339-12B985E6D3FC}"/>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39</a:t>
            </a:fld>
            <a:endParaRPr lang="en-C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764207" y="228600"/>
            <a:ext cx="10769600" cy="1066800"/>
          </a:xfrm>
        </p:spPr>
        <p:txBody>
          <a:bodyPr wrap="square" anchor="ctr">
            <a:normAutofit/>
          </a:bodyPr>
          <a:lstStyle/>
          <a:p>
            <a:pPr eaLnBrk="1" hangingPunct="1"/>
            <a:r>
              <a:rPr lang="en-CA" altLang="en-US"/>
              <a:t>New Uses of Known Compounds</a:t>
            </a:r>
          </a:p>
        </p:txBody>
      </p:sp>
      <p:sp>
        <p:nvSpPr>
          <p:cNvPr id="3" name="Content Placeholder 2"/>
          <p:cNvSpPr>
            <a:spLocks noGrp="1"/>
          </p:cNvSpPr>
          <p:nvPr>
            <p:ph sz="half" idx="1"/>
          </p:nvPr>
        </p:nvSpPr>
        <p:spPr>
          <a:xfrm>
            <a:off x="764206" y="1600201"/>
            <a:ext cx="6550994" cy="4191000"/>
          </a:xfrm>
        </p:spPr>
        <p:txBody>
          <a:bodyPr>
            <a:normAutofit/>
          </a:bodyPr>
          <a:lstStyle/>
          <a:p>
            <a:pPr marL="0" indent="0">
              <a:lnSpc>
                <a:spcPct val="90000"/>
              </a:lnSpc>
              <a:buNone/>
              <a:defRPr/>
            </a:pPr>
            <a:r>
              <a:rPr lang="en-CA" sz="1700" b="1" i="1" dirty="0"/>
              <a:t>Shell Oil v. Canada (Commissioner of Patents) </a:t>
            </a:r>
            <a:r>
              <a:rPr lang="en-CA" sz="1700" b="1" dirty="0"/>
              <a:t>(1982), 67 C.P.R. (2d) 1 (SCC)</a:t>
            </a:r>
          </a:p>
          <a:p>
            <a:pPr eaLnBrk="1" hangingPunct="1">
              <a:lnSpc>
                <a:spcPct val="90000"/>
              </a:lnSpc>
              <a:defRPr/>
            </a:pPr>
            <a:r>
              <a:rPr lang="en-CA" sz="1700" dirty="0"/>
              <a:t>chemical compounds (new and old) mixed with an adjuvant discovered to be useful as plant growth regulators</a:t>
            </a:r>
          </a:p>
          <a:p>
            <a:pPr eaLnBrk="1" hangingPunct="1">
              <a:lnSpc>
                <a:spcPct val="90000"/>
              </a:lnSpc>
              <a:defRPr/>
            </a:pPr>
            <a:r>
              <a:rPr lang="en-CA" sz="1700" dirty="0"/>
              <a:t>A </a:t>
            </a:r>
            <a:r>
              <a:rPr lang="en-CA" sz="1700" b="1" dirty="0"/>
              <a:t>new</a:t>
            </a:r>
            <a:r>
              <a:rPr lang="en-CA" sz="1700" dirty="0"/>
              <a:t> </a:t>
            </a:r>
            <a:r>
              <a:rPr lang="en-CA" sz="1700" b="1" u="sng" dirty="0"/>
              <a:t>use</a:t>
            </a:r>
            <a:r>
              <a:rPr lang="en-CA" sz="1700" dirty="0"/>
              <a:t> for an old compound is patentable.</a:t>
            </a:r>
          </a:p>
          <a:p>
            <a:pPr eaLnBrk="1" hangingPunct="1">
              <a:lnSpc>
                <a:spcPct val="90000"/>
              </a:lnSpc>
              <a:defRPr/>
            </a:pPr>
            <a:endParaRPr lang="en-CA" sz="1700" dirty="0"/>
          </a:p>
          <a:p>
            <a:pPr marL="0" indent="0">
              <a:lnSpc>
                <a:spcPct val="90000"/>
              </a:lnSpc>
              <a:buNone/>
              <a:defRPr/>
            </a:pPr>
            <a:r>
              <a:rPr lang="en-CA" sz="1700" b="1" i="1" dirty="0"/>
              <a:t>Re: Application for Patent of Wayne State University </a:t>
            </a:r>
            <a:r>
              <a:rPr lang="en-CA" sz="1700" b="1" dirty="0"/>
              <a:t>(1988) 22 C.P.R. (3d) 407 (PAB)</a:t>
            </a:r>
          </a:p>
          <a:p>
            <a:pPr eaLnBrk="1" hangingPunct="1">
              <a:lnSpc>
                <a:spcPct val="90000"/>
              </a:lnSpc>
              <a:defRPr/>
            </a:pPr>
            <a:r>
              <a:rPr lang="en-CA" sz="1700" dirty="0"/>
              <a:t>Applicant determined that an old compound could be used for reducing metastasis and neoplastic growth (cancer).</a:t>
            </a:r>
          </a:p>
          <a:p>
            <a:pPr eaLnBrk="1" hangingPunct="1">
              <a:lnSpc>
                <a:spcPct val="90000"/>
              </a:lnSpc>
              <a:defRPr/>
            </a:pPr>
            <a:r>
              <a:rPr lang="en-CA" sz="1700" dirty="0"/>
              <a:t>A </a:t>
            </a:r>
            <a:r>
              <a:rPr lang="en-CA" sz="1700" b="1" dirty="0"/>
              <a:t>new</a:t>
            </a:r>
            <a:r>
              <a:rPr lang="en-CA" sz="1700" dirty="0"/>
              <a:t> </a:t>
            </a:r>
            <a:r>
              <a:rPr lang="en-CA" sz="1700" b="1" u="sng" dirty="0"/>
              <a:t>medical use</a:t>
            </a:r>
            <a:r>
              <a:rPr lang="en-CA" sz="1700" b="1" dirty="0"/>
              <a:t> </a:t>
            </a:r>
            <a:r>
              <a:rPr lang="en-CA" sz="1700" dirty="0"/>
              <a:t>for an old compound is patentable.</a:t>
            </a:r>
          </a:p>
        </p:txBody>
      </p:sp>
      <p:pic>
        <p:nvPicPr>
          <p:cNvPr id="49156"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632700" y="1600201"/>
            <a:ext cx="3352799" cy="33527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p:cNvSpPr>
            <a:spLocks noGrp="1"/>
          </p:cNvSpPr>
          <p:nvPr>
            <p:ph type="sldNum" sz="quarter" idx="4"/>
          </p:nvPr>
        </p:nvSpPr>
        <p:spPr>
          <a:xfrm>
            <a:off x="764208" y="6172200"/>
            <a:ext cx="607391" cy="609600"/>
          </a:xfrm>
        </p:spPr>
        <p:txBody>
          <a:bodyPr anchor="ctr">
            <a:normAutofit/>
          </a:bodyPr>
          <a:lstStyle/>
          <a:p>
            <a:pPr>
              <a:spcAft>
                <a:spcPts val="600"/>
              </a:spcAft>
              <a:defRPr/>
            </a:pPr>
            <a:fld id="{C50F265D-2D91-421B-AB71-0AD31C2FF199}" type="slidenum">
              <a:rPr lang="en-CA" smtClean="0"/>
              <a:pPr>
                <a:spcAft>
                  <a:spcPts val="600"/>
                </a:spcAft>
                <a:defRPr/>
              </a:pPr>
              <a:t>40</a:t>
            </a:fld>
            <a:endParaRPr lang="en-C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1371600" y="228600"/>
            <a:ext cx="8077200" cy="1066800"/>
          </a:xfrm>
        </p:spPr>
        <p:txBody>
          <a:bodyPr/>
          <a:lstStyle/>
          <a:p>
            <a:pPr eaLnBrk="1" hangingPunct="1"/>
            <a:r>
              <a:rPr lang="en-US" altLang="en-US" dirty="0">
                <a:latin typeface="Arial" charset="0"/>
                <a:cs typeface="Arial" charset="0"/>
              </a:rPr>
              <a:t>Dosage Regimens</a:t>
            </a:r>
            <a:endParaRPr lang="en-CA" altLang="en-US" dirty="0">
              <a:latin typeface="Arial" charset="0"/>
              <a:cs typeface="Arial" charset="0"/>
            </a:endParaRPr>
          </a:p>
        </p:txBody>
      </p:sp>
      <p:sp>
        <p:nvSpPr>
          <p:cNvPr id="50179" name="Content Placeholder 2"/>
          <p:cNvSpPr>
            <a:spLocks noGrp="1"/>
          </p:cNvSpPr>
          <p:nvPr>
            <p:ph idx="1"/>
          </p:nvPr>
        </p:nvSpPr>
        <p:spPr>
          <a:xfrm>
            <a:off x="1524000" y="2205038"/>
            <a:ext cx="8229600" cy="3509962"/>
          </a:xfrm>
        </p:spPr>
        <p:txBody>
          <a:bodyPr>
            <a:normAutofit fontScale="85000" lnSpcReduction="20000"/>
          </a:bodyPr>
          <a:lstStyle/>
          <a:p>
            <a:pPr eaLnBrk="1" hangingPunct="1"/>
            <a:r>
              <a:rPr lang="en-US" altLang="en-US" sz="2800" dirty="0">
                <a:latin typeface="Arial" charset="0"/>
                <a:cs typeface="Arial" charset="0"/>
              </a:rPr>
              <a:t>Many dosage regimen limitations have been held invalid:</a:t>
            </a:r>
          </a:p>
          <a:p>
            <a:pPr lvl="1" eaLnBrk="1" hangingPunct="1"/>
            <a:r>
              <a:rPr lang="en-CA" altLang="en-US" sz="2100" dirty="0">
                <a:latin typeface="Arial" charset="0"/>
                <a:cs typeface="Arial" charset="0"/>
              </a:rPr>
              <a:t>a dose of 13 to 15 mg/kg/day (</a:t>
            </a:r>
            <a:r>
              <a:rPr lang="en-CA" altLang="en-US" sz="2100" i="1" dirty="0" err="1">
                <a:latin typeface="Arial" charset="0"/>
                <a:cs typeface="Arial" charset="0"/>
              </a:rPr>
              <a:t>Axcan</a:t>
            </a:r>
            <a:r>
              <a:rPr lang="en-CA" altLang="en-US" sz="2100" dirty="0">
                <a:latin typeface="Arial" charset="0"/>
                <a:cs typeface="Arial" charset="0"/>
              </a:rPr>
              <a:t> v </a:t>
            </a:r>
            <a:r>
              <a:rPr lang="en-CA" altLang="en-US" sz="2100" i="1" dirty="0" err="1">
                <a:latin typeface="Arial" charset="0"/>
                <a:cs typeface="Arial" charset="0"/>
              </a:rPr>
              <a:t>Pharmascience</a:t>
            </a:r>
            <a:r>
              <a:rPr lang="en-CA" altLang="en-US" sz="2100" dirty="0">
                <a:latin typeface="Arial" charset="0"/>
                <a:cs typeface="Arial" charset="0"/>
              </a:rPr>
              <a:t>, 2006 FC 527)</a:t>
            </a:r>
          </a:p>
          <a:p>
            <a:pPr eaLnBrk="1" hangingPunct="1"/>
            <a:r>
              <a:rPr lang="en-US" altLang="en-US" sz="2800" dirty="0">
                <a:latin typeface="Arial" charset="0"/>
                <a:cs typeface="Arial" charset="0"/>
              </a:rPr>
              <a:t>Any claim that prevents, interferes with or requires the professional skill of a physician is not patentable.</a:t>
            </a:r>
          </a:p>
          <a:p>
            <a:pPr eaLnBrk="1" hangingPunct="1">
              <a:defRPr/>
            </a:pPr>
            <a:r>
              <a:rPr lang="en-US" altLang="en-US" sz="3000" dirty="0"/>
              <a:t>Limitations that have been upheld</a:t>
            </a:r>
          </a:p>
          <a:p>
            <a:pPr lvl="1" eaLnBrk="1" hangingPunct="1">
              <a:defRPr/>
            </a:pPr>
            <a:r>
              <a:rPr lang="en-US" altLang="en-US" sz="2300" dirty="0"/>
              <a:t>1.0 mg tablet as a daily dose (</a:t>
            </a:r>
            <a:r>
              <a:rPr lang="en-US" altLang="en-US" sz="2300" i="1" dirty="0"/>
              <a:t>Merck</a:t>
            </a:r>
            <a:r>
              <a:rPr lang="en-US" altLang="en-US" sz="2300" dirty="0"/>
              <a:t> v </a:t>
            </a:r>
            <a:r>
              <a:rPr lang="en-US" altLang="en-US" sz="2300" i="1" dirty="0" err="1"/>
              <a:t>Pharmascience</a:t>
            </a:r>
            <a:r>
              <a:rPr lang="en-US" altLang="en-US" sz="2300" dirty="0"/>
              <a:t>, 2010 FC 510)</a:t>
            </a:r>
          </a:p>
          <a:p>
            <a:pPr eaLnBrk="1" hangingPunct="1">
              <a:defRPr/>
            </a:pPr>
            <a:r>
              <a:rPr lang="en-US" altLang="en-US" sz="3000" dirty="0"/>
              <a:t>Limitations which claim “vendible product” are allowable</a:t>
            </a:r>
            <a:endParaRPr lang="en-CA" altLang="en-US" sz="3000" dirty="0"/>
          </a:p>
          <a:p>
            <a:pPr eaLnBrk="1" hangingPunct="1"/>
            <a:endParaRPr lang="en-CA" altLang="en-US" dirty="0">
              <a:latin typeface="Arial" charset="0"/>
              <a:cs typeface="Arial" charset="0"/>
            </a:endParaRPr>
          </a:p>
        </p:txBody>
      </p:sp>
      <p:pic>
        <p:nvPicPr>
          <p:cNvPr id="5018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055689"/>
            <a:ext cx="91440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4">
            <a:extLst>
              <a:ext uri="{FF2B5EF4-FFF2-40B4-BE49-F238E27FC236}">
                <a16:creationId xmlns:a16="http://schemas.microsoft.com/office/drawing/2014/main" id="{3677DE87-E61E-415C-8EF0-DBD09156D66A}"/>
              </a:ext>
            </a:extLst>
          </p:cNvPr>
          <p:cNvSpPr>
            <a:spLocks noGrp="1"/>
          </p:cNvSpPr>
          <p:nvPr>
            <p:ph type="sldNum" sz="quarter" idx="4"/>
          </p:nvPr>
        </p:nvSpPr>
        <p:spPr>
          <a:xfrm>
            <a:off x="764208" y="6172200"/>
            <a:ext cx="607391" cy="609600"/>
          </a:xfrm>
        </p:spPr>
        <p:txBody>
          <a:bodyPr/>
          <a:lstStyle/>
          <a:p>
            <a:pPr>
              <a:defRPr/>
            </a:pPr>
            <a:fld id="{202A5A07-8775-41F6-A814-A1AF7527A768}" type="slidenum">
              <a:rPr lang="en-CA" smtClean="0"/>
              <a:pPr>
                <a:defRPr/>
              </a:pPr>
              <a:t>41</a:t>
            </a:fld>
            <a:endParaRPr lang="en-C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77EFC-7A39-40EE-94E9-FFB350F06080}"/>
              </a:ext>
            </a:extLst>
          </p:cNvPr>
          <p:cNvSpPr>
            <a:spLocks noGrp="1"/>
          </p:cNvSpPr>
          <p:nvPr>
            <p:ph type="title"/>
          </p:nvPr>
        </p:nvSpPr>
        <p:spPr/>
        <p:txBody>
          <a:bodyPr/>
          <a:lstStyle/>
          <a:p>
            <a:r>
              <a:rPr lang="en-CA" dirty="0"/>
              <a:t>Questions?</a:t>
            </a:r>
            <a:endParaRPr lang="en-US" dirty="0"/>
          </a:p>
        </p:txBody>
      </p:sp>
      <p:sp>
        <p:nvSpPr>
          <p:cNvPr id="5" name="Slide Number Placeholder 4">
            <a:extLst>
              <a:ext uri="{FF2B5EF4-FFF2-40B4-BE49-F238E27FC236}">
                <a16:creationId xmlns:a16="http://schemas.microsoft.com/office/drawing/2014/main" id="{4927E196-7090-4C15-BAA5-D051D90FAED5}"/>
              </a:ext>
            </a:extLst>
          </p:cNvPr>
          <p:cNvSpPr>
            <a:spLocks noGrp="1"/>
          </p:cNvSpPr>
          <p:nvPr>
            <p:ph type="sldNum" sz="quarter" idx="4"/>
          </p:nvPr>
        </p:nvSpPr>
        <p:spPr/>
        <p:txBody>
          <a:bodyPr/>
          <a:lstStyle/>
          <a:p>
            <a:pPr>
              <a:defRPr/>
            </a:pPr>
            <a:fld id="{202A5A07-8775-41F6-A814-A1AF7527A768}" type="slidenum">
              <a:rPr lang="en-CA" smtClean="0"/>
              <a:pPr>
                <a:defRPr/>
              </a:pPr>
              <a:t>42</a:t>
            </a:fld>
            <a:endParaRPr lang="en-CA" dirty="0"/>
          </a:p>
        </p:txBody>
      </p:sp>
      <p:pic>
        <p:nvPicPr>
          <p:cNvPr id="6" name="Picture 5" descr="Icon&#10;&#10;Description automatically generated">
            <a:extLst>
              <a:ext uri="{FF2B5EF4-FFF2-40B4-BE49-F238E27FC236}">
                <a16:creationId xmlns:a16="http://schemas.microsoft.com/office/drawing/2014/main" id="{EA680019-640C-4538-956F-FAC51F26B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9307" y="1129846"/>
            <a:ext cx="2819400" cy="4598307"/>
          </a:xfrm>
          <a:prstGeom prst="rect">
            <a:avLst/>
          </a:prstGeom>
        </p:spPr>
      </p:pic>
    </p:spTree>
    <p:extLst>
      <p:ext uri="{BB962C8B-B14F-4D97-AF65-F5344CB8AC3E}">
        <p14:creationId xmlns:p14="http://schemas.microsoft.com/office/powerpoint/2010/main" val="79043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a:p>
        </p:txBody>
      </p:sp>
      <p:sp>
        <p:nvSpPr>
          <p:cNvPr id="3" name="Text Placeholder 2"/>
          <p:cNvSpPr>
            <a:spLocks noGrp="1"/>
          </p:cNvSpPr>
          <p:nvPr>
            <p:ph type="body" sz="quarter" idx="12"/>
          </p:nvPr>
        </p:nvSpPr>
        <p:spPr/>
        <p:txBody>
          <a:bodyPr/>
          <a:lstStyle/>
          <a:p>
            <a:r>
              <a:rPr lang="en-CA" dirty="0"/>
              <a:t>Melanie Szweras				</a:t>
            </a:r>
          </a:p>
          <a:p>
            <a:r>
              <a:rPr lang="en-CA" dirty="0">
                <a:hlinkClick r:id="rId3"/>
              </a:rPr>
              <a:t>mszweras@bereskinparr.com</a:t>
            </a:r>
            <a:r>
              <a:rPr lang="en-CA" dirty="0"/>
              <a:t> 				</a:t>
            </a:r>
            <a:endParaRPr lang="en-US" dirty="0"/>
          </a:p>
        </p:txBody>
      </p:sp>
      <p:sp>
        <p:nvSpPr>
          <p:cNvPr id="4" name="Text Placeholder 3"/>
          <p:cNvSpPr>
            <a:spLocks noGrp="1"/>
          </p:cNvSpPr>
          <p:nvPr>
            <p:ph type="body" sz="quarter" idx="13"/>
          </p:nvPr>
        </p:nvSpPr>
        <p:spPr/>
        <p:txBody>
          <a:bodyPr/>
          <a:lstStyle/>
          <a:p>
            <a:r>
              <a:rPr lang="en-CA" dirty="0"/>
              <a:t>May 9, 2023</a:t>
            </a:r>
            <a:endParaRPr lang="en-US" dirty="0"/>
          </a:p>
        </p:txBody>
      </p:sp>
    </p:spTree>
    <p:extLst>
      <p:ext uri="{BB962C8B-B14F-4D97-AF65-F5344CB8AC3E}">
        <p14:creationId xmlns:p14="http://schemas.microsoft.com/office/powerpoint/2010/main" val="3476419934"/>
      </p:ext>
    </p:extLst>
  </p:cSld>
  <p:clrMapOvr>
    <a:masterClrMapping/>
  </p:clrMapOvr>
</p:sld>
</file>

<file path=ppt/theme/theme1.xml><?xml version="1.0" encoding="utf-8"?>
<a:theme xmlns:a="http://schemas.openxmlformats.org/drawingml/2006/main" name="BER-PPT-2015-General">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eneral 2019.pptx" id="{9FB36B65-300A-4FD9-B3B9-EFB7620AC066}" vid="{84363477-DA8B-49AE-A97B-6637E86026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General 2019</Template>
  <TotalTime>10732</TotalTime>
  <Words>3499</Words>
  <Application>Microsoft Macintosh PowerPoint</Application>
  <PresentationFormat>Widescreen</PresentationFormat>
  <Paragraphs>343</Paragraphs>
  <Slides>43</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Wingdings</vt:lpstr>
      <vt:lpstr>BER-PPT-2015-General</vt:lpstr>
      <vt:lpstr>PowerPoint Presentation</vt:lpstr>
      <vt:lpstr>Patentable Subject Matter</vt:lpstr>
      <vt:lpstr>Statutory Subject Matter</vt:lpstr>
      <vt:lpstr>Patentable Subject Matter</vt:lpstr>
      <vt:lpstr>Patentable Subject Matter</vt:lpstr>
      <vt:lpstr>Biotechnology/Pharmaceutical Patentable Subject Matter</vt:lpstr>
      <vt:lpstr>Patentable Subject Matter</vt:lpstr>
      <vt:lpstr>Patentable Subject Matter</vt:lpstr>
      <vt:lpstr>Patentable Subject Matter - Plants</vt:lpstr>
      <vt:lpstr>Patentable Subject Matter Composition of Matter - Animals</vt:lpstr>
      <vt:lpstr>Higher Life Forms - Animals</vt:lpstr>
      <vt:lpstr>Higher Life Forms - Animals</vt:lpstr>
      <vt:lpstr>Higher Life Forms (cont.)</vt:lpstr>
      <vt:lpstr>Higher Life Forms (cont.)</vt:lpstr>
      <vt:lpstr>Higher Life Forms (cont.)</vt:lpstr>
      <vt:lpstr>Higher Life Forms (cont.)</vt:lpstr>
      <vt:lpstr>Higher Life Forms (cont.)</vt:lpstr>
      <vt:lpstr>Higher Life Forms (cont.)</vt:lpstr>
      <vt:lpstr>Patentable Subject Matter</vt:lpstr>
      <vt:lpstr>Patentable Subject Matter</vt:lpstr>
      <vt:lpstr>Patentable Subject Matter</vt:lpstr>
      <vt:lpstr>Diagnostic Methods in Canada</vt:lpstr>
      <vt:lpstr>Patentable subject matter – laws of nature</vt:lpstr>
      <vt:lpstr>USPTO Guidance on Laws of Nature/Natural Products</vt:lpstr>
      <vt:lpstr>Diagnostic methods in Canada</vt:lpstr>
      <vt:lpstr>Diagnostic methods in Canada </vt:lpstr>
      <vt:lpstr>Diagnostic methods in Canada </vt:lpstr>
      <vt:lpstr>Diagnostic methods in Canada – Patent Office Practice - gatekeeper</vt:lpstr>
      <vt:lpstr>Patentable subject matter</vt:lpstr>
      <vt:lpstr>Patentable subject matter: Genes</vt:lpstr>
      <vt:lpstr>Patentable subject matter: Genes</vt:lpstr>
      <vt:lpstr>Patentable subject matter: Genes</vt:lpstr>
      <vt:lpstr>Patentable subject matter: Genes</vt:lpstr>
      <vt:lpstr>Patentable subject matter: Genes</vt:lpstr>
      <vt:lpstr>Patentable Subject Matter – Medical Treatments</vt:lpstr>
      <vt:lpstr>Medical Treatments (cont.)</vt:lpstr>
      <vt:lpstr>Medical Treatments (cont.)</vt:lpstr>
      <vt:lpstr>Medical Treatments (cont.)</vt:lpstr>
      <vt:lpstr>Medical Treatment vs. Use (compounds)</vt:lpstr>
      <vt:lpstr>New Uses of Known Compounds</vt:lpstr>
      <vt:lpstr>Dosage Regimens</vt:lpstr>
      <vt:lpstr>Questions?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 Szweras</dc:creator>
  <cp:lastModifiedBy>Don Cameron</cp:lastModifiedBy>
  <cp:revision>73</cp:revision>
  <dcterms:created xsi:type="dcterms:W3CDTF">2021-08-30T14:43:01Z</dcterms:created>
  <dcterms:modified xsi:type="dcterms:W3CDTF">2023-11-22T16:01:58Z</dcterms:modified>
</cp:coreProperties>
</file>