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9"/>
  </p:notesMasterIdLst>
  <p:handoutMasterIdLst>
    <p:handoutMasterId r:id="rId30"/>
  </p:handoutMasterIdLst>
  <p:sldIdLst>
    <p:sldId id="262" r:id="rId2"/>
    <p:sldId id="263" r:id="rId3"/>
    <p:sldId id="280" r:id="rId4"/>
    <p:sldId id="282" r:id="rId5"/>
    <p:sldId id="283" r:id="rId6"/>
    <p:sldId id="284" r:id="rId7"/>
    <p:sldId id="278" r:id="rId8"/>
    <p:sldId id="293" r:id="rId9"/>
    <p:sldId id="288" r:id="rId10"/>
    <p:sldId id="279" r:id="rId11"/>
    <p:sldId id="276" r:id="rId12"/>
    <p:sldId id="289" r:id="rId13"/>
    <p:sldId id="290" r:id="rId14"/>
    <p:sldId id="277" r:id="rId15"/>
    <p:sldId id="281" r:id="rId16"/>
    <p:sldId id="291" r:id="rId17"/>
    <p:sldId id="292" r:id="rId18"/>
    <p:sldId id="266" r:id="rId19"/>
    <p:sldId id="267" r:id="rId20"/>
    <p:sldId id="285" r:id="rId21"/>
    <p:sldId id="268" r:id="rId22"/>
    <p:sldId id="269" r:id="rId23"/>
    <p:sldId id="274" r:id="rId24"/>
    <p:sldId id="275" r:id="rId25"/>
    <p:sldId id="286" r:id="rId26"/>
    <p:sldId id="287" r:id="rId27"/>
    <p:sldId id="261" r:id="rId28"/>
  </p:sldIdLst>
  <p:sldSz cx="9144000" cy="6858000" type="screen4x3"/>
  <p:notesSz cx="6858000" cy="9296400"/>
  <p:defaultTextStyle>
    <a:defPPr>
      <a:defRPr lang="en-CA"/>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C1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121" d="100"/>
          <a:sy n="121" d="100"/>
        </p:scale>
        <p:origin x="1904"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426C385-2FA5-4A28-BBFE-69B105480202}" type="datetimeFigureOut">
              <a:rPr lang="en-CA"/>
              <a:pPr>
                <a:defRPr/>
              </a:pPr>
              <a:t>2023-07-19</a:t>
            </a:fld>
            <a:endParaRPr lang="en-CA"/>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D8565A2-1058-4468-A96A-85BB82B5B9EC}" type="slidenum">
              <a:rPr lang="en-CA"/>
              <a:pPr>
                <a:defRPr/>
              </a:pPr>
              <a:t>‹#›</a:t>
            </a:fld>
            <a:endParaRPr lang="en-CA"/>
          </a:p>
        </p:txBody>
      </p:sp>
    </p:spTree>
    <p:extLst>
      <p:ext uri="{BB962C8B-B14F-4D97-AF65-F5344CB8AC3E}">
        <p14:creationId xmlns:p14="http://schemas.microsoft.com/office/powerpoint/2010/main" val="287410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98E953E-FD52-4C0D-AE49-345427799CD5}" type="datetimeFigureOut">
              <a:rPr lang="en-CA"/>
              <a:pPr>
                <a:defRPr/>
              </a:pPr>
              <a:t>2023-07-19</a:t>
            </a:fld>
            <a:endParaRPr lang="en-CA"/>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CA" noProof="0"/>
          </a:p>
        </p:txBody>
      </p:sp>
      <p:sp>
        <p:nvSpPr>
          <p:cNvPr id="5" name="Notes Placeholder 4"/>
          <p:cNvSpPr>
            <a:spLocks noGrp="1"/>
          </p:cNvSpPr>
          <p:nvPr>
            <p:ph type="body" sz="quarter" idx="3"/>
          </p:nvPr>
        </p:nvSpPr>
        <p:spPr>
          <a:xfrm>
            <a:off x="685800" y="4415790"/>
            <a:ext cx="5486400" cy="4183380"/>
          </a:xfrm>
          <a:prstGeom prst="rect">
            <a:avLst/>
          </a:prstGeom>
        </p:spPr>
        <p:txBody>
          <a:bodyPr vert="horz" wrap="square" lIns="91440" tIns="45720" rIns="91440" bIns="45720"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CA"/>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24592AC-978D-4CA6-A376-DBD6F7FE7C3D}" type="slidenum">
              <a:rPr lang="en-CA"/>
              <a:pPr>
                <a:defRPr/>
              </a:pPr>
              <a:t>‹#›</a:t>
            </a:fld>
            <a:endParaRPr lang="en-CA"/>
          </a:p>
        </p:txBody>
      </p:sp>
    </p:spTree>
    <p:extLst>
      <p:ext uri="{BB962C8B-B14F-4D97-AF65-F5344CB8AC3E}">
        <p14:creationId xmlns:p14="http://schemas.microsoft.com/office/powerpoint/2010/main" val="948799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300">
                <a:solidFill>
                  <a:schemeClr val="tx1"/>
                </a:solidFill>
                <a:latin typeface="Arial" pitchFamily="34" charset="0"/>
              </a:defRPr>
            </a:lvl1pPr>
            <a:lvl2pPr marL="709443" indent="-272863">
              <a:defRPr sz="2300">
                <a:solidFill>
                  <a:schemeClr val="tx1"/>
                </a:solidFill>
                <a:latin typeface="Arial" pitchFamily="34" charset="0"/>
              </a:defRPr>
            </a:lvl2pPr>
            <a:lvl3pPr marL="1091451" indent="-218290">
              <a:defRPr sz="2300">
                <a:solidFill>
                  <a:schemeClr val="tx1"/>
                </a:solidFill>
                <a:latin typeface="Arial" pitchFamily="34" charset="0"/>
              </a:defRPr>
            </a:lvl3pPr>
            <a:lvl4pPr marL="1528031" indent="-218290">
              <a:defRPr sz="2300">
                <a:solidFill>
                  <a:schemeClr val="tx1"/>
                </a:solidFill>
                <a:latin typeface="Arial" pitchFamily="34" charset="0"/>
              </a:defRPr>
            </a:lvl4pPr>
            <a:lvl5pPr marL="1964611" indent="-218290">
              <a:defRPr sz="2300">
                <a:solidFill>
                  <a:schemeClr val="tx1"/>
                </a:solidFill>
                <a:latin typeface="Arial" pitchFamily="34" charset="0"/>
              </a:defRPr>
            </a:lvl5pPr>
            <a:lvl6pPr marL="2401192" indent="-218290" algn="ctr" eaLnBrk="0" fontAlgn="base" hangingPunct="0">
              <a:spcBef>
                <a:spcPct val="0"/>
              </a:spcBef>
              <a:spcAft>
                <a:spcPct val="0"/>
              </a:spcAft>
              <a:defRPr sz="2300">
                <a:solidFill>
                  <a:schemeClr val="tx1"/>
                </a:solidFill>
                <a:latin typeface="Arial" pitchFamily="34" charset="0"/>
              </a:defRPr>
            </a:lvl6pPr>
            <a:lvl7pPr marL="2837772" indent="-218290" algn="ctr" eaLnBrk="0" fontAlgn="base" hangingPunct="0">
              <a:spcBef>
                <a:spcPct val="0"/>
              </a:spcBef>
              <a:spcAft>
                <a:spcPct val="0"/>
              </a:spcAft>
              <a:defRPr sz="2300">
                <a:solidFill>
                  <a:schemeClr val="tx1"/>
                </a:solidFill>
                <a:latin typeface="Arial" pitchFamily="34" charset="0"/>
              </a:defRPr>
            </a:lvl7pPr>
            <a:lvl8pPr marL="3274352" indent="-218290" algn="ctr" eaLnBrk="0" fontAlgn="base" hangingPunct="0">
              <a:spcBef>
                <a:spcPct val="0"/>
              </a:spcBef>
              <a:spcAft>
                <a:spcPct val="0"/>
              </a:spcAft>
              <a:defRPr sz="2300">
                <a:solidFill>
                  <a:schemeClr val="tx1"/>
                </a:solidFill>
                <a:latin typeface="Arial" pitchFamily="34" charset="0"/>
              </a:defRPr>
            </a:lvl8pPr>
            <a:lvl9pPr marL="3710932" indent="-218290" algn="ctr" eaLnBrk="0" fontAlgn="base" hangingPunct="0">
              <a:spcBef>
                <a:spcPct val="0"/>
              </a:spcBef>
              <a:spcAft>
                <a:spcPct val="0"/>
              </a:spcAft>
              <a:defRPr sz="2300">
                <a:solidFill>
                  <a:schemeClr val="tx1"/>
                </a:solidFill>
                <a:latin typeface="Arial" pitchFamily="34" charset="0"/>
              </a:defRPr>
            </a:lvl9pPr>
          </a:lstStyle>
          <a:p>
            <a:fld id="{A22E7C84-0DCD-44DA-9700-8ACA101D33C7}" type="datetime1">
              <a:rPr lang="fr-CH" sz="1200"/>
              <a:pPr/>
              <a:t>19.07.23</a:t>
            </a:fld>
            <a:endParaRPr lang="fr-CH" sz="1200"/>
          </a:p>
        </p:txBody>
      </p:sp>
      <p:sp>
        <p:nvSpPr>
          <p:cNvPr id="46083"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300">
                <a:solidFill>
                  <a:schemeClr val="tx1"/>
                </a:solidFill>
                <a:latin typeface="Arial" pitchFamily="34" charset="0"/>
              </a:defRPr>
            </a:lvl1pPr>
            <a:lvl2pPr marL="709443" indent="-272863">
              <a:defRPr sz="2300">
                <a:solidFill>
                  <a:schemeClr val="tx1"/>
                </a:solidFill>
                <a:latin typeface="Arial" pitchFamily="34" charset="0"/>
              </a:defRPr>
            </a:lvl2pPr>
            <a:lvl3pPr marL="1091451" indent="-218290">
              <a:defRPr sz="2300">
                <a:solidFill>
                  <a:schemeClr val="tx1"/>
                </a:solidFill>
                <a:latin typeface="Arial" pitchFamily="34" charset="0"/>
              </a:defRPr>
            </a:lvl3pPr>
            <a:lvl4pPr marL="1528031" indent="-218290">
              <a:defRPr sz="2300">
                <a:solidFill>
                  <a:schemeClr val="tx1"/>
                </a:solidFill>
                <a:latin typeface="Arial" pitchFamily="34" charset="0"/>
              </a:defRPr>
            </a:lvl4pPr>
            <a:lvl5pPr marL="1964611" indent="-218290">
              <a:defRPr sz="2300">
                <a:solidFill>
                  <a:schemeClr val="tx1"/>
                </a:solidFill>
                <a:latin typeface="Arial" pitchFamily="34" charset="0"/>
              </a:defRPr>
            </a:lvl5pPr>
            <a:lvl6pPr marL="2401192" indent="-218290" algn="ctr" eaLnBrk="0" fontAlgn="base" hangingPunct="0">
              <a:spcBef>
                <a:spcPct val="0"/>
              </a:spcBef>
              <a:spcAft>
                <a:spcPct val="0"/>
              </a:spcAft>
              <a:defRPr sz="2300">
                <a:solidFill>
                  <a:schemeClr val="tx1"/>
                </a:solidFill>
                <a:latin typeface="Arial" pitchFamily="34" charset="0"/>
              </a:defRPr>
            </a:lvl6pPr>
            <a:lvl7pPr marL="2837772" indent="-218290" algn="ctr" eaLnBrk="0" fontAlgn="base" hangingPunct="0">
              <a:spcBef>
                <a:spcPct val="0"/>
              </a:spcBef>
              <a:spcAft>
                <a:spcPct val="0"/>
              </a:spcAft>
              <a:defRPr sz="2300">
                <a:solidFill>
                  <a:schemeClr val="tx1"/>
                </a:solidFill>
                <a:latin typeface="Arial" pitchFamily="34" charset="0"/>
              </a:defRPr>
            </a:lvl7pPr>
            <a:lvl8pPr marL="3274352" indent="-218290" algn="ctr" eaLnBrk="0" fontAlgn="base" hangingPunct="0">
              <a:spcBef>
                <a:spcPct val="0"/>
              </a:spcBef>
              <a:spcAft>
                <a:spcPct val="0"/>
              </a:spcAft>
              <a:defRPr sz="2300">
                <a:solidFill>
                  <a:schemeClr val="tx1"/>
                </a:solidFill>
                <a:latin typeface="Arial" pitchFamily="34" charset="0"/>
              </a:defRPr>
            </a:lvl8pPr>
            <a:lvl9pPr marL="3710932" indent="-218290" algn="ctr" eaLnBrk="0" fontAlgn="base" hangingPunct="0">
              <a:spcBef>
                <a:spcPct val="0"/>
              </a:spcBef>
              <a:spcAft>
                <a:spcPct val="0"/>
              </a:spcAft>
              <a:defRPr sz="2300">
                <a:solidFill>
                  <a:schemeClr val="tx1"/>
                </a:solidFill>
                <a:latin typeface="Arial" pitchFamily="34" charset="0"/>
              </a:defRPr>
            </a:lvl9pPr>
          </a:lstStyle>
          <a:p>
            <a:fld id="{B96A122B-DF98-4116-9FE6-381C1B1AD787}" type="slidenum">
              <a:rPr lang="fr-CH" sz="1200"/>
              <a:pPr/>
              <a:t>1</a:t>
            </a:fld>
            <a:endParaRPr lang="fr-CH" sz="1200"/>
          </a:p>
        </p:txBody>
      </p:sp>
      <p:sp>
        <p:nvSpPr>
          <p:cNvPr id="46084" name="Rectangle 2"/>
          <p:cNvSpPr>
            <a:spLocks noGrp="1" noRot="1" noChangeAspect="1" noChangeArrowheads="1" noTextEdit="1"/>
          </p:cNvSpPr>
          <p:nvPr>
            <p:ph type="sldImg"/>
          </p:nvPr>
        </p:nvSpPr>
        <p:spPr>
          <a:ln/>
        </p:spPr>
      </p:sp>
      <p:sp>
        <p:nvSpPr>
          <p:cNvPr id="46085" name="Rectangle 3" descr="╄媇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descr="logoddsmnoi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300">
                <a:solidFill>
                  <a:schemeClr val="tx1"/>
                </a:solidFill>
                <a:latin typeface="Arial" pitchFamily="34" charset="0"/>
              </a:defRPr>
            </a:lvl1pPr>
            <a:lvl2pPr marL="709443" indent="-272863">
              <a:defRPr sz="2300">
                <a:solidFill>
                  <a:schemeClr val="tx1"/>
                </a:solidFill>
                <a:latin typeface="Arial" pitchFamily="34" charset="0"/>
              </a:defRPr>
            </a:lvl2pPr>
            <a:lvl3pPr marL="1091451" indent="-218290">
              <a:defRPr sz="2300">
                <a:solidFill>
                  <a:schemeClr val="tx1"/>
                </a:solidFill>
                <a:latin typeface="Arial" pitchFamily="34" charset="0"/>
              </a:defRPr>
            </a:lvl3pPr>
            <a:lvl4pPr marL="1528031" indent="-218290">
              <a:defRPr sz="2300">
                <a:solidFill>
                  <a:schemeClr val="tx1"/>
                </a:solidFill>
                <a:latin typeface="Arial" pitchFamily="34" charset="0"/>
              </a:defRPr>
            </a:lvl4pPr>
            <a:lvl5pPr marL="1964611" indent="-218290">
              <a:defRPr sz="2300">
                <a:solidFill>
                  <a:schemeClr val="tx1"/>
                </a:solidFill>
                <a:latin typeface="Arial" pitchFamily="34" charset="0"/>
              </a:defRPr>
            </a:lvl5pPr>
            <a:lvl6pPr marL="2401192" indent="-218290" algn="ctr" eaLnBrk="0" fontAlgn="base" hangingPunct="0">
              <a:spcBef>
                <a:spcPct val="0"/>
              </a:spcBef>
              <a:spcAft>
                <a:spcPct val="0"/>
              </a:spcAft>
              <a:defRPr sz="2300">
                <a:solidFill>
                  <a:schemeClr val="tx1"/>
                </a:solidFill>
                <a:latin typeface="Arial" pitchFamily="34" charset="0"/>
              </a:defRPr>
            </a:lvl6pPr>
            <a:lvl7pPr marL="2837772" indent="-218290" algn="ctr" eaLnBrk="0" fontAlgn="base" hangingPunct="0">
              <a:spcBef>
                <a:spcPct val="0"/>
              </a:spcBef>
              <a:spcAft>
                <a:spcPct val="0"/>
              </a:spcAft>
              <a:defRPr sz="2300">
                <a:solidFill>
                  <a:schemeClr val="tx1"/>
                </a:solidFill>
                <a:latin typeface="Arial" pitchFamily="34" charset="0"/>
              </a:defRPr>
            </a:lvl7pPr>
            <a:lvl8pPr marL="3274352" indent="-218290" algn="ctr" eaLnBrk="0" fontAlgn="base" hangingPunct="0">
              <a:spcBef>
                <a:spcPct val="0"/>
              </a:spcBef>
              <a:spcAft>
                <a:spcPct val="0"/>
              </a:spcAft>
              <a:defRPr sz="2300">
                <a:solidFill>
                  <a:schemeClr val="tx1"/>
                </a:solidFill>
                <a:latin typeface="Arial" pitchFamily="34" charset="0"/>
              </a:defRPr>
            </a:lvl8pPr>
            <a:lvl9pPr marL="3710932" indent="-218290" algn="ctr" eaLnBrk="0" fontAlgn="base" hangingPunct="0">
              <a:spcBef>
                <a:spcPct val="0"/>
              </a:spcBef>
              <a:spcAft>
                <a:spcPct val="0"/>
              </a:spcAft>
              <a:defRPr sz="2300">
                <a:solidFill>
                  <a:schemeClr val="tx1"/>
                </a:solidFill>
                <a:latin typeface="Arial" pitchFamily="34" charset="0"/>
              </a:defRPr>
            </a:lvl9pPr>
          </a:lstStyle>
          <a:p>
            <a:fld id="{72266D6B-AFF3-4CB4-90DC-7F553CBF8753}" type="datetime1">
              <a:rPr lang="fr-CH" sz="1200"/>
              <a:pPr/>
              <a:t>19.07.23</a:t>
            </a:fld>
            <a:endParaRPr lang="fr-CH" sz="1200"/>
          </a:p>
        </p:txBody>
      </p:sp>
      <p:sp>
        <p:nvSpPr>
          <p:cNvPr id="47107" name="Rectangle 7" descr="logoddsmnoi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300">
                <a:solidFill>
                  <a:schemeClr val="tx1"/>
                </a:solidFill>
                <a:latin typeface="Arial" pitchFamily="34" charset="0"/>
              </a:defRPr>
            </a:lvl1pPr>
            <a:lvl2pPr marL="709443" indent="-272863">
              <a:defRPr sz="2300">
                <a:solidFill>
                  <a:schemeClr val="tx1"/>
                </a:solidFill>
                <a:latin typeface="Arial" pitchFamily="34" charset="0"/>
              </a:defRPr>
            </a:lvl2pPr>
            <a:lvl3pPr marL="1091451" indent="-218290">
              <a:defRPr sz="2300">
                <a:solidFill>
                  <a:schemeClr val="tx1"/>
                </a:solidFill>
                <a:latin typeface="Arial" pitchFamily="34" charset="0"/>
              </a:defRPr>
            </a:lvl3pPr>
            <a:lvl4pPr marL="1528031" indent="-218290">
              <a:defRPr sz="2300">
                <a:solidFill>
                  <a:schemeClr val="tx1"/>
                </a:solidFill>
                <a:latin typeface="Arial" pitchFamily="34" charset="0"/>
              </a:defRPr>
            </a:lvl4pPr>
            <a:lvl5pPr marL="1964611" indent="-218290">
              <a:defRPr sz="2300">
                <a:solidFill>
                  <a:schemeClr val="tx1"/>
                </a:solidFill>
                <a:latin typeface="Arial" pitchFamily="34" charset="0"/>
              </a:defRPr>
            </a:lvl5pPr>
            <a:lvl6pPr marL="2401192" indent="-218290" algn="ctr" eaLnBrk="0" fontAlgn="base" hangingPunct="0">
              <a:spcBef>
                <a:spcPct val="0"/>
              </a:spcBef>
              <a:spcAft>
                <a:spcPct val="0"/>
              </a:spcAft>
              <a:defRPr sz="2300">
                <a:solidFill>
                  <a:schemeClr val="tx1"/>
                </a:solidFill>
                <a:latin typeface="Arial" pitchFamily="34" charset="0"/>
              </a:defRPr>
            </a:lvl6pPr>
            <a:lvl7pPr marL="2837772" indent="-218290" algn="ctr" eaLnBrk="0" fontAlgn="base" hangingPunct="0">
              <a:spcBef>
                <a:spcPct val="0"/>
              </a:spcBef>
              <a:spcAft>
                <a:spcPct val="0"/>
              </a:spcAft>
              <a:defRPr sz="2300">
                <a:solidFill>
                  <a:schemeClr val="tx1"/>
                </a:solidFill>
                <a:latin typeface="Arial" pitchFamily="34" charset="0"/>
              </a:defRPr>
            </a:lvl7pPr>
            <a:lvl8pPr marL="3274352" indent="-218290" algn="ctr" eaLnBrk="0" fontAlgn="base" hangingPunct="0">
              <a:spcBef>
                <a:spcPct val="0"/>
              </a:spcBef>
              <a:spcAft>
                <a:spcPct val="0"/>
              </a:spcAft>
              <a:defRPr sz="2300">
                <a:solidFill>
                  <a:schemeClr val="tx1"/>
                </a:solidFill>
                <a:latin typeface="Arial" pitchFamily="34" charset="0"/>
              </a:defRPr>
            </a:lvl8pPr>
            <a:lvl9pPr marL="3710932" indent="-218290" algn="ctr" eaLnBrk="0" fontAlgn="base" hangingPunct="0">
              <a:spcBef>
                <a:spcPct val="0"/>
              </a:spcBef>
              <a:spcAft>
                <a:spcPct val="0"/>
              </a:spcAft>
              <a:defRPr sz="2300">
                <a:solidFill>
                  <a:schemeClr val="tx1"/>
                </a:solidFill>
                <a:latin typeface="Arial" pitchFamily="34" charset="0"/>
              </a:defRPr>
            </a:lvl9pPr>
          </a:lstStyle>
          <a:p>
            <a:fld id="{B67B5435-88AD-4A30-B031-40A08C17121F}" type="slidenum">
              <a:rPr lang="fr-CH" sz="1200"/>
              <a:pPr/>
              <a:t>2</a:t>
            </a:fld>
            <a:endParaRPr lang="fr-CH" sz="1200"/>
          </a:p>
        </p:txBody>
      </p:sp>
      <p:sp>
        <p:nvSpPr>
          <p:cNvPr id="47108" name="Rectangle 2"/>
          <p:cNvSpPr>
            <a:spLocks noGrp="1" noRot="1" noChangeAspect="1" noChangeArrowheads="1" noTextEdit="1"/>
          </p:cNvSpPr>
          <p:nvPr>
            <p:ph type="sldImg"/>
          </p:nvPr>
        </p:nvSpPr>
        <p:spPr>
          <a:ln/>
        </p:spPr>
      </p:sp>
      <p:sp>
        <p:nvSpPr>
          <p:cNvPr id="47109" name="Rectangle 3" descr="╄媇od"/>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pitchFamily="34" charset="0"/>
              </a:rPr>
              <a:t>Four fingers to five.</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normAutofit/>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914400"/>
          </a:xfrm>
        </p:spPr>
        <p:txBody>
          <a:bodyPr>
            <a:norm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2" name="Text Placeholder 11"/>
          <p:cNvSpPr>
            <a:spLocks noGrp="1"/>
          </p:cNvSpPr>
          <p:nvPr>
            <p:ph type="body" sz="quarter" idx="10"/>
          </p:nvPr>
        </p:nvSpPr>
        <p:spPr>
          <a:xfrm>
            <a:off x="1371600" y="4876800"/>
            <a:ext cx="6400800" cy="381000"/>
          </a:xfrm>
        </p:spPr>
        <p:txBody>
          <a:bodyPr>
            <a:normAutofit/>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30466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lgn="ctr">
              <a:defRPr/>
            </a:lvl1pPr>
          </a:lstStyle>
          <a:p>
            <a:r>
              <a:rPr lang="en-US"/>
              <a:t>Click to edit Master title style</a:t>
            </a:r>
            <a:endParaRPr lang="en-CA" dirty="0"/>
          </a:p>
        </p:txBody>
      </p:sp>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C9C77043-AB9E-4BB7-980C-96ED052C40D3}" type="datetimeFigureOut">
              <a:rPr lang="en-CA"/>
              <a:pPr>
                <a:defRPr/>
              </a:pPr>
              <a:t>2023-07-19</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DEF8596B-9BB4-476E-9302-4F46D4C0C607}" type="slidenum">
              <a:rPr lang="en-CA"/>
              <a:pPr>
                <a:defRPr/>
              </a:pPr>
              <a:t>‹#›</a:t>
            </a:fld>
            <a:endParaRPr lang="en-CA"/>
          </a:p>
        </p:txBody>
      </p:sp>
    </p:spTree>
    <p:extLst>
      <p:ext uri="{BB962C8B-B14F-4D97-AF65-F5344CB8AC3E}">
        <p14:creationId xmlns:p14="http://schemas.microsoft.com/office/powerpoint/2010/main" val="3424532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82038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7382E7EA-A117-47E7-8863-F0FC445FA6F0}" type="datetimeFigureOut">
              <a:rPr lang="en-CA"/>
              <a:pPr>
                <a:defRPr/>
              </a:pPr>
              <a:t>2023-07-19</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7DF42C09-AABA-48F5-AD76-EEE0256321A2}" type="slidenum">
              <a:rPr lang="en-CA"/>
              <a:pPr>
                <a:defRPr/>
              </a:pPr>
              <a:t>‹#›</a:t>
            </a:fld>
            <a:endParaRPr lang="en-CA"/>
          </a:p>
        </p:txBody>
      </p:sp>
    </p:spTree>
    <p:extLst>
      <p:ext uri="{BB962C8B-B14F-4D97-AF65-F5344CB8AC3E}">
        <p14:creationId xmlns:p14="http://schemas.microsoft.com/office/powerpoint/2010/main" val="2524199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9" name="Date Placeholder 3"/>
          <p:cNvSpPr>
            <a:spLocks noGrp="1"/>
          </p:cNvSpPr>
          <p:nvPr>
            <p:ph type="dt" sz="half" idx="10"/>
          </p:nvPr>
        </p:nvSpPr>
        <p:spPr>
          <a:xfrm>
            <a:off x="457200" y="6356350"/>
            <a:ext cx="1676400" cy="365125"/>
          </a:xfrm>
        </p:spPr>
        <p:txBody>
          <a:bodyPr/>
          <a:lstStyle>
            <a:lvl1pPr>
              <a:defRPr/>
            </a:lvl1pPr>
          </a:lstStyle>
          <a:p>
            <a:pPr>
              <a:defRPr/>
            </a:pPr>
            <a:fld id="{7554FE19-EC23-4C30-8079-23008F17120B}" type="datetimeFigureOut">
              <a:rPr lang="en-CA"/>
              <a:pPr>
                <a:defRPr/>
              </a:pPr>
              <a:t>2023-07-19</a:t>
            </a:fld>
            <a:endParaRPr lang="en-CA"/>
          </a:p>
        </p:txBody>
      </p:sp>
      <p:sp>
        <p:nvSpPr>
          <p:cNvPr id="10"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11" name="Slide Number Placeholder 5"/>
          <p:cNvSpPr>
            <a:spLocks noGrp="1"/>
          </p:cNvSpPr>
          <p:nvPr>
            <p:ph type="sldNum" sz="quarter" idx="12"/>
          </p:nvPr>
        </p:nvSpPr>
        <p:spPr>
          <a:xfrm>
            <a:off x="5334000" y="6356350"/>
            <a:ext cx="1592263" cy="365125"/>
          </a:xfrm>
        </p:spPr>
        <p:txBody>
          <a:bodyPr/>
          <a:lstStyle>
            <a:lvl1pPr>
              <a:defRPr/>
            </a:lvl1pPr>
          </a:lstStyle>
          <a:p>
            <a:pPr>
              <a:defRPr/>
            </a:pPr>
            <a:fld id="{FD8C3731-6543-4E27-8895-F9323434D9CB}" type="slidenum">
              <a:rPr lang="en-CA"/>
              <a:pPr>
                <a:defRPr/>
              </a:pPr>
              <a:t>‹#›</a:t>
            </a:fld>
            <a:endParaRPr lang="en-CA"/>
          </a:p>
        </p:txBody>
      </p:sp>
    </p:spTree>
    <p:extLst>
      <p:ext uri="{BB962C8B-B14F-4D97-AF65-F5344CB8AC3E}">
        <p14:creationId xmlns:p14="http://schemas.microsoft.com/office/powerpoint/2010/main" val="1068806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5" name="Date Placeholder 3"/>
          <p:cNvSpPr>
            <a:spLocks noGrp="1"/>
          </p:cNvSpPr>
          <p:nvPr>
            <p:ph type="dt" sz="half" idx="10"/>
          </p:nvPr>
        </p:nvSpPr>
        <p:spPr>
          <a:xfrm>
            <a:off x="457200" y="6356350"/>
            <a:ext cx="1676400" cy="365125"/>
          </a:xfrm>
        </p:spPr>
        <p:txBody>
          <a:bodyPr/>
          <a:lstStyle>
            <a:lvl1pPr>
              <a:defRPr/>
            </a:lvl1pPr>
          </a:lstStyle>
          <a:p>
            <a:pPr>
              <a:defRPr/>
            </a:pPr>
            <a:fld id="{5B0A82CA-79E8-442A-8E7F-A289A0A174F9}" type="datetimeFigureOut">
              <a:rPr lang="en-CA"/>
              <a:pPr>
                <a:defRPr/>
              </a:pPr>
              <a:t>2023-07-19</a:t>
            </a:fld>
            <a:endParaRPr lang="en-CA"/>
          </a:p>
        </p:txBody>
      </p:sp>
      <p:sp>
        <p:nvSpPr>
          <p:cNvPr id="6"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7" name="Slide Number Placeholder 5"/>
          <p:cNvSpPr>
            <a:spLocks noGrp="1"/>
          </p:cNvSpPr>
          <p:nvPr>
            <p:ph type="sldNum" sz="quarter" idx="12"/>
          </p:nvPr>
        </p:nvSpPr>
        <p:spPr>
          <a:xfrm>
            <a:off x="5334000" y="6356350"/>
            <a:ext cx="1592263" cy="365125"/>
          </a:xfrm>
        </p:spPr>
        <p:txBody>
          <a:bodyPr/>
          <a:lstStyle>
            <a:lvl1pPr>
              <a:defRPr/>
            </a:lvl1pPr>
          </a:lstStyle>
          <a:p>
            <a:pPr>
              <a:defRPr/>
            </a:pPr>
            <a:fld id="{4D038674-4A1E-4316-9CCD-CB3F0625D562}" type="slidenum">
              <a:rPr lang="en-CA"/>
              <a:pPr>
                <a:defRPr/>
              </a:pPr>
              <a:t>‹#›</a:t>
            </a:fld>
            <a:endParaRPr lang="en-CA"/>
          </a:p>
        </p:txBody>
      </p:sp>
    </p:spTree>
    <p:extLst>
      <p:ext uri="{BB962C8B-B14F-4D97-AF65-F5344CB8AC3E}">
        <p14:creationId xmlns:p14="http://schemas.microsoft.com/office/powerpoint/2010/main" val="1619891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half" idx="10"/>
          </p:nvPr>
        </p:nvSpPr>
        <p:spPr>
          <a:xfrm>
            <a:off x="457200" y="6356350"/>
            <a:ext cx="1676400" cy="365125"/>
          </a:xfrm>
        </p:spPr>
        <p:txBody>
          <a:bodyPr/>
          <a:lstStyle>
            <a:lvl1pPr>
              <a:defRPr/>
            </a:lvl1pPr>
          </a:lstStyle>
          <a:p>
            <a:pPr>
              <a:defRPr/>
            </a:pPr>
            <a:fld id="{E3DEE523-0505-4859-B962-6F340663CE03}" type="datetimeFigureOut">
              <a:rPr lang="en-CA"/>
              <a:pPr>
                <a:defRPr/>
              </a:pPr>
              <a:t>2023-07-19</a:t>
            </a:fld>
            <a:endParaRPr lang="en-CA"/>
          </a:p>
        </p:txBody>
      </p:sp>
      <p:sp>
        <p:nvSpPr>
          <p:cNvPr id="4"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5" name="Slide Number Placeholder 5"/>
          <p:cNvSpPr>
            <a:spLocks noGrp="1"/>
          </p:cNvSpPr>
          <p:nvPr>
            <p:ph type="sldNum" sz="quarter" idx="12"/>
          </p:nvPr>
        </p:nvSpPr>
        <p:spPr>
          <a:xfrm>
            <a:off x="5334000" y="6356350"/>
            <a:ext cx="1592263" cy="365125"/>
          </a:xfrm>
        </p:spPr>
        <p:txBody>
          <a:bodyPr/>
          <a:lstStyle>
            <a:lvl1pPr>
              <a:defRPr/>
            </a:lvl1pPr>
          </a:lstStyle>
          <a:p>
            <a:pPr>
              <a:defRPr/>
            </a:pPr>
            <a:fld id="{9539E044-CABB-4B6D-B2F2-AA3B70F43D0F}" type="slidenum">
              <a:rPr lang="en-CA"/>
              <a:pPr>
                <a:defRPr/>
              </a:pPr>
              <a:t>‹#›</a:t>
            </a:fld>
            <a:endParaRPr lang="en-CA"/>
          </a:p>
        </p:txBody>
      </p:sp>
    </p:spTree>
    <p:extLst>
      <p:ext uri="{BB962C8B-B14F-4D97-AF65-F5344CB8AC3E}">
        <p14:creationId xmlns:p14="http://schemas.microsoft.com/office/powerpoint/2010/main" val="5174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a:off x="457200" y="1447800"/>
            <a:ext cx="3048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p:cNvSpPr>
            <a:spLocks noGrp="1"/>
          </p:cNvSpPr>
          <p:nvPr>
            <p:ph type="dt" sz="half" idx="10"/>
          </p:nvPr>
        </p:nvSpPr>
        <p:spPr>
          <a:xfrm>
            <a:off x="457200" y="6356350"/>
            <a:ext cx="1676400" cy="365125"/>
          </a:xfrm>
        </p:spPr>
        <p:txBody>
          <a:bodyPr/>
          <a:lstStyle>
            <a:lvl1pPr>
              <a:defRPr/>
            </a:lvl1pPr>
          </a:lstStyle>
          <a:p>
            <a:pPr>
              <a:defRPr/>
            </a:pPr>
            <a:fld id="{85B3A796-FAF4-4A12-A7F6-6A9F38C4BDA4}" type="datetimeFigureOut">
              <a:rPr lang="en-CA"/>
              <a:pPr>
                <a:defRPr/>
              </a:pPr>
              <a:t>2023-07-19</a:t>
            </a:fld>
            <a:endParaRPr lang="en-CA"/>
          </a:p>
        </p:txBody>
      </p:sp>
      <p:sp>
        <p:nvSpPr>
          <p:cNvPr id="8"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p:cNvSpPr>
            <a:spLocks noGrp="1"/>
          </p:cNvSpPr>
          <p:nvPr>
            <p:ph type="sldNum" sz="quarter" idx="12"/>
          </p:nvPr>
        </p:nvSpPr>
        <p:spPr>
          <a:xfrm>
            <a:off x="5334000" y="6356350"/>
            <a:ext cx="1592263" cy="365125"/>
          </a:xfrm>
        </p:spPr>
        <p:txBody>
          <a:bodyPr/>
          <a:lstStyle>
            <a:lvl1pPr>
              <a:defRPr/>
            </a:lvl1pPr>
          </a:lstStyle>
          <a:p>
            <a:pPr>
              <a:defRPr/>
            </a:pPr>
            <a:fld id="{46AE8682-E22E-4554-BDE0-3B294F7953C7}" type="slidenum">
              <a:rPr lang="en-CA"/>
              <a:pPr>
                <a:defRPr/>
              </a:pPr>
              <a:t>‹#›</a:t>
            </a:fld>
            <a:endParaRPr lang="en-CA"/>
          </a:p>
        </p:txBody>
      </p:sp>
    </p:spTree>
    <p:extLst>
      <p:ext uri="{BB962C8B-B14F-4D97-AF65-F5344CB8AC3E}">
        <p14:creationId xmlns:p14="http://schemas.microsoft.com/office/powerpoint/2010/main" val="4118648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p:cNvCxnSpPr/>
          <p:nvPr/>
        </p:nvCxnSpPr>
        <p:spPr>
          <a:xfrm>
            <a:off x="1798638" y="5372100"/>
            <a:ext cx="5478462"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0439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17020141-3E4E-4C4D-A775-E708E34FEBFC}" type="datetimeFigureOut">
              <a:rPr lang="en-CA"/>
              <a:pPr>
                <a:defRPr/>
              </a:pPr>
              <a:t>2023-07-19</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E7107234-DDF9-4F92-A06D-647733846C58}" type="slidenum">
              <a:rPr lang="en-CA"/>
              <a:pPr>
                <a:defRPr/>
              </a:pPr>
              <a:t>‹#›</a:t>
            </a:fld>
            <a:endParaRPr lang="en-CA"/>
          </a:p>
        </p:txBody>
      </p:sp>
    </p:spTree>
    <p:extLst>
      <p:ext uri="{BB962C8B-B14F-4D97-AF65-F5344CB8AC3E}">
        <p14:creationId xmlns:p14="http://schemas.microsoft.com/office/powerpoint/2010/main" val="7557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flipV="1">
            <a:off x="6629400" y="279400"/>
            <a:ext cx="0" cy="586740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p:cNvSpPr>
            <a:spLocks noGrp="1"/>
          </p:cNvSpPr>
          <p:nvPr>
            <p:ph type="dt" sz="half" idx="10"/>
          </p:nvPr>
        </p:nvSpPr>
        <p:spPr>
          <a:xfrm>
            <a:off x="457200" y="6356350"/>
            <a:ext cx="1676400" cy="365125"/>
          </a:xfrm>
        </p:spPr>
        <p:txBody>
          <a:bodyPr/>
          <a:lstStyle>
            <a:lvl1pPr>
              <a:defRPr/>
            </a:lvl1pPr>
          </a:lstStyle>
          <a:p>
            <a:pPr>
              <a:defRPr/>
            </a:pPr>
            <a:fld id="{6D68A3AE-187D-4A48-B989-042D475390AA}" type="datetimeFigureOut">
              <a:rPr lang="en-CA"/>
              <a:pPr>
                <a:defRPr/>
              </a:pPr>
              <a:t>2023-07-19</a:t>
            </a:fld>
            <a:endParaRPr lang="en-CA"/>
          </a:p>
        </p:txBody>
      </p:sp>
      <p:sp>
        <p:nvSpPr>
          <p:cNvPr id="7" name="Footer Placeholder 4"/>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a:xfrm>
            <a:off x="5334000" y="6356350"/>
            <a:ext cx="1592263" cy="365125"/>
          </a:xfrm>
        </p:spPr>
        <p:txBody>
          <a:bodyPr/>
          <a:lstStyle>
            <a:lvl1pPr>
              <a:defRPr/>
            </a:lvl1pPr>
          </a:lstStyle>
          <a:p>
            <a:pPr>
              <a:defRPr/>
            </a:pPr>
            <a:fld id="{6C1CE003-9A5F-4DC6-9CE0-F419D633D85E}" type="slidenum">
              <a:rPr lang="en-CA"/>
              <a:pPr>
                <a:defRPr/>
              </a:pPr>
              <a:t>‹#›</a:t>
            </a:fld>
            <a:endParaRPr lang="en-CA"/>
          </a:p>
        </p:txBody>
      </p:sp>
    </p:spTree>
    <p:extLst>
      <p:ext uri="{BB962C8B-B14F-4D97-AF65-F5344CB8AC3E}">
        <p14:creationId xmlns:p14="http://schemas.microsoft.com/office/powerpoint/2010/main" val="3186793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718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609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8" name="Text Placeholder 17"/>
          <p:cNvSpPr>
            <a:spLocks noGrp="1"/>
          </p:cNvSpPr>
          <p:nvPr>
            <p:ph type="body" sz="quarter" idx="10"/>
          </p:nvPr>
        </p:nvSpPr>
        <p:spPr>
          <a:xfrm>
            <a:off x="1371600" y="4521666"/>
            <a:ext cx="6400800" cy="381000"/>
          </a:xfrm>
        </p:spPr>
        <p:txBody>
          <a:bodyPr>
            <a:normAutofit/>
          </a:bodyPr>
          <a:lstStyle>
            <a:lvl1pPr marL="0" indent="0" algn="ctr">
              <a:buFontTx/>
              <a:buNone/>
              <a:defRPr sz="2000"/>
            </a:lvl1pPr>
          </a:lstStyle>
          <a:p>
            <a:pPr lvl="0"/>
            <a:r>
              <a:rPr lang="en-US"/>
              <a:t>Click to edit Master text styles</a:t>
            </a:r>
          </a:p>
        </p:txBody>
      </p:sp>
      <p:sp>
        <p:nvSpPr>
          <p:cNvPr id="20" name="Text Placeholder 19"/>
          <p:cNvSpPr>
            <a:spLocks noGrp="1"/>
          </p:cNvSpPr>
          <p:nvPr>
            <p:ph type="body" sz="quarter" idx="11"/>
          </p:nvPr>
        </p:nvSpPr>
        <p:spPr>
          <a:xfrm>
            <a:off x="1371600" y="4918745"/>
            <a:ext cx="6400800" cy="304800"/>
          </a:xfrm>
        </p:spPr>
        <p:txBody>
          <a:bodyPr>
            <a:normAutofit/>
          </a:bodyPr>
          <a:lstStyle>
            <a:lvl1pPr marL="0" indent="0" algn="ctr">
              <a:buFontTx/>
              <a:buNone/>
              <a:defRPr sz="1400"/>
            </a:lvl1pPr>
          </a:lstStyle>
          <a:p>
            <a:pPr lvl="0"/>
            <a:r>
              <a:rPr lang="en-US"/>
              <a:t>Click to edit Master text styles</a:t>
            </a:r>
          </a:p>
        </p:txBody>
      </p:sp>
    </p:spTree>
    <p:extLst>
      <p:ext uri="{BB962C8B-B14F-4D97-AF65-F5344CB8AC3E}">
        <p14:creationId xmlns:p14="http://schemas.microsoft.com/office/powerpoint/2010/main" val="386697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CA"/>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0585DA4-4AE0-4A6F-8B9E-39D52939A3E3}" type="datetimeFigureOut">
              <a:rPr lang="en-CA"/>
              <a:pPr>
                <a:defRPr/>
              </a:pPr>
              <a:t>2023-07-19</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94B785A-A9BF-4100-BE09-D348E5C6CF01}"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Lst>
  <p:txStyles>
    <p:titleStyle>
      <a:lvl1pPr algn="ctr" rtl="0" eaLnBrk="1" fontAlgn="base" hangingPunct="1">
        <a:spcBef>
          <a:spcPct val="0"/>
        </a:spcBef>
        <a:spcAft>
          <a:spcPct val="0"/>
        </a:spcAft>
        <a:defRPr sz="4400" kern="1200">
          <a:solidFill>
            <a:srgbClr val="0C1975"/>
          </a:solidFill>
          <a:latin typeface="+mj-lt"/>
          <a:ea typeface="+mj-ea"/>
          <a:cs typeface="+mj-cs"/>
        </a:defRPr>
      </a:lvl1pPr>
      <a:lvl2pPr algn="ctr" rtl="0" eaLnBrk="1" fontAlgn="base" hangingPunct="1">
        <a:spcBef>
          <a:spcPct val="0"/>
        </a:spcBef>
        <a:spcAft>
          <a:spcPct val="0"/>
        </a:spcAft>
        <a:defRPr sz="4400">
          <a:solidFill>
            <a:srgbClr val="0C1975"/>
          </a:solidFill>
          <a:latin typeface="Calibri" pitchFamily="34" charset="0"/>
        </a:defRPr>
      </a:lvl2pPr>
      <a:lvl3pPr algn="ctr" rtl="0" eaLnBrk="1" fontAlgn="base" hangingPunct="1">
        <a:spcBef>
          <a:spcPct val="0"/>
        </a:spcBef>
        <a:spcAft>
          <a:spcPct val="0"/>
        </a:spcAft>
        <a:defRPr sz="4400">
          <a:solidFill>
            <a:srgbClr val="0C1975"/>
          </a:solidFill>
          <a:latin typeface="Calibri" pitchFamily="34" charset="0"/>
        </a:defRPr>
      </a:lvl3pPr>
      <a:lvl4pPr algn="ctr" rtl="0" eaLnBrk="1" fontAlgn="base" hangingPunct="1">
        <a:spcBef>
          <a:spcPct val="0"/>
        </a:spcBef>
        <a:spcAft>
          <a:spcPct val="0"/>
        </a:spcAft>
        <a:defRPr sz="4400">
          <a:solidFill>
            <a:srgbClr val="0C1975"/>
          </a:solidFill>
          <a:latin typeface="Calibri" pitchFamily="34" charset="0"/>
        </a:defRPr>
      </a:lvl4pPr>
      <a:lvl5pPr algn="ctr" rtl="0" eaLnBrk="1" fontAlgn="base" hangingPunct="1">
        <a:spcBef>
          <a:spcPct val="0"/>
        </a:spcBef>
        <a:spcAft>
          <a:spcPct val="0"/>
        </a:spcAft>
        <a:defRPr sz="4400">
          <a:solidFill>
            <a:srgbClr val="0C1975"/>
          </a:solidFill>
          <a:latin typeface="Calibri" pitchFamily="34" charset="0"/>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jurisdiction.com/gibney.htm"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laws.justice.gc.ca/fr/ShowDoc/cs/P-4/bo-ga:s_27::bo-ga:s_31/fr?page=8&amp;isPrinting=false#codese:28_2"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0"/>
          <p:cNvSpPr>
            <a:spLocks noGrp="1" noChangeArrowheads="1"/>
          </p:cNvSpPr>
          <p:nvPr>
            <p:ph type="ctrTitle"/>
          </p:nvPr>
        </p:nvSpPr>
        <p:spPr/>
        <p:txBody>
          <a:bodyPr/>
          <a:lstStyle/>
          <a:p>
            <a:pPr eaLnBrk="1" hangingPunct="1"/>
            <a:r>
              <a:rPr lang="en-US" dirty="0"/>
              <a:t>Anticipation</a:t>
            </a:r>
          </a:p>
        </p:txBody>
      </p:sp>
      <p:sp>
        <p:nvSpPr>
          <p:cNvPr id="3075" name="Rectangle 41"/>
          <p:cNvSpPr>
            <a:spLocks noGrp="1" noChangeArrowheads="1"/>
          </p:cNvSpPr>
          <p:nvPr>
            <p:ph type="subTitle" idx="1"/>
          </p:nvPr>
        </p:nvSpPr>
        <p:spPr/>
        <p:txBody>
          <a:bodyPr/>
          <a:lstStyle/>
          <a:p>
            <a:pPr eaLnBrk="1" hangingPunct="1">
              <a:lnSpc>
                <a:spcPct val="90000"/>
              </a:lnSpc>
            </a:pPr>
            <a:endParaRPr lang="en-US" sz="2000" dirty="0"/>
          </a:p>
          <a:p>
            <a:pPr eaLnBrk="1" hangingPunct="1">
              <a:lnSpc>
                <a:spcPct val="90000"/>
              </a:lnSpc>
            </a:pPr>
            <a:r>
              <a:rPr lang="en-US" sz="2000"/>
              <a:t>May 30, 2023</a:t>
            </a:r>
            <a:endParaRPr lang="en-US" sz="2000" dirty="0"/>
          </a:p>
          <a:p>
            <a:pPr eaLnBrk="1" hangingPunct="1">
              <a:lnSpc>
                <a:spcPct val="90000"/>
              </a:lnSpc>
            </a:pPr>
            <a:endParaRPr lang="en-US" sz="2000" dirty="0"/>
          </a:p>
        </p:txBody>
      </p:sp>
      <p:sp>
        <p:nvSpPr>
          <p:cNvPr id="2" name="Text Placeholder 1"/>
          <p:cNvSpPr>
            <a:spLocks noGrp="1"/>
          </p:cNvSpPr>
          <p:nvPr>
            <p:ph type="body" sz="quarter" idx="10"/>
          </p:nvPr>
        </p:nvSpPr>
        <p:spPr/>
        <p:txBody>
          <a:bodyPr/>
          <a:lstStyle/>
          <a:p>
            <a:r>
              <a:rPr lang="en-CA" dirty="0"/>
              <a:t>Don Cameron</a:t>
            </a:r>
          </a:p>
        </p:txBody>
      </p:sp>
      <p:sp>
        <p:nvSpPr>
          <p:cNvPr id="3076" name="Text Box 29"/>
          <p:cNvSpPr txBox="1">
            <a:spLocks noChangeArrowheads="1"/>
          </p:cNvSpPr>
          <p:nvPr/>
        </p:nvSpPr>
        <p:spPr bwMode="auto">
          <a:xfrm>
            <a:off x="179388" y="5095875"/>
            <a:ext cx="20923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a:endParaRPr lang="en-CA" sz="1600" b="1">
              <a:solidFill>
                <a:schemeClr val="bg1"/>
              </a:solidFill>
            </a:endParaRPr>
          </a:p>
          <a:p>
            <a:pPr algn="l"/>
            <a:endParaRPr lang="en-CA" sz="1600" b="1">
              <a:solidFill>
                <a:schemeClr val="bg1"/>
              </a:solidFill>
            </a:endParaRPr>
          </a:p>
          <a:p>
            <a:pPr algn="l"/>
            <a:r>
              <a:rPr lang="en-CA" sz="1600" b="1">
                <a:solidFill>
                  <a:schemeClr val="bg1"/>
                </a:solidFill>
              </a:rPr>
              <a:t>Donald M. Cameron</a:t>
            </a:r>
            <a:br>
              <a:rPr lang="en-CA" sz="1600" b="1">
                <a:solidFill>
                  <a:schemeClr val="bg1"/>
                </a:solidFill>
              </a:rPr>
            </a:br>
            <a:endParaRPr lang="en-CA" sz="1600" b="1">
              <a:solidFill>
                <a:schemeClr val="bg1"/>
              </a:solidFill>
            </a:endParaRPr>
          </a:p>
          <a:p>
            <a:pPr algn="l"/>
            <a:endParaRPr lang="en-CA" sz="1600" b="1">
              <a:solidFill>
                <a:schemeClr val="bg1"/>
              </a:solidFill>
              <a:latin typeface="Century Gothic" pitchFamily="34" charset="0"/>
            </a:endParaRPr>
          </a:p>
          <a:p>
            <a:pPr algn="l"/>
            <a:endParaRPr lang="en-CA" sz="1500">
              <a:solidFill>
                <a:schemeClr val="bg1"/>
              </a:solidFill>
              <a:latin typeface="Century Gothic" pitchFamily="34" charset="0"/>
            </a:endParaRPr>
          </a:p>
        </p:txBody>
      </p:sp>
      <p:sp>
        <p:nvSpPr>
          <p:cNvPr id="3077" name="Text Box 30"/>
          <p:cNvSpPr txBox="1">
            <a:spLocks noChangeArrowheads="1"/>
          </p:cNvSpPr>
          <p:nvPr/>
        </p:nvSpPr>
        <p:spPr bwMode="auto">
          <a:xfrm>
            <a:off x="2286000" y="5486400"/>
            <a:ext cx="38893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a:endParaRPr lang="en-US" sz="1400">
              <a:solidFill>
                <a:schemeClr val="bg1"/>
              </a:solidFill>
            </a:endParaRPr>
          </a:p>
          <a:p>
            <a:pPr algn="l"/>
            <a:endParaRPr lang="en-US" sz="1400">
              <a:solidFill>
                <a:schemeClr val="bg1"/>
              </a:solidFill>
            </a:endParaRPr>
          </a:p>
          <a:p>
            <a:pPr algn="l"/>
            <a:endParaRPr lang="en-US" sz="1400">
              <a:solidFill>
                <a:schemeClr val="bg1"/>
              </a:solidFill>
            </a:endParaRPr>
          </a:p>
        </p:txBody>
      </p:sp>
    </p:spTree>
    <p:extLst>
      <p:ext uri="{BB962C8B-B14F-4D97-AF65-F5344CB8AC3E}">
        <p14:creationId xmlns:p14="http://schemas.microsoft.com/office/powerpoint/2010/main" val="1200255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120C86FE-C0A0-4F7B-8CB9-F1452E935F64}" type="slidenum">
              <a:rPr lang="en-CA" sz="1200" smtClean="0">
                <a:solidFill>
                  <a:srgbClr val="003D6B"/>
                </a:solidFill>
              </a:rPr>
              <a:pPr/>
              <a:t>2</a:t>
            </a:fld>
            <a:endParaRPr lang="en-CA" sz="1200">
              <a:solidFill>
                <a:srgbClr val="003D6B"/>
              </a:solidFill>
            </a:endParaRPr>
          </a:p>
        </p:txBody>
      </p:sp>
      <p:sp>
        <p:nvSpPr>
          <p:cNvPr id="4099" name="Rectangle 2"/>
          <p:cNvSpPr>
            <a:spLocks noGrp="1" noChangeArrowheads="1"/>
          </p:cNvSpPr>
          <p:nvPr>
            <p:ph type="title"/>
          </p:nvPr>
        </p:nvSpPr>
        <p:spPr/>
        <p:txBody>
          <a:bodyPr>
            <a:normAutofit/>
          </a:bodyPr>
          <a:lstStyle/>
          <a:p>
            <a:pPr eaLnBrk="1" hangingPunct="1"/>
            <a:r>
              <a:rPr lang="en-US" sz="3600" dirty="0"/>
              <a:t>What’s a patentable invention need to be?</a:t>
            </a:r>
          </a:p>
        </p:txBody>
      </p:sp>
      <p:sp>
        <p:nvSpPr>
          <p:cNvPr id="4100" name="Rectangle 3"/>
          <p:cNvSpPr>
            <a:spLocks noGrp="1" noChangeArrowheads="1"/>
          </p:cNvSpPr>
          <p:nvPr>
            <p:ph type="body" idx="1"/>
          </p:nvPr>
        </p:nvSpPr>
        <p:spPr/>
        <p:txBody>
          <a:bodyPr>
            <a:normAutofit/>
          </a:bodyPr>
          <a:lstStyle/>
          <a:p>
            <a:pPr eaLnBrk="1" hangingPunct="1"/>
            <a:r>
              <a:rPr lang="en-US" b="1" dirty="0">
                <a:solidFill>
                  <a:srgbClr val="00B050"/>
                </a:solidFill>
              </a:rPr>
              <a:t>New</a:t>
            </a:r>
          </a:p>
          <a:p>
            <a:pPr eaLnBrk="1" hangingPunct="1"/>
            <a:r>
              <a:rPr lang="en-US" dirty="0"/>
              <a:t>Useful </a:t>
            </a:r>
          </a:p>
          <a:p>
            <a:pPr eaLnBrk="1" hangingPunct="1"/>
            <a:r>
              <a:rPr lang="en-US" dirty="0"/>
              <a:t>Inventive</a:t>
            </a:r>
          </a:p>
          <a:p>
            <a:pPr marL="0" indent="0" eaLnBrk="1" hangingPunct="1">
              <a:buNone/>
            </a:pPr>
            <a:endParaRPr lang="en-US" dirty="0"/>
          </a:p>
          <a:p>
            <a:pPr eaLnBrk="1" hangingPunct="1"/>
            <a:endParaRPr lang="en-US" dirty="0"/>
          </a:p>
        </p:txBody>
      </p:sp>
    </p:spTree>
    <p:extLst>
      <p:ext uri="{BB962C8B-B14F-4D97-AF65-F5344CB8AC3E}">
        <p14:creationId xmlns:p14="http://schemas.microsoft.com/office/powerpoint/2010/main" val="2657200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Anticipation = 1 shot</a:t>
            </a:r>
          </a:p>
        </p:txBody>
      </p:sp>
      <p:sp>
        <p:nvSpPr>
          <p:cNvPr id="4" name="Text Placeholder 3"/>
          <p:cNvSpPr>
            <a:spLocks noGrp="1"/>
          </p:cNvSpPr>
          <p:nvPr>
            <p:ph type="body" idx="1"/>
          </p:nvPr>
        </p:nvSpPr>
        <p:spPr/>
        <p:txBody>
          <a:bodyPr/>
          <a:lstStyle/>
          <a:p>
            <a:endParaRPr lang="en-CA" dirty="0"/>
          </a:p>
        </p:txBody>
      </p:sp>
      <p:sp>
        <p:nvSpPr>
          <p:cNvPr id="3" name="Content Placeholder 2"/>
          <p:cNvSpPr>
            <a:spLocks noGrp="1"/>
          </p:cNvSpPr>
          <p:nvPr>
            <p:ph sz="half" idx="2"/>
          </p:nvPr>
        </p:nvSpPr>
        <p:spPr/>
        <p:txBody>
          <a:bodyPr/>
          <a:lstStyle/>
          <a:p>
            <a:pPr marL="0" indent="0">
              <a:buNone/>
            </a:pPr>
            <a:endParaRPr lang="en-CA" dirty="0"/>
          </a:p>
          <a:p>
            <a:pPr marL="0" indent="0">
              <a:buNone/>
            </a:pPr>
            <a:r>
              <a:rPr lang="en-CA" dirty="0"/>
              <a:t>“Anticipation is deadly but requires the accuracy of a sniper, not the firing of a 12 gauge shotgun.”</a:t>
            </a:r>
          </a:p>
          <a:p>
            <a:pPr marL="800100" lvl="2" indent="0">
              <a:buNone/>
            </a:pPr>
            <a:r>
              <a:rPr lang="en-CA" i="1" dirty="0" err="1"/>
              <a:t>Apotex</a:t>
            </a:r>
            <a:r>
              <a:rPr lang="en-CA" i="1" dirty="0"/>
              <a:t> Pty Ltd (formerly </a:t>
            </a:r>
            <a:r>
              <a:rPr lang="en-CA" i="1" dirty="0" err="1"/>
              <a:t>GenRx</a:t>
            </a:r>
            <a:r>
              <a:rPr lang="en-CA" i="1" dirty="0"/>
              <a:t> Pty Ltd)</a:t>
            </a:r>
            <a:r>
              <a:rPr lang="en-CA" dirty="0"/>
              <a:t> v </a:t>
            </a:r>
            <a:r>
              <a:rPr lang="en-CA" i="1" dirty="0"/>
              <a:t>Sanofi-Aventis</a:t>
            </a:r>
            <a:r>
              <a:rPr lang="en-CA" dirty="0"/>
              <a:t> [2008] FCA 1194 per </a:t>
            </a:r>
            <a:r>
              <a:rPr lang="en-CA" dirty="0" err="1"/>
              <a:t>Gyles</a:t>
            </a:r>
            <a:r>
              <a:rPr lang="en-CA" dirty="0"/>
              <a:t> J.</a:t>
            </a:r>
          </a:p>
          <a:p>
            <a:pPr marL="0" indent="0">
              <a:buNone/>
            </a:pPr>
            <a:endParaRPr lang="en-CA" dirty="0"/>
          </a:p>
        </p:txBody>
      </p:sp>
      <p:sp>
        <p:nvSpPr>
          <p:cNvPr id="5" name="Text Placeholder 4"/>
          <p:cNvSpPr>
            <a:spLocks noGrp="1"/>
          </p:cNvSpPr>
          <p:nvPr>
            <p:ph type="body" sz="quarter" idx="3"/>
          </p:nvPr>
        </p:nvSpPr>
        <p:spPr/>
        <p:txBody>
          <a:bodyPr/>
          <a:lstStyle/>
          <a:p>
            <a:endParaRPr lang="en-CA" dirty="0"/>
          </a:p>
        </p:txBody>
      </p:sp>
      <p:sp>
        <p:nvSpPr>
          <p:cNvPr id="6" name="Content Placeholder 5"/>
          <p:cNvSpPr>
            <a:spLocks noGrp="1"/>
          </p:cNvSpPr>
          <p:nvPr>
            <p:ph sz="quarter" idx="4"/>
          </p:nvPr>
        </p:nvSpPr>
        <p:spPr/>
        <p:txBody>
          <a:bodyPr/>
          <a:lstStyle/>
          <a:p>
            <a:endParaRPr lang="en-C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564904"/>
            <a:ext cx="3962330" cy="2519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2893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p:txBody>
          <a:bodyPr/>
          <a:lstStyle/>
          <a:p>
            <a:r>
              <a:rPr lang="en-US"/>
              <a:t>The sunspot analogy, cont’d</a:t>
            </a:r>
          </a:p>
        </p:txBody>
      </p:sp>
      <p:pic>
        <p:nvPicPr>
          <p:cNvPr id="9219" name="Content Placeholder 4" descr="sunspot2.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9388" y="1617663"/>
            <a:ext cx="4316412" cy="4405312"/>
          </a:xfrm>
        </p:spPr>
      </p:pic>
      <p:sp>
        <p:nvSpPr>
          <p:cNvPr id="9220" name="Content Placeholder 5"/>
          <p:cNvSpPr>
            <a:spLocks noGrp="1"/>
          </p:cNvSpPr>
          <p:nvPr>
            <p:ph sz="half" idx="2"/>
          </p:nvPr>
        </p:nvSpPr>
        <p:spPr/>
        <p:txBody>
          <a:bodyPr/>
          <a:lstStyle/>
          <a:p>
            <a:r>
              <a:rPr lang="en-US" dirty="0"/>
              <a:t>Key:</a:t>
            </a:r>
          </a:p>
          <a:p>
            <a:pPr lvl="1"/>
            <a:r>
              <a:rPr lang="en-US" dirty="0"/>
              <a:t>Black “umbra”: what’s old</a:t>
            </a:r>
          </a:p>
        </p:txBody>
      </p:sp>
      <p:sp>
        <p:nvSpPr>
          <p:cNvPr id="9221"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34362CA2-D6C8-4C90-8327-823503138A97}" type="slidenum">
              <a:rPr lang="en-CA" sz="1200" smtClean="0">
                <a:solidFill>
                  <a:srgbClr val="003D6B"/>
                </a:solidFill>
              </a:rPr>
              <a:pPr/>
              <a:t>4</a:t>
            </a:fld>
            <a:endParaRPr lang="en-CA" sz="1200">
              <a:solidFill>
                <a:srgbClr val="003D6B"/>
              </a:solidFill>
            </a:endParaRPr>
          </a:p>
        </p:txBody>
      </p:sp>
    </p:spTree>
    <p:extLst>
      <p:ext uri="{BB962C8B-B14F-4D97-AF65-F5344CB8AC3E}">
        <p14:creationId xmlns:p14="http://schemas.microsoft.com/office/powerpoint/2010/main" val="4014765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CA"/>
              <a:t>Staking a Claim</a:t>
            </a:r>
          </a:p>
        </p:txBody>
      </p:sp>
      <p:pic>
        <p:nvPicPr>
          <p:cNvPr id="18435"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68313" y="2565400"/>
            <a:ext cx="4546600" cy="3257550"/>
          </a:xfrm>
        </p:spPr>
      </p:pic>
      <p:sp>
        <p:nvSpPr>
          <p:cNvPr id="11" name="Content Placeholder 10"/>
          <p:cNvSpPr>
            <a:spLocks noGrp="1"/>
          </p:cNvSpPr>
          <p:nvPr>
            <p:ph sz="half" idx="2"/>
          </p:nvPr>
        </p:nvSpPr>
        <p:spPr>
          <a:xfrm>
            <a:off x="5148263" y="1600200"/>
            <a:ext cx="3538537" cy="4525963"/>
          </a:xfrm>
        </p:spPr>
        <p:txBody>
          <a:bodyPr>
            <a:normAutofit fontScale="47500" lnSpcReduction="20000"/>
          </a:bodyPr>
          <a:lstStyle/>
          <a:p>
            <a:pPr marL="0" indent="0">
              <a:buFont typeface="Arial" charset="0"/>
              <a:buNone/>
              <a:defRPr/>
            </a:pPr>
            <a:r>
              <a:rPr lang="en-CA" dirty="0"/>
              <a:t>"By his claims </a:t>
            </a:r>
            <a:r>
              <a:rPr lang="en-CA" b="1" dirty="0">
                <a:solidFill>
                  <a:srgbClr val="FF0000"/>
                </a:solidFill>
              </a:rPr>
              <a:t>the inventor puts fences around the fields of his monopoly and warns the public against trespassing on his property</a:t>
            </a:r>
            <a:r>
              <a:rPr lang="en-CA" dirty="0"/>
              <a:t>. His fences must be clearly placed in order to give the necessary warning and </a:t>
            </a:r>
            <a:r>
              <a:rPr lang="en-CA" b="1" dirty="0">
                <a:solidFill>
                  <a:srgbClr val="FF0000"/>
                </a:solidFill>
              </a:rPr>
              <a:t>he must not fence in any property that is not his own</a:t>
            </a:r>
            <a:r>
              <a:rPr lang="en-CA" dirty="0"/>
              <a:t>. The terms of a claim must be free from avoidable ambiguity or obscurity and must not be flexible; </a:t>
            </a:r>
            <a:r>
              <a:rPr lang="en-CA" b="1" dirty="0">
                <a:solidFill>
                  <a:srgbClr val="FF0000"/>
                </a:solidFill>
              </a:rPr>
              <a:t>they must be clear and precise so that the public will be able to know not only where it must not trespass by where it may safely go. </a:t>
            </a:r>
            <a:r>
              <a:rPr lang="en-CA" dirty="0"/>
              <a:t>If a claim does not satisfy these requirements it cannot stand... The inventor may make his claims as narrow as he pleases within the limits of his invention but he must not make them too broad. </a:t>
            </a:r>
            <a:r>
              <a:rPr lang="en-CA" b="1" dirty="0">
                <a:solidFill>
                  <a:srgbClr val="FF0000"/>
                </a:solidFill>
              </a:rPr>
              <a:t>He must not claim what he has not invented for thereby he would be fencing off property which does not belong to him. </a:t>
            </a:r>
            <a:r>
              <a:rPr lang="en-CA" dirty="0"/>
              <a:t>It follows that a claim must fail if, in addition to claiming what is new and useful, it also claims something that is old or something that is useless.“</a:t>
            </a:r>
          </a:p>
          <a:p>
            <a:pPr marL="0" indent="0">
              <a:buFont typeface="Arial" charset="0"/>
              <a:buNone/>
              <a:defRPr/>
            </a:pPr>
            <a:endParaRPr lang="en-CA" dirty="0"/>
          </a:p>
          <a:p>
            <a:pPr marL="0" indent="0">
              <a:buFont typeface="Arial" charset="0"/>
              <a:buNone/>
              <a:defRPr/>
            </a:pPr>
            <a:r>
              <a:rPr lang="en-CA" i="1" dirty="0"/>
              <a:t>Minerals Separation North American Corp. v. </a:t>
            </a:r>
            <a:r>
              <a:rPr lang="en-CA" i="1" dirty="0" err="1"/>
              <a:t>Noranda</a:t>
            </a:r>
            <a:r>
              <a:rPr lang="en-CA" i="1" dirty="0"/>
              <a:t> Mines, Ltd</a:t>
            </a:r>
            <a:r>
              <a:rPr lang="en-CA" dirty="0"/>
              <a:t>., (1947), 12 C.P.R. 99 (</a:t>
            </a:r>
            <a:r>
              <a:rPr lang="en-CA" dirty="0" err="1"/>
              <a:t>Ex.Ct</a:t>
            </a:r>
            <a:r>
              <a:rPr lang="en-CA" dirty="0"/>
              <a:t>. per Thorson P.) at p. 146.</a:t>
            </a:r>
          </a:p>
        </p:txBody>
      </p:sp>
      <p:sp>
        <p:nvSpPr>
          <p:cNvPr id="7" name="Slide Number Placeholder 6"/>
          <p:cNvSpPr>
            <a:spLocks noGrp="1"/>
          </p:cNvSpPr>
          <p:nvPr>
            <p:ph type="sldNum" sz="quarter" idx="12"/>
          </p:nvPr>
        </p:nvSpPr>
        <p:spPr/>
        <p:txBody>
          <a:bodyPr/>
          <a:lstStyle/>
          <a:p>
            <a:pPr>
              <a:defRPr/>
            </a:pPr>
            <a:fld id="{6C7A927B-7C88-477E-A81D-0B921059EF41}" type="slidenum">
              <a:rPr lang="en-CA" smtClean="0"/>
              <a:pPr>
                <a:defRPr/>
              </a:pPr>
              <a:t>5</a:t>
            </a:fld>
            <a:endParaRPr lang="en-CA"/>
          </a:p>
        </p:txBody>
      </p:sp>
      <p:pic>
        <p:nvPicPr>
          <p:cNvPr id="18438" name="Pictur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2988" y="765175"/>
            <a:ext cx="13684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00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Anticipation – old definitions – s. 28</a:t>
            </a:r>
          </a:p>
        </p:txBody>
      </p:sp>
      <p:sp>
        <p:nvSpPr>
          <p:cNvPr id="5" name="Content Placeholder 4"/>
          <p:cNvSpPr>
            <a:spLocks noGrp="1"/>
          </p:cNvSpPr>
          <p:nvPr>
            <p:ph idx="1"/>
          </p:nvPr>
        </p:nvSpPr>
        <p:spPr/>
        <p:txBody>
          <a:bodyPr>
            <a:normAutofit fontScale="85000" lnSpcReduction="20000"/>
          </a:bodyPr>
          <a:lstStyle/>
          <a:p>
            <a:r>
              <a:rPr lang="en-CA" dirty="0"/>
              <a:t>s. 28(1)</a:t>
            </a:r>
          </a:p>
          <a:p>
            <a:pPr lvl="1"/>
            <a:r>
              <a:rPr lang="en-CA" dirty="0"/>
              <a:t>Not known or used by any other person before he invented it;*</a:t>
            </a:r>
          </a:p>
          <a:p>
            <a:pPr lvl="1"/>
            <a:r>
              <a:rPr lang="en-CA" dirty="0"/>
              <a:t>Not described in any patent or in any publication printed in Canada or in any other country more than two years before presentation of the petition hereunder mentioned; and </a:t>
            </a:r>
          </a:p>
          <a:p>
            <a:pPr lvl="1"/>
            <a:r>
              <a:rPr lang="en-CA" dirty="0"/>
              <a:t>Not in public use or on sale in Canada for more than two years prior to his application.</a:t>
            </a:r>
          </a:p>
          <a:p>
            <a:r>
              <a:rPr lang="en-CA" dirty="0"/>
              <a:t>S. 63*</a:t>
            </a:r>
          </a:p>
          <a:p>
            <a:pPr lvl="1"/>
            <a:r>
              <a:rPr lang="en-CA" dirty="0"/>
              <a:t>Before the date of application for the patent such other person had disclosed or used the invention in such a manner that it had become available to the public.</a:t>
            </a:r>
          </a:p>
          <a:p>
            <a:pPr lvl="1"/>
            <a:endParaRPr lang="en-CA" dirty="0"/>
          </a:p>
        </p:txBody>
      </p:sp>
    </p:spTree>
    <p:extLst>
      <p:ext uri="{BB962C8B-B14F-4D97-AF65-F5344CB8AC3E}">
        <p14:creationId xmlns:p14="http://schemas.microsoft.com/office/powerpoint/2010/main" val="1688887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Old: </a:t>
            </a:r>
            <a:r>
              <a:rPr lang="en-CA" i="1" dirty="0"/>
              <a:t>Reeves Bros </a:t>
            </a:r>
            <a:r>
              <a:rPr lang="en-CA" dirty="0"/>
              <a:t>tests</a:t>
            </a:r>
          </a:p>
        </p:txBody>
      </p:sp>
      <p:sp>
        <p:nvSpPr>
          <p:cNvPr id="5" name="Content Placeholder 4"/>
          <p:cNvSpPr>
            <a:spLocks noGrp="1"/>
          </p:cNvSpPr>
          <p:nvPr>
            <p:ph idx="1"/>
          </p:nvPr>
        </p:nvSpPr>
        <p:spPr/>
        <p:txBody>
          <a:bodyPr>
            <a:normAutofit fontScale="47500" lnSpcReduction="20000"/>
          </a:bodyPr>
          <a:lstStyle/>
          <a:p>
            <a:pPr marL="514350" indent="-514350">
              <a:buFont typeface="+mj-lt"/>
              <a:buAutoNum type="arabicPeriod"/>
            </a:pPr>
            <a:r>
              <a:rPr lang="en-CA" dirty="0"/>
              <a:t>give an exact prior description;</a:t>
            </a:r>
          </a:p>
          <a:p>
            <a:pPr marL="514350" indent="-514350">
              <a:buFont typeface="+mj-lt"/>
              <a:buAutoNum type="arabicPeriod"/>
            </a:pPr>
            <a:endParaRPr lang="en-CA" dirty="0"/>
          </a:p>
          <a:p>
            <a:pPr marL="514350" indent="-514350">
              <a:buFont typeface="+mj-lt"/>
              <a:buAutoNum type="arabicPeriod"/>
            </a:pPr>
            <a:r>
              <a:rPr lang="en-CA" dirty="0"/>
              <a:t>give directions which will inevitably result in something within the claims (“the infringement test”);</a:t>
            </a:r>
          </a:p>
          <a:p>
            <a:pPr marL="514350" indent="-514350">
              <a:buFont typeface="+mj-lt"/>
              <a:buAutoNum type="arabicPeriod"/>
            </a:pPr>
            <a:endParaRPr lang="en-CA" dirty="0"/>
          </a:p>
          <a:p>
            <a:pPr marL="514350" indent="-514350">
              <a:buFont typeface="+mj-lt"/>
              <a:buAutoNum type="arabicPeriod"/>
            </a:pPr>
            <a:r>
              <a:rPr lang="en-CA" dirty="0"/>
              <a:t>give clear and unmistakable directions;</a:t>
            </a:r>
          </a:p>
          <a:p>
            <a:pPr marL="514350" indent="-514350">
              <a:buFont typeface="+mj-lt"/>
              <a:buAutoNum type="arabicPeriod"/>
            </a:pPr>
            <a:endParaRPr lang="en-CA" dirty="0"/>
          </a:p>
          <a:p>
            <a:pPr marL="514350" indent="-514350">
              <a:buFont typeface="+mj-lt"/>
              <a:buAutoNum type="arabicPeriod"/>
            </a:pPr>
            <a:r>
              <a:rPr lang="en-CA" dirty="0"/>
              <a:t>give information which for the purpose of practical utility is equal to that given by the subject patent;</a:t>
            </a:r>
          </a:p>
          <a:p>
            <a:pPr marL="514350" indent="-514350">
              <a:buFont typeface="+mj-lt"/>
              <a:buAutoNum type="arabicPeriod"/>
            </a:pPr>
            <a:endParaRPr lang="en-CA" dirty="0"/>
          </a:p>
          <a:p>
            <a:pPr marL="514350" indent="-514350">
              <a:buFont typeface="+mj-lt"/>
              <a:buAutoNum type="arabicPeriod"/>
            </a:pPr>
            <a:r>
              <a:rPr lang="en-CA" dirty="0"/>
              <a:t>convey information so that a person grappling with the same problem must be able to say "that gives me what I wish";</a:t>
            </a:r>
          </a:p>
          <a:p>
            <a:pPr marL="514350" indent="-514350">
              <a:buFont typeface="+mj-lt"/>
              <a:buAutoNum type="arabicPeriod"/>
            </a:pPr>
            <a:endParaRPr lang="en-CA" dirty="0"/>
          </a:p>
          <a:p>
            <a:pPr marL="514350" indent="-514350">
              <a:buFont typeface="+mj-lt"/>
              <a:buAutoNum type="arabicPeriod"/>
            </a:pPr>
            <a:r>
              <a:rPr lang="en-CA" dirty="0"/>
              <a:t>give information to a person of ordinary knowledge so that he must at once perceive the invention [without experimentation];</a:t>
            </a:r>
          </a:p>
          <a:p>
            <a:pPr marL="514350" indent="-514350">
              <a:buFont typeface="+mj-lt"/>
              <a:buAutoNum type="arabicPeriod"/>
            </a:pPr>
            <a:endParaRPr lang="en-CA" dirty="0"/>
          </a:p>
          <a:p>
            <a:pPr marL="514350" indent="-514350">
              <a:buFont typeface="+mj-lt"/>
              <a:buAutoNum type="arabicPeriod"/>
            </a:pPr>
            <a:r>
              <a:rPr lang="en-CA" dirty="0"/>
              <a:t>in the absence of explicit directions, teach an "inevitable result" which "can only be proved by experiments";</a:t>
            </a:r>
          </a:p>
          <a:p>
            <a:pPr marL="514350" indent="-514350">
              <a:buFont typeface="+mj-lt"/>
              <a:buAutoNum type="arabicPeriod"/>
            </a:pPr>
            <a:endParaRPr lang="en-CA" dirty="0"/>
          </a:p>
          <a:p>
            <a:pPr marL="514350" indent="-514350">
              <a:buFont typeface="+mj-lt"/>
              <a:buAutoNum type="arabicPeriod"/>
            </a:pPr>
            <a:r>
              <a:rPr lang="en-CA" dirty="0"/>
              <a:t>satisfy all these tests in a single document without making a mosaic.</a:t>
            </a:r>
          </a:p>
          <a:p>
            <a:pPr marL="0" indent="0">
              <a:buNone/>
            </a:pPr>
            <a:endParaRPr lang="en-CA" dirty="0"/>
          </a:p>
        </p:txBody>
      </p:sp>
    </p:spTree>
    <p:extLst>
      <p:ext uri="{BB962C8B-B14F-4D97-AF65-F5344CB8AC3E}">
        <p14:creationId xmlns:p14="http://schemas.microsoft.com/office/powerpoint/2010/main" val="1925966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FF43-8EB8-77F3-4FB6-5389DC7C02EE}"/>
              </a:ext>
            </a:extLst>
          </p:cNvPr>
          <p:cNvSpPr>
            <a:spLocks noGrp="1"/>
          </p:cNvSpPr>
          <p:nvPr>
            <p:ph type="title"/>
          </p:nvPr>
        </p:nvSpPr>
        <p:spPr/>
        <p:txBody>
          <a:bodyPr>
            <a:normAutofit fontScale="90000"/>
          </a:bodyPr>
          <a:lstStyle/>
          <a:p>
            <a:r>
              <a:rPr lang="en-CA" dirty="0"/>
              <a:t>in a single document,</a:t>
            </a:r>
            <a:br>
              <a:rPr lang="en-CA" dirty="0"/>
            </a:br>
            <a:r>
              <a:rPr lang="en-CA" dirty="0"/>
              <a:t>or in a single act</a:t>
            </a:r>
          </a:p>
        </p:txBody>
      </p:sp>
      <p:sp>
        <p:nvSpPr>
          <p:cNvPr id="3" name="Content Placeholder 2">
            <a:extLst>
              <a:ext uri="{FF2B5EF4-FFF2-40B4-BE49-F238E27FC236}">
                <a16:creationId xmlns:a16="http://schemas.microsoft.com/office/drawing/2014/main" id="{A4DFFB8E-EEC5-94B5-811E-A518A17FBA60}"/>
              </a:ext>
            </a:extLst>
          </p:cNvPr>
          <p:cNvSpPr>
            <a:spLocks noGrp="1"/>
          </p:cNvSpPr>
          <p:nvPr>
            <p:ph idx="1"/>
          </p:nvPr>
        </p:nvSpPr>
        <p:spPr/>
        <p:txBody>
          <a:bodyPr/>
          <a:lstStyle/>
          <a:p>
            <a:endParaRPr lang="en-CA" dirty="0"/>
          </a:p>
        </p:txBody>
      </p:sp>
    </p:spTree>
    <p:extLst>
      <p:ext uri="{BB962C8B-B14F-4D97-AF65-F5344CB8AC3E}">
        <p14:creationId xmlns:p14="http://schemas.microsoft.com/office/powerpoint/2010/main" val="722006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i="1" dirty="0" err="1">
                <a:hlinkClick r:id="rId2"/>
              </a:rPr>
              <a:t>Gibney</a:t>
            </a:r>
            <a:r>
              <a:rPr lang="en-CA" i="1" dirty="0">
                <a:hlinkClick r:id="rId2"/>
              </a:rPr>
              <a:t> v. Ford</a:t>
            </a:r>
            <a:endParaRPr lang="en-US" i="1" dirty="0"/>
          </a:p>
        </p:txBody>
      </p:sp>
      <p:sp>
        <p:nvSpPr>
          <p:cNvPr id="3" name="Content Placeholder 2"/>
          <p:cNvSpPr>
            <a:spLocks noGrp="1"/>
          </p:cNvSpPr>
          <p:nvPr>
            <p:ph sz="half" idx="1"/>
          </p:nvPr>
        </p:nvSpPr>
        <p:spPr/>
        <p:txBody>
          <a:bodyPr/>
          <a:lstStyle/>
          <a:p>
            <a:r>
              <a:rPr lang="en-CA" dirty="0"/>
              <a:t>The Ford unit assists in preventing water splash, dirt and oil from entering the rear openings of the generator</a:t>
            </a:r>
            <a:endParaRPr lang="en-US" dirty="0"/>
          </a:p>
        </p:txBody>
      </p:sp>
      <p:pic>
        <p:nvPicPr>
          <p:cNvPr id="1026" name="Picture 2" descr="http://www.jurisdiction.com/gibney_files/image002.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495254" y="1619002"/>
            <a:ext cx="3816423" cy="4577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936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i="1" dirty="0"/>
              <a:t>Beloit</a:t>
            </a:r>
            <a:r>
              <a:rPr lang="en-CA" dirty="0"/>
              <a:t> per </a:t>
            </a:r>
            <a:r>
              <a:rPr lang="en-CA" dirty="0" err="1"/>
              <a:t>Hugessen</a:t>
            </a:r>
            <a:r>
              <a:rPr lang="en-CA" dirty="0"/>
              <a:t> J.A.</a:t>
            </a:r>
          </a:p>
        </p:txBody>
      </p:sp>
      <p:sp>
        <p:nvSpPr>
          <p:cNvPr id="3" name="Content Placeholder 2"/>
          <p:cNvSpPr>
            <a:spLocks noGrp="1"/>
          </p:cNvSpPr>
          <p:nvPr>
            <p:ph idx="1"/>
          </p:nvPr>
        </p:nvSpPr>
        <p:spPr/>
        <p:txBody>
          <a:bodyPr>
            <a:normAutofit fontScale="70000" lnSpcReduction="20000"/>
          </a:bodyPr>
          <a:lstStyle/>
          <a:p>
            <a:pPr marL="0" indent="0">
              <a:buNone/>
            </a:pPr>
            <a:r>
              <a:rPr lang="en-CA" dirty="0"/>
              <a:t>It will be recalled that anticipation, or lack of novelty, asserts that </a:t>
            </a:r>
            <a:r>
              <a:rPr lang="en-CA" dirty="0">
                <a:solidFill>
                  <a:srgbClr val="FF0000"/>
                </a:solidFill>
              </a:rPr>
              <a:t>the invention has been made known to the public </a:t>
            </a:r>
            <a:r>
              <a:rPr lang="en-CA" dirty="0"/>
              <a:t>prior to the relevant time.  The inquiry is directed to the very invention in suit and not, as in the case of obviousness, to the state of the art and to common general knowledge. Also, as appears from the passage of the statute quoted above, </a:t>
            </a:r>
            <a:r>
              <a:rPr lang="en-CA" dirty="0">
                <a:solidFill>
                  <a:srgbClr val="FF0000"/>
                </a:solidFill>
              </a:rPr>
              <a:t>anticipation must be found in a specific patent or other published document</a:t>
            </a:r>
            <a:r>
              <a:rPr lang="en-CA" dirty="0"/>
              <a:t>; it is not enough to pick bits and pieces from a variety of prior publications and to meld them together so as to come up with the claimed invention.  </a:t>
            </a:r>
            <a:r>
              <a:rPr lang="en-CA" dirty="0">
                <a:solidFill>
                  <a:srgbClr val="FF0000"/>
                </a:solidFill>
              </a:rPr>
              <a:t>One must, in effect, be able to look at a prior, single publication and find in it all the information which, for practical purposes, is needed to produce the claimed invention without the exercise of any inventive skill.  </a:t>
            </a:r>
            <a:r>
              <a:rPr lang="en-CA" dirty="0"/>
              <a:t>The prior publication must contain so clear a direction that a skilled person reading and following it would in every case and without the possibility of error be led to the claimed invention.</a:t>
            </a:r>
          </a:p>
          <a:p>
            <a:pPr marL="0" indent="0">
              <a:buNone/>
            </a:pPr>
            <a:endParaRPr lang="en-CA" dirty="0"/>
          </a:p>
        </p:txBody>
      </p:sp>
    </p:spTree>
    <p:extLst>
      <p:ext uri="{BB962C8B-B14F-4D97-AF65-F5344CB8AC3E}">
        <p14:creationId xmlns:p14="http://schemas.microsoft.com/office/powerpoint/2010/main" val="2834319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2002 </a:t>
            </a:r>
            <a:r>
              <a:rPr lang="en-CA" i="1" dirty="0"/>
              <a:t>Baker </a:t>
            </a:r>
            <a:r>
              <a:rPr lang="en-CA" i="1" dirty="0" err="1"/>
              <a:t>Petrolite</a:t>
            </a:r>
            <a:endParaRPr lang="en-CA" i="1" dirty="0"/>
          </a:p>
        </p:txBody>
      </p:sp>
      <p:sp>
        <p:nvSpPr>
          <p:cNvPr id="3" name="Content Placeholder 2"/>
          <p:cNvSpPr>
            <a:spLocks noGrp="1"/>
          </p:cNvSpPr>
          <p:nvPr>
            <p:ph idx="1"/>
          </p:nvPr>
        </p:nvSpPr>
        <p:spPr/>
        <p:txBody>
          <a:bodyPr>
            <a:normAutofit fontScale="77500" lnSpcReduction="20000"/>
          </a:bodyPr>
          <a:lstStyle/>
          <a:p>
            <a:pPr marL="514350" lvl="0" indent="-514350">
              <a:buFont typeface="+mj-lt"/>
              <a:buAutoNum type="arabicPeriod"/>
            </a:pPr>
            <a:r>
              <a:rPr lang="en-CA" dirty="0"/>
              <a:t>Sale to the public or use by the public alone is insufficient to prove anticipation.  Disclosure of the invention is required to constitute anticipation under paragraph 28.2(1)(a).  The disclosure must make the necessary invention available.</a:t>
            </a:r>
          </a:p>
          <a:p>
            <a:pPr marL="514350" indent="-514350">
              <a:buFont typeface="+mj-lt"/>
              <a:buAutoNum type="arabicPeriod"/>
            </a:pPr>
            <a:endParaRPr lang="en-CA" dirty="0"/>
          </a:p>
          <a:p>
            <a:pPr marL="514350" lvl="0" indent="-514350">
              <a:buFont typeface="+mj-lt"/>
              <a:buAutoNum type="arabicPeriod"/>
            </a:pPr>
            <a:r>
              <a:rPr lang="en-CA" dirty="0"/>
              <a:t>For a prior sale or use to anticipate an invention, it must amount to "</a:t>
            </a:r>
            <a:r>
              <a:rPr lang="en-CA" dirty="0">
                <a:solidFill>
                  <a:srgbClr val="FF0000"/>
                </a:solidFill>
              </a:rPr>
              <a:t>enabling disclosure</a:t>
            </a:r>
            <a:r>
              <a:rPr lang="en-CA" dirty="0"/>
              <a:t>" so as to make available information as to its contents and its methods of manufacture or to be enabled to make or obtain the invention.</a:t>
            </a:r>
          </a:p>
          <a:p>
            <a:pPr marL="514350" indent="-514350">
              <a:buFont typeface="+mj-lt"/>
              <a:buAutoNum type="arabicPeriod"/>
            </a:pPr>
            <a:endParaRPr lang="en-CA" dirty="0"/>
          </a:p>
          <a:p>
            <a:pPr marL="0" indent="0">
              <a:buNone/>
            </a:pPr>
            <a:r>
              <a:rPr lang="en-US" dirty="0"/>
              <a:t>	</a:t>
            </a:r>
            <a:endParaRPr lang="en-CA" dirty="0"/>
          </a:p>
        </p:txBody>
      </p:sp>
    </p:spTree>
    <p:extLst>
      <p:ext uri="{BB962C8B-B14F-4D97-AF65-F5344CB8AC3E}">
        <p14:creationId xmlns:p14="http://schemas.microsoft.com/office/powerpoint/2010/main" val="3239033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Remember reverse engineering?</a:t>
            </a:r>
            <a:endParaRPr lang="en-US" dirty="0"/>
          </a:p>
        </p:txBody>
      </p:sp>
      <p:sp>
        <p:nvSpPr>
          <p:cNvPr id="4" name="Content Placeholder 3"/>
          <p:cNvSpPr>
            <a:spLocks noGrp="1"/>
          </p:cNvSpPr>
          <p:nvPr>
            <p:ph sz="half" idx="1"/>
          </p:nvPr>
        </p:nvSpPr>
        <p:spPr>
          <a:xfrm>
            <a:off x="611560" y="2708920"/>
            <a:ext cx="4038600" cy="2044824"/>
          </a:xfrm>
        </p:spPr>
        <p:txBody>
          <a:bodyPr/>
          <a:lstStyle/>
          <a:p>
            <a:r>
              <a:rPr lang="en-CA" dirty="0"/>
              <a:t>How do they get the </a:t>
            </a:r>
            <a:r>
              <a:rPr lang="en-CA" dirty="0" err="1"/>
              <a:t>Caramilk</a:t>
            </a:r>
            <a:r>
              <a:rPr lang="en-CA" dirty="0"/>
              <a:t> in the </a:t>
            </a:r>
            <a:r>
              <a:rPr lang="en-CA" dirty="0" err="1"/>
              <a:t>Caramilk</a:t>
            </a:r>
            <a:r>
              <a:rPr lang="en-CA" dirty="0"/>
              <a:t> bar?</a:t>
            </a:r>
          </a:p>
          <a:p>
            <a:endParaRPr lang="en-US" dirty="0"/>
          </a:p>
        </p:txBody>
      </p:sp>
      <p:pic>
        <p:nvPicPr>
          <p:cNvPr id="6" name="Content Placeholder 5" descr="caramilk_PIP"/>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16286" r="14555"/>
          <a:stretch>
            <a:fillRect/>
          </a:stretch>
        </p:blipFill>
        <p:spPr bwMode="auto">
          <a:xfrm>
            <a:off x="5508104" y="2636912"/>
            <a:ext cx="2512319" cy="203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254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2002 </a:t>
            </a:r>
            <a:r>
              <a:rPr lang="en-CA" i="1" dirty="0"/>
              <a:t>Baker </a:t>
            </a:r>
            <a:r>
              <a:rPr lang="en-CA" i="1" dirty="0" err="1"/>
              <a:t>Petrolite</a:t>
            </a:r>
            <a:endParaRPr lang="en-CA" i="1" dirty="0"/>
          </a:p>
        </p:txBody>
      </p:sp>
      <p:sp>
        <p:nvSpPr>
          <p:cNvPr id="3" name="Content Placeholder 2"/>
          <p:cNvSpPr>
            <a:spLocks noGrp="1"/>
          </p:cNvSpPr>
          <p:nvPr>
            <p:ph idx="1"/>
          </p:nvPr>
        </p:nvSpPr>
        <p:spPr/>
        <p:txBody>
          <a:bodyPr>
            <a:normAutofit fontScale="25000" lnSpcReduction="20000"/>
          </a:bodyPr>
          <a:lstStyle/>
          <a:p>
            <a:pPr marL="514350" indent="-514350">
              <a:buFont typeface="+mj-lt"/>
              <a:buAutoNum type="arabicPeriod"/>
            </a:pPr>
            <a:endParaRPr lang="en-CA" dirty="0"/>
          </a:p>
          <a:p>
            <a:pPr marL="514350" lvl="0" indent="-514350">
              <a:buFont typeface="+mj-lt"/>
              <a:buAutoNum type="arabicPeriod" startAt="3"/>
            </a:pPr>
            <a:r>
              <a:rPr lang="en-CA" sz="6400" dirty="0"/>
              <a:t>The prior sale or use of a chemical product will constitute enabling disclosure to the public if its composition can be discovered through </a:t>
            </a:r>
            <a:r>
              <a:rPr lang="en-CA" sz="6400" dirty="0">
                <a:solidFill>
                  <a:srgbClr val="FF0000"/>
                </a:solidFill>
              </a:rPr>
              <a:t>analysis of the product </a:t>
            </a:r>
            <a:r>
              <a:rPr lang="en-CA" sz="6400" dirty="0"/>
              <a:t>because direct and unambiguous access to information concerning the composition or internal structure of a prior used product is possible.</a:t>
            </a:r>
          </a:p>
          <a:p>
            <a:pPr marL="514350" indent="-514350">
              <a:buFont typeface="+mj-lt"/>
              <a:buAutoNum type="arabicPeriod" startAt="3"/>
            </a:pPr>
            <a:endParaRPr lang="en-CA" sz="6400" dirty="0"/>
          </a:p>
          <a:p>
            <a:pPr marL="514350" lvl="0" indent="-514350">
              <a:buFont typeface="+mj-lt"/>
              <a:buAutoNum type="arabicPeriod" startAt="3"/>
            </a:pPr>
            <a:r>
              <a:rPr lang="en-CA" sz="6400" dirty="0"/>
              <a:t>The analysis must be able to be performed by a person skilled in the art in accordance with </a:t>
            </a:r>
            <a:r>
              <a:rPr lang="en-CA" sz="6400" dirty="0">
                <a:solidFill>
                  <a:srgbClr val="FF0000"/>
                </a:solidFill>
              </a:rPr>
              <a:t>known analytical techniques available at the relevant time </a:t>
            </a:r>
            <a:r>
              <a:rPr lang="en-CA" sz="6400" dirty="0"/>
              <a:t>to find the invention without the use of inventive skill.</a:t>
            </a:r>
          </a:p>
          <a:p>
            <a:pPr marL="514350" lvl="0" indent="-514350">
              <a:buFont typeface="+mj-lt"/>
              <a:buAutoNum type="arabicPeriod" startAt="3"/>
            </a:pPr>
            <a:endParaRPr lang="en-CA" sz="6400" dirty="0"/>
          </a:p>
          <a:p>
            <a:pPr marL="514350" lvl="0" indent="-514350">
              <a:buFont typeface="+mj-lt"/>
              <a:buAutoNum type="arabicPeriod" startAt="3"/>
            </a:pPr>
            <a:r>
              <a:rPr lang="en-CA" sz="6400" dirty="0">
                <a:solidFill>
                  <a:srgbClr val="FF0000"/>
                </a:solidFill>
              </a:rPr>
              <a:t>When reverse engineering is necessary and capable </a:t>
            </a:r>
            <a:r>
              <a:rPr lang="en-CA" sz="6400" dirty="0"/>
              <a:t>of discovering the invention, an invention becomes available to the public if a product containing the invention is sold to any member of the public who is free to use it as she or he pleases.</a:t>
            </a:r>
            <a:r>
              <a:rPr lang="en-CA" sz="6400" baseline="30000" dirty="0"/>
              <a:t> </a:t>
            </a:r>
            <a:r>
              <a:rPr lang="en-CA" sz="6400" dirty="0"/>
              <a:t> </a:t>
            </a:r>
            <a:r>
              <a:rPr lang="en-CA" sz="6400" dirty="0">
                <a:solidFill>
                  <a:srgbClr val="FF0000"/>
                </a:solidFill>
              </a:rPr>
              <a:t>Communicating the invention to a single member of the public without inhibiting fetter is enough to amount to a making available to the public.</a:t>
            </a:r>
            <a:r>
              <a:rPr lang="en-CA" sz="6400" dirty="0"/>
              <a:t>  The grant of a patent depends on the inventor giving to the public something it did not have before.  If the public already has it, then the inventor gives nothing and is not entitled to anything in return, i.e. a monopoly for a period of years.</a:t>
            </a:r>
          </a:p>
          <a:p>
            <a:pPr marL="514350" lvl="0" indent="-514350">
              <a:buFont typeface="+mj-lt"/>
              <a:buAutoNum type="arabicPeriod" startAt="3"/>
            </a:pPr>
            <a:endParaRPr lang="en-CA" sz="6400" dirty="0"/>
          </a:p>
          <a:p>
            <a:pPr marL="514350" lvl="0" indent="-514350">
              <a:buFont typeface="+mj-lt"/>
              <a:buAutoNum type="arabicPeriod" startAt="3"/>
            </a:pPr>
            <a:r>
              <a:rPr lang="en-CA" sz="6400" dirty="0"/>
              <a:t>It is not necessary to demonstrate that a member of the public actually analysed the product that was sold in the case or prior use nor read the book or whether it was situated in a dark and dusty corner of the library.</a:t>
            </a:r>
          </a:p>
          <a:p>
            <a:pPr marL="514350" lvl="0" indent="-514350">
              <a:buFont typeface="+mj-lt"/>
              <a:buAutoNum type="arabicPeriod" startAt="3"/>
            </a:pPr>
            <a:endParaRPr lang="en-CA" dirty="0"/>
          </a:p>
          <a:p>
            <a:pPr marL="0" indent="0">
              <a:buNone/>
            </a:pPr>
            <a:r>
              <a:rPr lang="en-US" dirty="0"/>
              <a:t>	</a:t>
            </a:r>
            <a:endParaRPr lang="en-CA" dirty="0"/>
          </a:p>
        </p:txBody>
      </p:sp>
    </p:spTree>
    <p:extLst>
      <p:ext uri="{BB962C8B-B14F-4D97-AF65-F5344CB8AC3E}">
        <p14:creationId xmlns:p14="http://schemas.microsoft.com/office/powerpoint/2010/main" val="2767112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2002 </a:t>
            </a:r>
            <a:r>
              <a:rPr lang="en-CA" i="1" dirty="0"/>
              <a:t>Baker </a:t>
            </a:r>
            <a:r>
              <a:rPr lang="en-CA" i="1" dirty="0" err="1"/>
              <a:t>Petrolite</a:t>
            </a:r>
            <a:endParaRPr lang="en-CA" i="1" dirty="0"/>
          </a:p>
        </p:txBody>
      </p:sp>
      <p:sp>
        <p:nvSpPr>
          <p:cNvPr id="3" name="Content Placeholder 2"/>
          <p:cNvSpPr>
            <a:spLocks noGrp="1"/>
          </p:cNvSpPr>
          <p:nvPr>
            <p:ph idx="1"/>
          </p:nvPr>
        </p:nvSpPr>
        <p:spPr/>
        <p:txBody>
          <a:bodyPr>
            <a:normAutofit fontScale="32500" lnSpcReduction="20000"/>
          </a:bodyPr>
          <a:lstStyle/>
          <a:p>
            <a:pPr marL="514350" indent="-514350">
              <a:buFont typeface="+mj-lt"/>
              <a:buAutoNum type="arabicPeriod"/>
            </a:pPr>
            <a:endParaRPr lang="en-CA" dirty="0"/>
          </a:p>
          <a:p>
            <a:pPr marL="0" lvl="0" indent="0">
              <a:buNone/>
            </a:pPr>
            <a:endParaRPr lang="en-CA" sz="6400" dirty="0"/>
          </a:p>
          <a:p>
            <a:pPr marL="0" lvl="0" indent="0">
              <a:buNone/>
            </a:pPr>
            <a:r>
              <a:rPr lang="en-CA" sz="6400" dirty="0"/>
              <a:t>7.  The amount of time and work involved in conducting the analysis is not determinative of whether a skilled person could discover the invention. The relevant consideration, in this respect, is only whether inventive skill was required.</a:t>
            </a:r>
          </a:p>
          <a:p>
            <a:pPr marL="514350" indent="-514350">
              <a:buFont typeface="+mj-lt"/>
              <a:buAutoNum type="arabicPeriod"/>
            </a:pPr>
            <a:endParaRPr lang="en-CA" sz="6400" dirty="0"/>
          </a:p>
          <a:p>
            <a:pPr marL="0" lvl="0" indent="0">
              <a:buNone/>
            </a:pPr>
            <a:r>
              <a:rPr lang="en-CA" sz="6400" dirty="0"/>
              <a:t>8.  It is not necessary that the product that is the subject of the analysis be capable of exact reproduction.  It is the subject-matter of the patent claims (the invention) that must be disclosed through the analysis.  </a:t>
            </a:r>
            <a:r>
              <a:rPr lang="en-CA" sz="6400" dirty="0">
                <a:solidFill>
                  <a:srgbClr val="FF0000"/>
                </a:solidFill>
              </a:rPr>
              <a:t>Novelty of the claimed invention is destroyed if there is disclosure of an embodiment which falls within the claim.**  </a:t>
            </a:r>
            <a:r>
              <a:rPr lang="en-CA" sz="6400" dirty="0"/>
              <a:t>A complete analysis of a prior used product so as to enable an exact reproduction of such product is not necessary in order to destroy the novelty of the claimed product.</a:t>
            </a:r>
            <a:r>
              <a:rPr lang="en-US" dirty="0"/>
              <a:t>	</a:t>
            </a:r>
            <a:endParaRPr lang="en-CA" dirty="0"/>
          </a:p>
        </p:txBody>
      </p:sp>
      <p:sp>
        <p:nvSpPr>
          <p:cNvPr id="4" name="TextBox 3"/>
          <p:cNvSpPr txBox="1"/>
          <p:nvPr/>
        </p:nvSpPr>
        <p:spPr>
          <a:xfrm>
            <a:off x="3347864" y="6308725"/>
            <a:ext cx="3027752" cy="369332"/>
          </a:xfrm>
          <a:prstGeom prst="rect">
            <a:avLst/>
          </a:prstGeom>
          <a:noFill/>
        </p:spPr>
        <p:txBody>
          <a:bodyPr wrap="none" rtlCol="0">
            <a:spAutoFit/>
          </a:bodyPr>
          <a:lstStyle/>
          <a:p>
            <a:r>
              <a:rPr lang="en-CA" dirty="0">
                <a:solidFill>
                  <a:srgbClr val="FF0000"/>
                </a:solidFill>
              </a:rPr>
              <a:t>** Subject to it being enabling</a:t>
            </a:r>
            <a:endParaRPr lang="en-US" dirty="0">
              <a:solidFill>
                <a:srgbClr val="FF0000"/>
              </a:solidFill>
            </a:endParaRPr>
          </a:p>
        </p:txBody>
      </p:sp>
    </p:spTree>
    <p:extLst>
      <p:ext uri="{BB962C8B-B14F-4D97-AF65-F5344CB8AC3E}">
        <p14:creationId xmlns:p14="http://schemas.microsoft.com/office/powerpoint/2010/main" val="2027444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t>Current </a:t>
            </a:r>
            <a:r>
              <a:rPr lang="en-US" i="1"/>
              <a:t>Patent Act</a:t>
            </a:r>
          </a:p>
        </p:txBody>
      </p:sp>
      <p:sp>
        <p:nvSpPr>
          <p:cNvPr id="6147" name="Content Placeholder 2"/>
          <p:cNvSpPr>
            <a:spLocks noGrp="1"/>
          </p:cNvSpPr>
          <p:nvPr>
            <p:ph idx="1"/>
          </p:nvPr>
        </p:nvSpPr>
        <p:spPr/>
        <p:txBody>
          <a:bodyPr/>
          <a:lstStyle/>
          <a:p>
            <a:pPr>
              <a:lnSpc>
                <a:spcPct val="90000"/>
              </a:lnSpc>
            </a:pPr>
            <a:r>
              <a:rPr lang="en-CA" sz="2400" b="1" dirty="0">
                <a:hlinkClick r:id="rId2"/>
              </a:rPr>
              <a:t>28.2</a:t>
            </a:r>
            <a:r>
              <a:rPr lang="en-CA" sz="2400" b="1" dirty="0"/>
              <a:t> </a:t>
            </a:r>
            <a:r>
              <a:rPr lang="en-CA" sz="2400" dirty="0"/>
              <a:t>(1) The subject-matter defined by a claim in an application for a patent in Canada (the "pending application") </a:t>
            </a:r>
            <a:r>
              <a:rPr lang="en-CA" sz="2400" b="1" dirty="0">
                <a:solidFill>
                  <a:srgbClr val="FF0000"/>
                </a:solidFill>
              </a:rPr>
              <a:t>must not have been disclosed </a:t>
            </a:r>
          </a:p>
          <a:p>
            <a:pPr lvl="1">
              <a:lnSpc>
                <a:spcPct val="90000"/>
              </a:lnSpc>
            </a:pPr>
            <a:r>
              <a:rPr lang="en-CA" sz="2200" dirty="0"/>
              <a:t>(</a:t>
            </a:r>
            <a:r>
              <a:rPr lang="en-CA" sz="2200" i="1" dirty="0"/>
              <a:t>a</a:t>
            </a:r>
            <a:r>
              <a:rPr lang="en-CA" sz="2200" dirty="0"/>
              <a:t>) before the one-year period immediately preceding the filing date or, if the claim date is before that period, before the claim date by the applicant, or by a person who obtained knowledge, directly or indirectly, from the applicant, in such a manner that </a:t>
            </a:r>
            <a:r>
              <a:rPr lang="en-CA" sz="2200" b="1" dirty="0">
                <a:solidFill>
                  <a:srgbClr val="FF0000"/>
                </a:solidFill>
              </a:rPr>
              <a:t>the subject-matter became available to the public in Canada or elsewhere</a:t>
            </a:r>
            <a:r>
              <a:rPr lang="en-CA" sz="2200" dirty="0"/>
              <a:t>;</a:t>
            </a:r>
          </a:p>
          <a:p>
            <a:pPr lvl="1">
              <a:lnSpc>
                <a:spcPct val="90000"/>
              </a:lnSpc>
            </a:pPr>
            <a:r>
              <a:rPr lang="en-CA" sz="2200" dirty="0"/>
              <a:t>(</a:t>
            </a:r>
            <a:r>
              <a:rPr lang="en-CA" sz="2200" i="1" dirty="0"/>
              <a:t>b</a:t>
            </a:r>
            <a:r>
              <a:rPr lang="en-CA" sz="2200" dirty="0"/>
              <a:t>) before the claim date by a person not mentioned in paragraph (</a:t>
            </a:r>
            <a:r>
              <a:rPr lang="en-CA" sz="2200" i="1" dirty="0"/>
              <a:t>a</a:t>
            </a:r>
            <a:r>
              <a:rPr lang="en-CA" sz="2200" dirty="0"/>
              <a:t>) </a:t>
            </a:r>
            <a:r>
              <a:rPr lang="en-CA" sz="2200" b="1" dirty="0">
                <a:solidFill>
                  <a:srgbClr val="FF0000"/>
                </a:solidFill>
              </a:rPr>
              <a:t>in such a manner that the subject-matter became available to the public in Canada or elsewhere;</a:t>
            </a:r>
          </a:p>
          <a:p>
            <a:endParaRPr lang="en-US" dirty="0"/>
          </a:p>
        </p:txBody>
      </p:sp>
      <p:sp>
        <p:nvSpPr>
          <p:cNvPr id="614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BECB29D8-1D6B-4E99-8AEE-46C95A705359}" type="slidenum">
              <a:rPr lang="en-CA" sz="1200" smtClean="0">
                <a:solidFill>
                  <a:srgbClr val="003D6B"/>
                </a:solidFill>
              </a:rPr>
              <a:pPr/>
              <a:t>15</a:t>
            </a:fld>
            <a:endParaRPr lang="en-CA" sz="1200">
              <a:solidFill>
                <a:srgbClr val="003D6B"/>
              </a:solidFill>
            </a:endParaRPr>
          </a:p>
        </p:txBody>
      </p:sp>
    </p:spTree>
    <p:extLst>
      <p:ext uri="{BB962C8B-B14F-4D97-AF65-F5344CB8AC3E}">
        <p14:creationId xmlns:p14="http://schemas.microsoft.com/office/powerpoint/2010/main" val="3930317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A2128-2363-43C9-B4AD-C04BE796C8FC}"/>
              </a:ext>
            </a:extLst>
          </p:cNvPr>
          <p:cNvSpPr>
            <a:spLocks noGrp="1"/>
          </p:cNvSpPr>
          <p:nvPr>
            <p:ph type="title"/>
          </p:nvPr>
        </p:nvSpPr>
        <p:spPr/>
        <p:txBody>
          <a:bodyPr/>
          <a:lstStyle/>
          <a:p>
            <a:r>
              <a:rPr lang="en-CA" dirty="0"/>
              <a:t>The “claim date”</a:t>
            </a:r>
          </a:p>
        </p:txBody>
      </p:sp>
      <p:sp>
        <p:nvSpPr>
          <p:cNvPr id="3" name="Content Placeholder 2">
            <a:extLst>
              <a:ext uri="{FF2B5EF4-FFF2-40B4-BE49-F238E27FC236}">
                <a16:creationId xmlns:a16="http://schemas.microsoft.com/office/drawing/2014/main" id="{D67755A0-24E9-489A-81B7-133557715F07}"/>
              </a:ext>
            </a:extLst>
          </p:cNvPr>
          <p:cNvSpPr>
            <a:spLocks noGrp="1"/>
          </p:cNvSpPr>
          <p:nvPr>
            <p:ph idx="1"/>
          </p:nvPr>
        </p:nvSpPr>
        <p:spPr/>
        <p:txBody>
          <a:bodyPr>
            <a:normAutofit lnSpcReduction="10000"/>
          </a:bodyPr>
          <a:lstStyle/>
          <a:p>
            <a:r>
              <a:rPr lang="en-CA" dirty="0"/>
              <a:t>The filing date of the application, unless</a:t>
            </a:r>
          </a:p>
          <a:p>
            <a:pPr marL="971550" lvl="1" indent="-514350">
              <a:buFont typeface="+mj-lt"/>
              <a:buAutoNum type="alphaLcPeriod"/>
            </a:pPr>
            <a:r>
              <a:rPr lang="en-CA" dirty="0"/>
              <a:t>There’s a previously regularly filed application for the same subject matter:</a:t>
            </a:r>
          </a:p>
          <a:p>
            <a:pPr marL="1371600" lvl="2" indent="-514350">
              <a:buFont typeface="+mj-lt"/>
              <a:buAutoNum type="romanLcPeriod"/>
            </a:pPr>
            <a:r>
              <a:rPr lang="en-CA" dirty="0"/>
              <a:t>In Canada; or</a:t>
            </a:r>
          </a:p>
          <a:p>
            <a:pPr marL="1371600" lvl="2" indent="-514350">
              <a:buFont typeface="+mj-lt"/>
              <a:buAutoNum type="romanLcPeriod"/>
            </a:pPr>
            <a:r>
              <a:rPr lang="en-CA" dirty="0"/>
              <a:t>In a foreign country that affords similar protection to Canadians;</a:t>
            </a:r>
          </a:p>
          <a:p>
            <a:pPr marL="971550" lvl="1" indent="-514350">
              <a:buFont typeface="+mj-lt"/>
              <a:buAutoNum type="alphaLcPeriod"/>
            </a:pPr>
            <a:r>
              <a:rPr lang="en-CA" dirty="0"/>
              <a:t>The filing date of the pending application is within 12 months after the filing date of the previously regularly filed application; and</a:t>
            </a:r>
          </a:p>
          <a:p>
            <a:pPr marL="971550" lvl="1" indent="-514350">
              <a:buFont typeface="+mj-lt"/>
              <a:buAutoNum type="alphaLcPeriod"/>
            </a:pPr>
            <a:r>
              <a:rPr lang="en-CA" dirty="0"/>
              <a:t>The applicant made a request for priority</a:t>
            </a:r>
          </a:p>
        </p:txBody>
      </p:sp>
    </p:spTree>
    <p:extLst>
      <p:ext uri="{BB962C8B-B14F-4D97-AF65-F5344CB8AC3E}">
        <p14:creationId xmlns:p14="http://schemas.microsoft.com/office/powerpoint/2010/main" val="1625863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27E0E-6642-46BA-A5B3-C36EB0C917DD}"/>
              </a:ext>
            </a:extLst>
          </p:cNvPr>
          <p:cNvSpPr>
            <a:spLocks noGrp="1"/>
          </p:cNvSpPr>
          <p:nvPr>
            <p:ph type="title"/>
          </p:nvPr>
        </p:nvSpPr>
        <p:spPr/>
        <p:txBody>
          <a:bodyPr/>
          <a:lstStyle/>
          <a:p>
            <a:r>
              <a:rPr lang="en-CA" dirty="0"/>
              <a:t>You’re too late if:</a:t>
            </a:r>
          </a:p>
        </p:txBody>
      </p:sp>
      <p:sp>
        <p:nvSpPr>
          <p:cNvPr id="3" name="Content Placeholder 2">
            <a:extLst>
              <a:ext uri="{FF2B5EF4-FFF2-40B4-BE49-F238E27FC236}">
                <a16:creationId xmlns:a16="http://schemas.microsoft.com/office/drawing/2014/main" id="{59CB3C5F-9FA0-4565-8428-18A4290F3BF3}"/>
              </a:ext>
            </a:extLst>
          </p:cNvPr>
          <p:cNvSpPr>
            <a:spLocks noGrp="1"/>
          </p:cNvSpPr>
          <p:nvPr>
            <p:ph idx="1"/>
          </p:nvPr>
        </p:nvSpPr>
        <p:spPr/>
        <p:txBody>
          <a:bodyPr>
            <a:normAutofit fontScale="92500" lnSpcReduction="20000"/>
          </a:bodyPr>
          <a:lstStyle/>
          <a:p>
            <a:r>
              <a:rPr lang="en-US" dirty="0"/>
              <a:t>The claim date of a claim in a patent is either the:</a:t>
            </a:r>
          </a:p>
          <a:p>
            <a:pPr marL="400050" lvl="1" indent="0">
              <a:buNone/>
            </a:pPr>
            <a:r>
              <a:rPr lang="en-US" dirty="0"/>
              <a:t>1.	filing date of the patent; or</a:t>
            </a:r>
          </a:p>
          <a:p>
            <a:pPr marL="400050" lvl="1" indent="0">
              <a:buNone/>
            </a:pPr>
            <a:r>
              <a:rPr lang="en-US" dirty="0"/>
              <a:t>2.	the filing date of a previously regularly filed application  where priority has been properly claimed. </a:t>
            </a:r>
          </a:p>
          <a:p>
            <a:r>
              <a:rPr lang="en-US" dirty="0"/>
              <a:t>A patent application will fail for anticipation if the inventor waited too long to file:</a:t>
            </a:r>
          </a:p>
          <a:p>
            <a:pPr lvl="1"/>
            <a:r>
              <a:rPr lang="en-US" dirty="0"/>
              <a:t>He/she disclosed it &gt; 12 </a:t>
            </a:r>
            <a:r>
              <a:rPr lang="en-US" dirty="0" err="1"/>
              <a:t>mo</a:t>
            </a:r>
            <a:r>
              <a:rPr lang="en-US" dirty="0"/>
              <a:t> before claim date;</a:t>
            </a:r>
          </a:p>
          <a:p>
            <a:pPr lvl="1"/>
            <a:r>
              <a:rPr lang="en-US" dirty="0"/>
              <a:t>someone else made the invention public before the claim date; or </a:t>
            </a:r>
          </a:p>
          <a:p>
            <a:pPr lvl="1"/>
            <a:r>
              <a:rPr lang="en-US" dirty="0"/>
              <a:t>someone else has a co-pending patent application that has an earlier claim date. </a:t>
            </a:r>
          </a:p>
          <a:p>
            <a:endParaRPr lang="en-CA" dirty="0"/>
          </a:p>
        </p:txBody>
      </p:sp>
    </p:spTree>
    <p:extLst>
      <p:ext uri="{BB962C8B-B14F-4D97-AF65-F5344CB8AC3E}">
        <p14:creationId xmlns:p14="http://schemas.microsoft.com/office/powerpoint/2010/main" val="3818070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t>What </a:t>
            </a:r>
            <a:r>
              <a:rPr lang="en-US" i="1"/>
              <a:t>Sanofi</a:t>
            </a:r>
            <a:r>
              <a:rPr lang="en-US"/>
              <a:t> said</a:t>
            </a:r>
          </a:p>
        </p:txBody>
      </p:sp>
      <p:sp>
        <p:nvSpPr>
          <p:cNvPr id="7171" name="Content Placeholder 2"/>
          <p:cNvSpPr>
            <a:spLocks noGrp="1"/>
          </p:cNvSpPr>
          <p:nvPr>
            <p:ph idx="1"/>
          </p:nvPr>
        </p:nvSpPr>
        <p:spPr>
          <a:xfrm>
            <a:off x="179388" y="1557338"/>
            <a:ext cx="8785225" cy="647700"/>
          </a:xfrm>
        </p:spPr>
        <p:txBody>
          <a:bodyPr/>
          <a:lstStyle/>
          <a:p>
            <a:r>
              <a:rPr lang="en-US"/>
              <a:t>Enabling disclosure</a:t>
            </a:r>
          </a:p>
        </p:txBody>
      </p:sp>
      <p:sp>
        <p:nvSpPr>
          <p:cNvPr id="717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C2DDF7E2-34A8-48E6-996F-0E0DECCA959C}" type="slidenum">
              <a:rPr lang="en-CA" sz="1200" smtClean="0">
                <a:solidFill>
                  <a:srgbClr val="003D6B"/>
                </a:solidFill>
              </a:rPr>
              <a:pPr/>
              <a:t>18</a:t>
            </a:fld>
            <a:endParaRPr lang="en-CA" sz="1200">
              <a:solidFill>
                <a:srgbClr val="003D6B"/>
              </a:solidFill>
            </a:endParaRPr>
          </a:p>
        </p:txBody>
      </p:sp>
      <p:pic>
        <p:nvPicPr>
          <p:cNvPr id="7173" name="Picture 2" descr="logoddsmno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731" y="2492896"/>
            <a:ext cx="864235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3838810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a:t>What </a:t>
            </a:r>
            <a:r>
              <a:rPr lang="en-US" i="1" dirty="0"/>
              <a:t>Sanofi</a:t>
            </a:r>
            <a:r>
              <a:rPr lang="en-US" dirty="0"/>
              <a:t> said</a:t>
            </a:r>
          </a:p>
        </p:txBody>
      </p:sp>
      <p:sp>
        <p:nvSpPr>
          <p:cNvPr id="8195"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08462E70-E2D1-412E-8438-0018E046EE9B}" type="slidenum">
              <a:rPr lang="en-CA" sz="1200" smtClean="0">
                <a:solidFill>
                  <a:srgbClr val="003D6B"/>
                </a:solidFill>
              </a:rPr>
              <a:pPr/>
              <a:t>19</a:t>
            </a:fld>
            <a:endParaRPr lang="en-CA" sz="1200">
              <a:solidFill>
                <a:srgbClr val="003D6B"/>
              </a:solidFill>
            </a:endParaRPr>
          </a:p>
        </p:txBody>
      </p:sp>
      <p:pic>
        <p:nvPicPr>
          <p:cNvPr id="8196" name="Picture 2" descr="logoddsmnoi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0013" y="1844675"/>
            <a:ext cx="8810625" cy="3600450"/>
          </a:xfrm>
          <a:noFill/>
        </p:spPr>
      </p:pic>
    </p:spTree>
    <p:extLst>
      <p:ext uri="{BB962C8B-B14F-4D97-AF65-F5344CB8AC3E}">
        <p14:creationId xmlns:p14="http://schemas.microsoft.com/office/powerpoint/2010/main" val="4182554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t>
            </a:r>
            <a:r>
              <a:rPr lang="en-US" i="1" dirty="0"/>
              <a:t>Sanofi</a:t>
            </a:r>
            <a:r>
              <a:rPr lang="en-US" dirty="0"/>
              <a:t> said</a:t>
            </a:r>
          </a:p>
        </p:txBody>
      </p:sp>
      <p:sp>
        <p:nvSpPr>
          <p:cNvPr id="3" name="Content Placeholder 2"/>
          <p:cNvSpPr>
            <a:spLocks noGrp="1"/>
          </p:cNvSpPr>
          <p:nvPr>
            <p:ph idx="1"/>
          </p:nvPr>
        </p:nvSpPr>
        <p:spPr/>
        <p:txBody>
          <a:bodyPr>
            <a:normAutofit fontScale="70000" lnSpcReduction="20000"/>
          </a:bodyPr>
          <a:lstStyle/>
          <a:p>
            <a:pPr marL="0" indent="0">
              <a:buNone/>
            </a:pPr>
            <a:r>
              <a:rPr lang="en-CA" dirty="0"/>
              <a:t>The following non-exhaustive factors should be considered. para. 37:</a:t>
            </a:r>
          </a:p>
          <a:p>
            <a:pPr marL="0" indent="0">
              <a:buNone/>
            </a:pPr>
            <a:endParaRPr lang="en-CA" dirty="0"/>
          </a:p>
          <a:p>
            <a:pPr marL="514350" indent="-514350">
              <a:buFont typeface="+mj-lt"/>
              <a:buAutoNum type="arabicPeriod"/>
            </a:pPr>
            <a:r>
              <a:rPr lang="en-CA" dirty="0"/>
              <a:t>Enablement is to be assessed having regard to the prior patent as a whole including the specification and the claims.  There is no reason to limit what the skilled person may consider in the prior patent in order to discover how to perform or make the invention of the subsequent patent.  </a:t>
            </a:r>
            <a:r>
              <a:rPr lang="en-CA" dirty="0">
                <a:solidFill>
                  <a:srgbClr val="FF0000"/>
                </a:solidFill>
              </a:rPr>
              <a:t>The entire prior patent constitutes prior art</a:t>
            </a:r>
            <a:r>
              <a:rPr lang="en-CA" dirty="0"/>
              <a:t>.  </a:t>
            </a:r>
          </a:p>
          <a:p>
            <a:pPr marL="514350" indent="-514350">
              <a:buFont typeface="+mj-lt"/>
              <a:buAutoNum type="arabicPeriod"/>
            </a:pPr>
            <a:endParaRPr lang="en-CA" dirty="0"/>
          </a:p>
          <a:p>
            <a:pPr marL="514350" indent="-514350">
              <a:buFont typeface="+mj-lt"/>
              <a:buAutoNum type="arabicPeriod"/>
            </a:pPr>
            <a:r>
              <a:rPr lang="en-CA" dirty="0"/>
              <a:t>The skilled person may use his or her </a:t>
            </a:r>
            <a:r>
              <a:rPr lang="en-CA" dirty="0">
                <a:solidFill>
                  <a:srgbClr val="FF0000"/>
                </a:solidFill>
              </a:rPr>
              <a:t>common general knowledge to supplement information contained in the prior patent</a:t>
            </a:r>
            <a:r>
              <a:rPr lang="en-CA" dirty="0"/>
              <a:t>.  Common general knowledge means knowledge generally known by persons skilled in the relevant art at the relevant time.</a:t>
            </a:r>
          </a:p>
          <a:p>
            <a:endParaRPr lang="en-US" dirty="0"/>
          </a:p>
        </p:txBody>
      </p:sp>
    </p:spTree>
    <p:extLst>
      <p:ext uri="{BB962C8B-B14F-4D97-AF65-F5344CB8AC3E}">
        <p14:creationId xmlns:p14="http://schemas.microsoft.com/office/powerpoint/2010/main" val="2353247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t>What </a:t>
            </a:r>
            <a:r>
              <a:rPr lang="en-US" i="1"/>
              <a:t>Sanofi </a:t>
            </a:r>
            <a:r>
              <a:rPr lang="en-US"/>
              <a:t>said</a:t>
            </a:r>
          </a:p>
        </p:txBody>
      </p:sp>
      <p:sp>
        <p:nvSpPr>
          <p:cNvPr id="9219"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8CD22DC6-3B84-4F61-91C5-0C4821F1A524}" type="slidenum">
              <a:rPr lang="en-CA" sz="1200" smtClean="0">
                <a:solidFill>
                  <a:srgbClr val="003D6B"/>
                </a:solidFill>
              </a:rPr>
              <a:pPr/>
              <a:t>21</a:t>
            </a:fld>
            <a:endParaRPr lang="en-CA" sz="1200">
              <a:solidFill>
                <a:srgbClr val="003D6B"/>
              </a:solidFill>
            </a:endParaRPr>
          </a:p>
        </p:txBody>
      </p:sp>
      <p:sp>
        <p:nvSpPr>
          <p:cNvPr id="2" name="Content Placeholder 1"/>
          <p:cNvSpPr>
            <a:spLocks noGrp="1"/>
          </p:cNvSpPr>
          <p:nvPr>
            <p:ph idx="1"/>
          </p:nvPr>
        </p:nvSpPr>
        <p:spPr/>
        <p:txBody>
          <a:bodyPr>
            <a:normAutofit fontScale="62500" lnSpcReduction="20000"/>
          </a:bodyPr>
          <a:lstStyle/>
          <a:p>
            <a:pPr marL="514350" indent="-514350">
              <a:buFont typeface="+mj-lt"/>
              <a:buAutoNum type="arabicPeriod" startAt="3"/>
            </a:pPr>
            <a:r>
              <a:rPr lang="en-CA" dirty="0">
                <a:solidFill>
                  <a:srgbClr val="FF0000"/>
                </a:solidFill>
              </a:rPr>
              <a:t>The prior patent must provide enough information to allow the subsequently claimed invention to be performed without undue burden</a:t>
            </a:r>
            <a:r>
              <a:rPr lang="en-CA" dirty="0"/>
              <a:t>.  When considering whether there is undue burden, the nature of the invention must be taken into account.  For example, if the invention takes place in a field of technology in which trials and experiments are generally carried out, the threshold for undue burden will tend to be higher than in circumstances in which less effort is normal.  If inventive steps are required, the prior art will not be considered as enabling.  However, routine trials are acceptable and would not be considered undue burden.  But experiments or trials and errors are not to be prolonged even in fields of technology in which trials and experiments are generally carried out.  No time limits on exercises of energy can be laid down; however, prolonged or arduous trial and error would not be considered routine.</a:t>
            </a:r>
          </a:p>
          <a:p>
            <a:pPr marL="514350" indent="-514350">
              <a:buFont typeface="+mj-lt"/>
              <a:buAutoNum type="arabicPeriod" startAt="3"/>
            </a:pPr>
            <a:r>
              <a:rPr lang="en-CA" dirty="0">
                <a:solidFill>
                  <a:srgbClr val="FF0000"/>
                </a:solidFill>
              </a:rPr>
              <a:t>Obvious errors or omissions in the prior patent will not prevent enablement </a:t>
            </a:r>
            <a:r>
              <a:rPr lang="en-CA" dirty="0"/>
              <a:t>if reasonable skill and knowledge in the art could readily correct the error or find what was omitted.</a:t>
            </a:r>
          </a:p>
          <a:p>
            <a:endParaRPr lang="en-US" dirty="0"/>
          </a:p>
        </p:txBody>
      </p:sp>
    </p:spTree>
    <p:extLst>
      <p:ext uri="{BB962C8B-B14F-4D97-AF65-F5344CB8AC3E}">
        <p14:creationId xmlns:p14="http://schemas.microsoft.com/office/powerpoint/2010/main" val="2794631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t>Enablement: The “IKEA” threshold</a:t>
            </a:r>
          </a:p>
        </p:txBody>
      </p:sp>
      <p:sp>
        <p:nvSpPr>
          <p:cNvPr id="10243"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02BF5A41-C384-4B7E-8180-FC245486ACEB}" type="slidenum">
              <a:rPr lang="en-CA" sz="1200" smtClean="0">
                <a:solidFill>
                  <a:srgbClr val="003D6B"/>
                </a:solidFill>
              </a:rPr>
              <a:pPr/>
              <a:t>22</a:t>
            </a:fld>
            <a:endParaRPr lang="en-CA" sz="1200">
              <a:solidFill>
                <a:srgbClr val="003D6B"/>
              </a:solidFill>
            </a:endParaRPr>
          </a:p>
        </p:txBody>
      </p:sp>
      <p:pic>
        <p:nvPicPr>
          <p:cNvPr id="10244" name="Picture 2" descr="http://www.translationblog.co.uk/wp-content/uploads/2010/03/Lauren-pic1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27088" y="1700808"/>
            <a:ext cx="6201250" cy="5157192"/>
          </a:xfrm>
          <a:noFill/>
        </p:spPr>
      </p:pic>
    </p:spTree>
    <p:extLst>
      <p:ext uri="{BB962C8B-B14F-4D97-AF65-F5344CB8AC3E}">
        <p14:creationId xmlns:p14="http://schemas.microsoft.com/office/powerpoint/2010/main" val="2704172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t>Conclusions since </a:t>
            </a:r>
            <a:r>
              <a:rPr lang="en-US" i="1"/>
              <a:t>Sanofi</a:t>
            </a:r>
          </a:p>
        </p:txBody>
      </p:sp>
      <p:sp>
        <p:nvSpPr>
          <p:cNvPr id="15363" name="Content Placeholder 2"/>
          <p:cNvSpPr>
            <a:spLocks noGrp="1"/>
          </p:cNvSpPr>
          <p:nvPr>
            <p:ph idx="1"/>
          </p:nvPr>
        </p:nvSpPr>
        <p:spPr>
          <a:xfrm>
            <a:off x="179388" y="1557338"/>
            <a:ext cx="4537075" cy="2808287"/>
          </a:xfrm>
        </p:spPr>
        <p:txBody>
          <a:bodyPr>
            <a:normAutofit lnSpcReduction="10000"/>
          </a:bodyPr>
          <a:lstStyle/>
          <a:p>
            <a:pPr>
              <a:buFont typeface="Times" pitchFamily="16" charset="0"/>
              <a:buNone/>
            </a:pPr>
            <a:r>
              <a:rPr lang="en-US"/>
              <a:t>Mechanical: </a:t>
            </a:r>
          </a:p>
          <a:p>
            <a:pPr lvl="1"/>
            <a:r>
              <a:rPr lang="en-US"/>
              <a:t>“The Caramilk bar test”</a:t>
            </a:r>
          </a:p>
          <a:p>
            <a:pPr lvl="1"/>
            <a:r>
              <a:rPr lang="en-US"/>
              <a:t>If you can see it, you can figure it out</a:t>
            </a:r>
          </a:p>
          <a:p>
            <a:pPr lvl="1"/>
            <a:r>
              <a:rPr lang="en-US"/>
              <a:t>Observing isn’t “experimenting”</a:t>
            </a:r>
            <a:endParaRPr lang="en-US" i="1"/>
          </a:p>
        </p:txBody>
      </p:sp>
      <p:sp>
        <p:nvSpPr>
          <p:cNvPr id="1536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42E7DC9D-C66C-4DF5-A3AE-59882FF58F7E}" type="slidenum">
              <a:rPr lang="en-CA" sz="1200" smtClean="0">
                <a:solidFill>
                  <a:srgbClr val="003D6B"/>
                </a:solidFill>
              </a:rPr>
              <a:pPr/>
              <a:t>23</a:t>
            </a:fld>
            <a:endParaRPr lang="en-CA" sz="1200">
              <a:solidFill>
                <a:srgbClr val="003D6B"/>
              </a:solidFill>
            </a:endParaRPr>
          </a:p>
        </p:txBody>
      </p:sp>
      <p:sp>
        <p:nvSpPr>
          <p:cNvPr id="15365" name="Rectangle 4"/>
          <p:cNvSpPr>
            <a:spLocks noChangeArrowheads="1"/>
          </p:cNvSpPr>
          <p:nvPr/>
        </p:nvSpPr>
        <p:spPr bwMode="auto">
          <a:xfrm>
            <a:off x="4859338" y="3068637"/>
            <a:ext cx="1223963" cy="2232025"/>
          </a:xfrm>
          <a:prstGeom prst="rect">
            <a:avLst/>
          </a:prstGeom>
          <a:solidFill>
            <a:srgbClr val="92D050"/>
          </a:solidFill>
          <a:ln w="9525" algn="ctr">
            <a:solidFill>
              <a:srgbClr val="92D050"/>
            </a:solidFill>
            <a:round/>
            <a:headEnd/>
            <a:tailEnd/>
          </a:ln>
        </p:spPr>
        <p:txBody>
          <a:bodyPr wrap="none" lIns="90000" tIns="46800" rIns="90000" bIns="46800" anchor="ctr"/>
          <a:lstStyle/>
          <a:p>
            <a:endParaRPr lang="en-US"/>
          </a:p>
        </p:txBody>
      </p:sp>
      <p:sp>
        <p:nvSpPr>
          <p:cNvPr id="15366" name="Rectangle 5"/>
          <p:cNvSpPr>
            <a:spLocks noChangeArrowheads="1"/>
          </p:cNvSpPr>
          <p:nvPr/>
        </p:nvSpPr>
        <p:spPr bwMode="auto">
          <a:xfrm>
            <a:off x="6464300" y="3085266"/>
            <a:ext cx="1225550" cy="2232025"/>
          </a:xfrm>
          <a:prstGeom prst="rect">
            <a:avLst/>
          </a:prstGeom>
          <a:solidFill>
            <a:srgbClr val="92D050"/>
          </a:solidFill>
          <a:ln w="9525" algn="ctr">
            <a:solidFill>
              <a:srgbClr val="92D050"/>
            </a:solidFill>
            <a:round/>
            <a:headEnd/>
            <a:tailEnd/>
          </a:ln>
        </p:spPr>
        <p:txBody>
          <a:bodyPr wrap="none" lIns="90000" tIns="46800" rIns="90000" bIns="46800" anchor="ctr"/>
          <a:lstStyle/>
          <a:p>
            <a:endParaRPr lang="en-US"/>
          </a:p>
        </p:txBody>
      </p:sp>
      <p:sp>
        <p:nvSpPr>
          <p:cNvPr id="15367" name="TextBox 7"/>
          <p:cNvSpPr txBox="1">
            <a:spLocks noChangeArrowheads="1"/>
          </p:cNvSpPr>
          <p:nvPr/>
        </p:nvSpPr>
        <p:spPr bwMode="auto">
          <a:xfrm>
            <a:off x="4859338" y="2276475"/>
            <a:ext cx="3457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r>
              <a:rPr lang="en-US"/>
              <a:t>disclose        enable</a:t>
            </a:r>
          </a:p>
        </p:txBody>
      </p:sp>
      <p:pic>
        <p:nvPicPr>
          <p:cNvPr id="15368" name="Picture 5" descr="caramilk_PIP"/>
          <p:cNvPicPr>
            <a:picLocks noChangeAspect="1" noChangeArrowheads="1"/>
          </p:cNvPicPr>
          <p:nvPr/>
        </p:nvPicPr>
        <p:blipFill>
          <a:blip r:embed="rId2">
            <a:extLst>
              <a:ext uri="{28A0092B-C50C-407E-A947-70E740481C1C}">
                <a14:useLocalDpi xmlns:a14="http://schemas.microsoft.com/office/drawing/2010/main" val="0"/>
              </a:ext>
            </a:extLst>
          </a:blip>
          <a:srcRect l="16286" r="14555"/>
          <a:stretch>
            <a:fillRect/>
          </a:stretch>
        </p:blipFill>
        <p:spPr bwMode="auto">
          <a:xfrm>
            <a:off x="4859338" y="3573463"/>
            <a:ext cx="12446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14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t>Conclusions since </a:t>
            </a:r>
            <a:r>
              <a:rPr lang="en-US" i="1"/>
              <a:t>Sanofi</a:t>
            </a:r>
          </a:p>
        </p:txBody>
      </p:sp>
      <p:sp>
        <p:nvSpPr>
          <p:cNvPr id="16387" name="Content Placeholder 2"/>
          <p:cNvSpPr>
            <a:spLocks noGrp="1"/>
          </p:cNvSpPr>
          <p:nvPr>
            <p:ph idx="1"/>
          </p:nvPr>
        </p:nvSpPr>
        <p:spPr>
          <a:xfrm>
            <a:off x="179388" y="1557338"/>
            <a:ext cx="4537075" cy="4525962"/>
          </a:xfrm>
        </p:spPr>
        <p:txBody>
          <a:bodyPr/>
          <a:lstStyle/>
          <a:p>
            <a:pPr>
              <a:buFont typeface="Times" pitchFamily="16" charset="0"/>
              <a:buNone/>
            </a:pPr>
            <a:r>
              <a:rPr lang="en-US"/>
              <a:t>Chem/Pharma: </a:t>
            </a:r>
          </a:p>
          <a:p>
            <a:pPr lvl="1"/>
            <a:r>
              <a:rPr lang="en-US" i="1"/>
              <a:t>“The Coca-cola test”</a:t>
            </a:r>
          </a:p>
          <a:p>
            <a:pPr lvl="1"/>
            <a:r>
              <a:rPr lang="en-US"/>
              <a:t>Can’t figure out how they made it.</a:t>
            </a:r>
          </a:p>
          <a:p>
            <a:endParaRPr lang="en-US"/>
          </a:p>
        </p:txBody>
      </p:sp>
      <p:sp>
        <p:nvSpPr>
          <p:cNvPr id="1638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fld id="{B0F511C3-10A0-4FEA-BBF7-4507EE8B0451}" type="slidenum">
              <a:rPr lang="en-CA" sz="1200" smtClean="0">
                <a:solidFill>
                  <a:srgbClr val="003D6B"/>
                </a:solidFill>
              </a:rPr>
              <a:pPr/>
              <a:t>24</a:t>
            </a:fld>
            <a:endParaRPr lang="en-CA" sz="1200">
              <a:solidFill>
                <a:srgbClr val="003D6B"/>
              </a:solidFill>
            </a:endParaRPr>
          </a:p>
        </p:txBody>
      </p:sp>
      <p:sp>
        <p:nvSpPr>
          <p:cNvPr id="16389" name="Rectangle 4"/>
          <p:cNvSpPr>
            <a:spLocks noChangeArrowheads="1"/>
          </p:cNvSpPr>
          <p:nvPr/>
        </p:nvSpPr>
        <p:spPr bwMode="auto">
          <a:xfrm>
            <a:off x="4895246" y="3068638"/>
            <a:ext cx="1223963" cy="2232025"/>
          </a:xfrm>
          <a:prstGeom prst="rect">
            <a:avLst/>
          </a:prstGeom>
          <a:solidFill>
            <a:srgbClr val="92D050"/>
          </a:solidFill>
          <a:ln w="9525" algn="ctr">
            <a:solidFill>
              <a:srgbClr val="92D050"/>
            </a:solidFill>
            <a:round/>
            <a:headEnd/>
            <a:tailEnd/>
          </a:ln>
        </p:spPr>
        <p:txBody>
          <a:bodyPr wrap="none" lIns="90000" tIns="46800" rIns="90000" bIns="46800" anchor="ctr"/>
          <a:lstStyle/>
          <a:p>
            <a:endParaRPr lang="en-US"/>
          </a:p>
        </p:txBody>
      </p:sp>
      <p:sp>
        <p:nvSpPr>
          <p:cNvPr id="16390" name="Rectangle 5"/>
          <p:cNvSpPr>
            <a:spLocks noChangeArrowheads="1"/>
          </p:cNvSpPr>
          <p:nvPr/>
        </p:nvSpPr>
        <p:spPr bwMode="auto">
          <a:xfrm>
            <a:off x="6565102" y="3068638"/>
            <a:ext cx="1225550" cy="2232025"/>
          </a:xfrm>
          <a:prstGeom prst="rect">
            <a:avLst/>
          </a:prstGeom>
          <a:solidFill>
            <a:srgbClr val="FF0000"/>
          </a:solidFill>
          <a:ln w="9525" algn="ctr">
            <a:solidFill>
              <a:srgbClr val="92D050"/>
            </a:solidFill>
            <a:round/>
            <a:headEnd/>
            <a:tailEnd/>
          </a:ln>
        </p:spPr>
        <p:txBody>
          <a:bodyPr wrap="none" lIns="90000" tIns="46800" rIns="90000" bIns="46800" anchor="ctr"/>
          <a:lstStyle/>
          <a:p>
            <a:endParaRPr lang="en-US"/>
          </a:p>
        </p:txBody>
      </p:sp>
      <p:sp>
        <p:nvSpPr>
          <p:cNvPr id="16391" name="TextBox 7"/>
          <p:cNvSpPr txBox="1">
            <a:spLocks noChangeArrowheads="1"/>
          </p:cNvSpPr>
          <p:nvPr/>
        </p:nvSpPr>
        <p:spPr bwMode="auto">
          <a:xfrm>
            <a:off x="4859338" y="2276475"/>
            <a:ext cx="3457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r>
              <a:rPr lang="en-US"/>
              <a:t>disclose        enable</a:t>
            </a:r>
          </a:p>
        </p:txBody>
      </p:sp>
      <p:pic>
        <p:nvPicPr>
          <p:cNvPr id="16392" name="Picture 2" descr="http://www.pycomall.com/images/P/Coca-Cola_logo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3645024"/>
            <a:ext cx="223202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5692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Don’s approach to Anticipation</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CA" dirty="0"/>
              <a:t>Construe the claim; determine the essential elements;</a:t>
            </a:r>
          </a:p>
          <a:p>
            <a:pPr marL="514350" indent="-514350">
              <a:buFont typeface="+mj-lt"/>
              <a:buAutoNum type="arabicPeriod"/>
            </a:pPr>
            <a:r>
              <a:rPr lang="en-CA" dirty="0"/>
              <a:t>Filter the prior art:</a:t>
            </a:r>
          </a:p>
          <a:p>
            <a:pPr marL="914400" lvl="1" indent="-514350">
              <a:buFont typeface="+mj-lt"/>
              <a:buAutoNum type="arabicPeriod"/>
            </a:pPr>
            <a:r>
              <a:rPr lang="en-CA" dirty="0"/>
              <a:t>&gt; 1 </a:t>
            </a:r>
            <a:r>
              <a:rPr lang="en-CA" dirty="0" err="1"/>
              <a:t>yr</a:t>
            </a:r>
            <a:r>
              <a:rPr lang="en-CA" dirty="0"/>
              <a:t> before filing date for disclosure by inventor(s) [the self-inflicted wound of waiting too long to apply];</a:t>
            </a:r>
          </a:p>
          <a:p>
            <a:pPr marL="914400" lvl="1" indent="-514350">
              <a:buFont typeface="+mj-lt"/>
              <a:buAutoNum type="arabicPeriod"/>
            </a:pPr>
            <a:r>
              <a:rPr lang="en-CA" dirty="0"/>
              <a:t>Before claim date for others;</a:t>
            </a:r>
          </a:p>
          <a:p>
            <a:pPr marL="914400" lvl="1" indent="-514350">
              <a:buFont typeface="+mj-lt"/>
              <a:buAutoNum type="arabicPeriod"/>
            </a:pPr>
            <a:r>
              <a:rPr lang="en-CA" dirty="0"/>
              <a:t>Exclude “experimental” prior art.</a:t>
            </a:r>
            <a:endParaRPr lang="en-US" dirty="0"/>
          </a:p>
        </p:txBody>
      </p:sp>
    </p:spTree>
    <p:extLst>
      <p:ext uri="{BB962C8B-B14F-4D97-AF65-F5344CB8AC3E}">
        <p14:creationId xmlns:p14="http://schemas.microsoft.com/office/powerpoint/2010/main" val="4227865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Don’s approach to Anticipation</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3"/>
            </a:pPr>
            <a:r>
              <a:rPr lang="en-CA" dirty="0"/>
              <a:t>Sanofi double barrelled questions:</a:t>
            </a:r>
          </a:p>
          <a:p>
            <a:pPr marL="914400" lvl="1" indent="-514350">
              <a:buFont typeface="+mj-lt"/>
              <a:buAutoNum type="arabicPeriod"/>
            </a:pPr>
            <a:r>
              <a:rPr lang="en-CA" dirty="0"/>
              <a:t>Does the 1 prior art reference contain all essential elements of the claim in question? [The old “reverse infringement” test]; AND</a:t>
            </a:r>
          </a:p>
          <a:p>
            <a:pPr marL="914400" lvl="1" indent="-514350">
              <a:buFont typeface="+mj-lt"/>
              <a:buAutoNum type="arabicPeriod"/>
            </a:pPr>
            <a:r>
              <a:rPr lang="en-CA" dirty="0"/>
              <a:t>Is that disclosure, read with CGK, enabling?</a:t>
            </a:r>
          </a:p>
        </p:txBody>
      </p:sp>
    </p:spTree>
    <p:extLst>
      <p:ext uri="{BB962C8B-B14F-4D97-AF65-F5344CB8AC3E}">
        <p14:creationId xmlns:p14="http://schemas.microsoft.com/office/powerpoint/2010/main" val="1567753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p:txBody>
          <a:bodyPr/>
          <a:lstStyle/>
          <a:p>
            <a:pPr eaLnBrk="1" hangingPunct="1"/>
            <a:r>
              <a:rPr lang="en-CA"/>
              <a:t>Thank You</a:t>
            </a:r>
          </a:p>
        </p:txBody>
      </p:sp>
      <p:sp>
        <p:nvSpPr>
          <p:cNvPr id="16387" name="Subtitle 2"/>
          <p:cNvSpPr>
            <a:spLocks noGrp="1"/>
          </p:cNvSpPr>
          <p:nvPr>
            <p:ph type="subTitle" idx="1"/>
          </p:nvPr>
        </p:nvSpPr>
        <p:spPr/>
        <p:txBody>
          <a:bodyPr/>
          <a:lstStyle/>
          <a:p>
            <a:pPr eaLnBrk="1" hangingPunct="1"/>
            <a:r>
              <a:rPr lang="en-CA" dirty="0"/>
              <a:t>Don Cameron</a:t>
            </a:r>
          </a:p>
        </p:txBody>
      </p:sp>
      <p:sp>
        <p:nvSpPr>
          <p:cNvPr id="4" name="Text Placeholder 3"/>
          <p:cNvSpPr>
            <a:spLocks noGrp="1"/>
          </p:cNvSpPr>
          <p:nvPr>
            <p:ph type="body" sz="quarter" idx="10"/>
          </p:nvPr>
        </p:nvSpPr>
        <p:spPr>
          <a:xfrm>
            <a:off x="1371600" y="4521200"/>
            <a:ext cx="6400800" cy="381000"/>
          </a:xfrm>
        </p:spPr>
        <p:txBody>
          <a:bodyPr rtlCol="0">
            <a:normAutofit lnSpcReduction="10000"/>
          </a:bodyPr>
          <a:lstStyle/>
          <a:p>
            <a:pPr eaLnBrk="1" fontAlgn="auto" hangingPunct="1">
              <a:spcAft>
                <a:spcPts val="0"/>
              </a:spcAft>
              <a:defRPr/>
            </a:pPr>
            <a:r>
              <a:rPr lang="en-CA" dirty="0"/>
              <a:t>DCameron@bereskinparr.com</a:t>
            </a:r>
          </a:p>
        </p:txBody>
      </p:sp>
      <p:sp>
        <p:nvSpPr>
          <p:cNvPr id="16389" name="Text Placeholder 4"/>
          <p:cNvSpPr>
            <a:spLocks noGrp="1"/>
          </p:cNvSpPr>
          <p:nvPr>
            <p:ph type="body" sz="quarter" idx="11"/>
          </p:nvPr>
        </p:nvSpPr>
        <p:spPr>
          <a:xfrm>
            <a:off x="1371600" y="4918075"/>
            <a:ext cx="6400800" cy="304800"/>
          </a:xfrm>
        </p:spPr>
        <p:txBody>
          <a:bodyPr/>
          <a:lstStyle/>
          <a:p>
            <a:pPr eaLnBrk="1" hangingPunct="1"/>
            <a:r>
              <a:rPr lang="en-CA"/>
              <a:t>Bereskin &amp; Parr LLP</a:t>
            </a:r>
          </a:p>
          <a:p>
            <a:pPr eaLnBrk="1" hangingPunct="1"/>
            <a:endParaRPr lang="en-CA"/>
          </a:p>
        </p:txBody>
      </p:sp>
    </p:spTree>
  </p:cSld>
  <p:clrMapOvr>
    <a:masterClrMapping/>
  </p:clrMapOvr>
</p:sld>
</file>

<file path=ppt/theme/theme1.xml><?xml version="1.0" encoding="utf-8"?>
<a:theme xmlns:a="http://schemas.openxmlformats.org/drawingml/2006/main" name="PPT_Template">
  <a:themeElements>
    <a:clrScheme name="B&amp;P">
      <a:dk1>
        <a:srgbClr val="000000"/>
      </a:dk1>
      <a:lt1>
        <a:srgbClr val="FFFFFF"/>
      </a:lt1>
      <a:dk2>
        <a:srgbClr val="0C1975"/>
      </a:dk2>
      <a:lt2>
        <a:srgbClr val="FFFFFF"/>
      </a:lt2>
      <a:accent1>
        <a:srgbClr val="0C1975"/>
      </a:accent1>
      <a:accent2>
        <a:srgbClr val="C0504D"/>
      </a:accent2>
      <a:accent3>
        <a:srgbClr val="9BBB59"/>
      </a:accent3>
      <a:accent4>
        <a:srgbClr val="8064A2"/>
      </a:accent4>
      <a:accent5>
        <a:srgbClr val="4BACC6"/>
      </a:accent5>
      <a:accent6>
        <a:srgbClr val="F79646"/>
      </a:accent6>
      <a:hlink>
        <a:srgbClr val="5563A1"/>
      </a:hlink>
      <a:folHlink>
        <a:srgbClr val="5563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PPT_Template</Template>
  <TotalTime>0</TotalTime>
  <Words>2110</Words>
  <Application>Microsoft Macintosh PowerPoint</Application>
  <PresentationFormat>On-screen Show (4:3)</PresentationFormat>
  <Paragraphs>149</Paragraphs>
  <Slides>27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Century Gothic</vt:lpstr>
      <vt:lpstr>Times</vt:lpstr>
      <vt:lpstr>PPT_Template</vt:lpstr>
      <vt:lpstr>Anticipation</vt:lpstr>
      <vt:lpstr>What’s a patentable invention need to be?</vt:lpstr>
      <vt:lpstr>Anticipation = 1 shot</vt:lpstr>
      <vt:lpstr>The sunspot analogy, cont’d</vt:lpstr>
      <vt:lpstr>Staking a Claim</vt:lpstr>
      <vt:lpstr>Anticipation – old definitions – s. 28</vt:lpstr>
      <vt:lpstr>Old: Reeves Bros tests</vt:lpstr>
      <vt:lpstr>in a single document, or in a single act</vt:lpstr>
      <vt:lpstr>Gibney v. Ford</vt:lpstr>
      <vt:lpstr>Beloit per Hugessen J.A.</vt:lpstr>
      <vt:lpstr>2002 Baker Petrolite</vt:lpstr>
      <vt:lpstr>Remember reverse engineering?</vt:lpstr>
      <vt:lpstr>2002 Baker Petrolite</vt:lpstr>
      <vt:lpstr>2002 Baker Petrolite</vt:lpstr>
      <vt:lpstr>Current Patent Act</vt:lpstr>
      <vt:lpstr>The “claim date”</vt:lpstr>
      <vt:lpstr>You’re too late if:</vt:lpstr>
      <vt:lpstr>What Sanofi said</vt:lpstr>
      <vt:lpstr>What Sanofi said</vt:lpstr>
      <vt:lpstr>What Sanofi said</vt:lpstr>
      <vt:lpstr>What Sanofi said</vt:lpstr>
      <vt:lpstr>Enablement: The “IKEA” threshold</vt:lpstr>
      <vt:lpstr>Conclusions since Sanofi</vt:lpstr>
      <vt:lpstr>Conclusions since Sanofi</vt:lpstr>
      <vt:lpstr>Don’s approach to Anticipation</vt:lpstr>
      <vt:lpstr>Don’s approach to Anticipation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2014-04-01T17:04:25Z</dcterms:created>
  <dcterms:modified xsi:type="dcterms:W3CDTF">2023-07-19T20:24:09Z</dcterms:modified>
</cp:coreProperties>
</file>