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3"/>
  </p:notesMasterIdLst>
  <p:handoutMasterIdLst>
    <p:handoutMasterId r:id="rId34"/>
  </p:handoutMasterIdLst>
  <p:sldIdLst>
    <p:sldId id="259" r:id="rId2"/>
    <p:sldId id="292" r:id="rId3"/>
    <p:sldId id="293" r:id="rId4"/>
    <p:sldId id="290" r:id="rId5"/>
    <p:sldId id="257" r:id="rId6"/>
    <p:sldId id="284" r:id="rId7"/>
    <p:sldId id="298" r:id="rId8"/>
    <p:sldId id="297" r:id="rId9"/>
    <p:sldId id="262" r:id="rId10"/>
    <p:sldId id="285" r:id="rId11"/>
    <p:sldId id="269" r:id="rId12"/>
    <p:sldId id="275" r:id="rId13"/>
    <p:sldId id="277" r:id="rId14"/>
    <p:sldId id="295" r:id="rId15"/>
    <p:sldId id="278" r:id="rId16"/>
    <p:sldId id="294" r:id="rId17"/>
    <p:sldId id="268" r:id="rId18"/>
    <p:sldId id="271" r:id="rId19"/>
    <p:sldId id="283" r:id="rId20"/>
    <p:sldId id="272" r:id="rId21"/>
    <p:sldId id="265" r:id="rId22"/>
    <p:sldId id="266" r:id="rId23"/>
    <p:sldId id="280" r:id="rId24"/>
    <p:sldId id="279" r:id="rId25"/>
    <p:sldId id="296" r:id="rId26"/>
    <p:sldId id="287" r:id="rId27"/>
    <p:sldId id="281" r:id="rId28"/>
    <p:sldId id="288" r:id="rId29"/>
    <p:sldId id="289" r:id="rId30"/>
    <p:sldId id="282" r:id="rId31"/>
    <p:sldId id="261" r:id="rId32"/>
  </p:sldIdLst>
  <p:sldSz cx="9144000" cy="6858000" type="screen4x3"/>
  <p:notesSz cx="7010400" cy="9296400"/>
  <p:defaultTextStyle>
    <a:defPPr>
      <a:defRPr lang="en-CA"/>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p:cViewPr varScale="1">
        <p:scale>
          <a:sx n="134" d="100"/>
          <a:sy n="134" d="100"/>
        </p:scale>
        <p:origin x="154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426C385-2FA5-4A28-BBFE-69B105480202}" type="datetimeFigureOut">
              <a:rPr lang="en-CA"/>
              <a:pPr>
                <a:defRPr/>
              </a:pPr>
              <a:t>2022-01-20</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D8565A2-1058-4468-A96A-85BB82B5B9EC}" type="slidenum">
              <a:rPr lang="en-CA"/>
              <a:pPr>
                <a:defRPr/>
              </a:pPr>
              <a:t>‹#›</a:t>
            </a:fld>
            <a:endParaRPr lang="en-CA"/>
          </a:p>
        </p:txBody>
      </p:sp>
    </p:spTree>
    <p:extLst>
      <p:ext uri="{BB962C8B-B14F-4D97-AF65-F5344CB8AC3E}">
        <p14:creationId xmlns:p14="http://schemas.microsoft.com/office/powerpoint/2010/main" val="287410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98E953E-FD52-4C0D-AE49-345427799CD5}" type="datetimeFigureOut">
              <a:rPr lang="en-CA"/>
              <a:pPr>
                <a:defRPr/>
              </a:pPr>
              <a:t>2022-01-20</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4592AC-978D-4CA6-A376-DBD6F7FE7C3D}" type="slidenum">
              <a:rPr lang="en-CA"/>
              <a:pPr>
                <a:defRPr/>
              </a:pPr>
              <a:t>‹#›</a:t>
            </a:fld>
            <a:endParaRPr lang="en-CA"/>
          </a:p>
        </p:txBody>
      </p:sp>
    </p:spTree>
    <p:extLst>
      <p:ext uri="{BB962C8B-B14F-4D97-AF65-F5344CB8AC3E}">
        <p14:creationId xmlns:p14="http://schemas.microsoft.com/office/powerpoint/2010/main" val="94879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a:t>
            </a:r>
            <a:r>
              <a:rPr lang="en-CA" baseline="0" dirty="0"/>
              <a:t> v. Stewart – first of the SCC trilogy</a:t>
            </a:r>
          </a:p>
          <a:p>
            <a:r>
              <a:rPr lang="en-CA" baseline="0" dirty="0"/>
              <a:t>Taking a photograph of the employee list for the Constellation hotel was not a theft, as the employee list was not a “thing”</a:t>
            </a:r>
          </a:p>
          <a:p>
            <a:r>
              <a:rPr lang="en-CA" baseline="0" dirty="0"/>
              <a:t>Duffy Mott v. FBI Foods – last of the trilogy</a:t>
            </a:r>
          </a:p>
          <a:p>
            <a:r>
              <a:rPr lang="en-CA" baseline="0" dirty="0"/>
              <a:t>In crafting a remedy, a sui generis or unique approach is to be taken, drawing from the law of 1) contract, 2) fiduciary duty – see Lac v. Corona, the second case in the trilogy, for an example and 3) property law – the right approach on the remedy depends on the facts</a:t>
            </a:r>
            <a:endParaRPr lang="en-CA" dirty="0"/>
          </a:p>
        </p:txBody>
      </p:sp>
      <p:sp>
        <p:nvSpPr>
          <p:cNvPr id="4" name="Slide Number Placeholder 3"/>
          <p:cNvSpPr>
            <a:spLocks noGrp="1"/>
          </p:cNvSpPr>
          <p:nvPr>
            <p:ph type="sldNum" sz="quarter" idx="10"/>
          </p:nvPr>
        </p:nvSpPr>
        <p:spPr/>
        <p:txBody>
          <a:bodyPr/>
          <a:lstStyle/>
          <a:p>
            <a:pPr>
              <a:defRPr/>
            </a:pPr>
            <a:fld id="{824592AC-978D-4CA6-A376-DBD6F7FE7C3D}" type="slidenum">
              <a:rPr lang="en-CA" smtClean="0"/>
              <a:pPr>
                <a:defRPr/>
              </a:pPr>
              <a:t>6</a:t>
            </a:fld>
            <a:endParaRPr lang="en-CA"/>
          </a:p>
        </p:txBody>
      </p:sp>
    </p:spTree>
    <p:extLst>
      <p:ext uri="{BB962C8B-B14F-4D97-AF65-F5344CB8AC3E}">
        <p14:creationId xmlns:p14="http://schemas.microsoft.com/office/powerpoint/2010/main" val="159969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3 part</a:t>
            </a:r>
            <a:r>
              <a:rPr lang="en-CA" baseline="0" dirty="0"/>
              <a:t>, or 3 requirements, </a:t>
            </a:r>
            <a:r>
              <a:rPr lang="en-CA" dirty="0"/>
              <a:t>test </a:t>
            </a:r>
            <a:r>
              <a:rPr lang="en-CA" baseline="0" dirty="0"/>
              <a:t>needs to be met</a:t>
            </a:r>
            <a:endParaRPr lang="en-CA" dirty="0"/>
          </a:p>
        </p:txBody>
      </p:sp>
      <p:sp>
        <p:nvSpPr>
          <p:cNvPr id="4" name="Slide Number Placeholder 3"/>
          <p:cNvSpPr>
            <a:spLocks noGrp="1"/>
          </p:cNvSpPr>
          <p:nvPr>
            <p:ph type="sldNum" sz="quarter" idx="10"/>
          </p:nvPr>
        </p:nvSpPr>
        <p:spPr/>
        <p:txBody>
          <a:bodyPr/>
          <a:lstStyle/>
          <a:p>
            <a:pPr>
              <a:defRPr/>
            </a:pPr>
            <a:fld id="{824592AC-978D-4CA6-A376-DBD6F7FE7C3D}" type="slidenum">
              <a:rPr lang="en-CA" smtClean="0"/>
              <a:pPr>
                <a:defRPr/>
              </a:pPr>
              <a:t>10</a:t>
            </a:fld>
            <a:endParaRPr lang="en-CA"/>
          </a:p>
        </p:txBody>
      </p:sp>
    </p:spTree>
    <p:extLst>
      <p:ext uri="{BB962C8B-B14F-4D97-AF65-F5344CB8AC3E}">
        <p14:creationId xmlns:p14="http://schemas.microsoft.com/office/powerpoint/2010/main" val="35399256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30466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C9C77043-AB9E-4BB7-980C-96ED052C40D3}" type="datetimeFigureOut">
              <a:rPr lang="en-CA"/>
              <a:pPr>
                <a:defRPr/>
              </a:pPr>
              <a:t>2022-01-20</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DEF8596B-9BB4-476E-9302-4F46D4C0C607}" type="slidenum">
              <a:rPr lang="en-CA"/>
              <a:pPr>
                <a:defRPr/>
              </a:pPr>
              <a:t>‹#›</a:t>
            </a:fld>
            <a:endParaRPr lang="en-CA"/>
          </a:p>
        </p:txBody>
      </p:sp>
    </p:spTree>
    <p:extLst>
      <p:ext uri="{BB962C8B-B14F-4D97-AF65-F5344CB8AC3E}">
        <p14:creationId xmlns:p14="http://schemas.microsoft.com/office/powerpoint/2010/main" val="342453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8203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7382E7EA-A117-47E7-8863-F0FC445FA6F0}" type="datetimeFigureOut">
              <a:rPr lang="en-CA"/>
              <a:pPr>
                <a:defRPr/>
              </a:pPr>
              <a:t>2022-01-20</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7DF42C09-AABA-48F5-AD76-EEE0256321A2}" type="slidenum">
              <a:rPr lang="en-CA"/>
              <a:pPr>
                <a:defRPr/>
              </a:pPr>
              <a:t>‹#›</a:t>
            </a:fld>
            <a:endParaRPr lang="en-CA"/>
          </a:p>
        </p:txBody>
      </p:sp>
    </p:spTree>
    <p:extLst>
      <p:ext uri="{BB962C8B-B14F-4D97-AF65-F5344CB8AC3E}">
        <p14:creationId xmlns:p14="http://schemas.microsoft.com/office/powerpoint/2010/main" val="2524199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7554FE19-EC23-4C30-8079-23008F17120B}" type="datetimeFigureOut">
              <a:rPr lang="en-CA"/>
              <a:pPr>
                <a:defRPr/>
              </a:pPr>
              <a:t>2022-01-20</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FD8C3731-6543-4E27-8895-F9323434D9CB}" type="slidenum">
              <a:rPr lang="en-CA"/>
              <a:pPr>
                <a:defRPr/>
              </a:pPr>
              <a:t>‹#›</a:t>
            </a:fld>
            <a:endParaRPr lang="en-CA"/>
          </a:p>
        </p:txBody>
      </p:sp>
    </p:spTree>
    <p:extLst>
      <p:ext uri="{BB962C8B-B14F-4D97-AF65-F5344CB8AC3E}">
        <p14:creationId xmlns:p14="http://schemas.microsoft.com/office/powerpoint/2010/main" val="106880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5B0A82CA-79E8-442A-8E7F-A289A0A174F9}" type="datetimeFigureOut">
              <a:rPr lang="en-CA"/>
              <a:pPr>
                <a:defRPr/>
              </a:pPr>
              <a:t>2022-01-20</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4D038674-4A1E-4316-9CCD-CB3F0625D562}" type="slidenum">
              <a:rPr lang="en-CA"/>
              <a:pPr>
                <a:defRPr/>
              </a:pPr>
              <a:t>‹#›</a:t>
            </a:fld>
            <a:endParaRPr lang="en-CA"/>
          </a:p>
        </p:txBody>
      </p:sp>
    </p:spTree>
    <p:extLst>
      <p:ext uri="{BB962C8B-B14F-4D97-AF65-F5344CB8AC3E}">
        <p14:creationId xmlns:p14="http://schemas.microsoft.com/office/powerpoint/2010/main" val="161989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E3DEE523-0505-4859-B962-6F340663CE03}" type="datetimeFigureOut">
              <a:rPr lang="en-CA"/>
              <a:pPr>
                <a:defRPr/>
              </a:pPr>
              <a:t>2022-01-20</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9539E044-CABB-4B6D-B2F2-AA3B70F43D0F}" type="slidenum">
              <a:rPr lang="en-CA"/>
              <a:pPr>
                <a:defRPr/>
              </a:pPr>
              <a:t>‹#›</a:t>
            </a:fld>
            <a:endParaRPr lang="en-CA"/>
          </a:p>
        </p:txBody>
      </p:sp>
    </p:spTree>
    <p:extLst>
      <p:ext uri="{BB962C8B-B14F-4D97-AF65-F5344CB8AC3E}">
        <p14:creationId xmlns:p14="http://schemas.microsoft.com/office/powerpoint/2010/main" val="5174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85B3A796-FAF4-4A12-A7F6-6A9F38C4BDA4}" type="datetimeFigureOut">
              <a:rPr lang="en-CA"/>
              <a:pPr>
                <a:defRPr/>
              </a:pPr>
              <a:t>2022-01-20</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46AE8682-E22E-4554-BDE0-3B294F7953C7}" type="slidenum">
              <a:rPr lang="en-CA"/>
              <a:pPr>
                <a:defRPr/>
              </a:pPr>
              <a:t>‹#›</a:t>
            </a:fld>
            <a:endParaRPr lang="en-CA"/>
          </a:p>
        </p:txBody>
      </p:sp>
    </p:spTree>
    <p:extLst>
      <p:ext uri="{BB962C8B-B14F-4D97-AF65-F5344CB8AC3E}">
        <p14:creationId xmlns:p14="http://schemas.microsoft.com/office/powerpoint/2010/main" val="411864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0439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17020141-3E4E-4C4D-A775-E708E34FEBFC}" type="datetimeFigureOut">
              <a:rPr lang="en-CA"/>
              <a:pPr>
                <a:defRPr/>
              </a:pPr>
              <a:t>2022-01-20</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E7107234-DDF9-4F92-A06D-647733846C58}" type="slidenum">
              <a:rPr lang="en-CA"/>
              <a:pPr>
                <a:defRPr/>
              </a:pPr>
              <a:t>‹#›</a:t>
            </a:fld>
            <a:endParaRPr lang="en-CA"/>
          </a:p>
        </p:txBody>
      </p:sp>
    </p:spTree>
    <p:extLst>
      <p:ext uri="{BB962C8B-B14F-4D97-AF65-F5344CB8AC3E}">
        <p14:creationId xmlns:p14="http://schemas.microsoft.com/office/powerpoint/2010/main" val="7557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6D68A3AE-187D-4A48-B989-042D475390AA}" type="datetimeFigureOut">
              <a:rPr lang="en-CA"/>
              <a:pPr>
                <a:defRPr/>
              </a:pPr>
              <a:t>2022-01-20</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6C1CE003-9A5F-4DC6-9CE0-F419D633D85E}" type="slidenum">
              <a:rPr lang="en-CA"/>
              <a:pPr>
                <a:defRPr/>
              </a:pPr>
              <a:t>‹#›</a:t>
            </a:fld>
            <a:endParaRPr lang="en-CA"/>
          </a:p>
        </p:txBody>
      </p:sp>
    </p:spTree>
    <p:extLst>
      <p:ext uri="{BB962C8B-B14F-4D97-AF65-F5344CB8AC3E}">
        <p14:creationId xmlns:p14="http://schemas.microsoft.com/office/powerpoint/2010/main" val="31867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3866977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79388" y="346075"/>
            <a:ext cx="8785225" cy="1066800"/>
          </a:xfrm>
        </p:spPr>
        <p:txBody>
          <a:bodyPr/>
          <a:lstStyle/>
          <a:p>
            <a:r>
              <a:rPr lang="en-US"/>
              <a:t>Click to edit Master title style</a:t>
            </a:r>
          </a:p>
        </p:txBody>
      </p:sp>
      <p:sp>
        <p:nvSpPr>
          <p:cNvPr id="3" name="Text Placeholder 2"/>
          <p:cNvSpPr>
            <a:spLocks noGrp="1"/>
          </p:cNvSpPr>
          <p:nvPr>
            <p:ph type="body" sz="half" idx="1"/>
          </p:nvPr>
        </p:nvSpPr>
        <p:spPr>
          <a:xfrm>
            <a:off x="179388" y="1557338"/>
            <a:ext cx="4316412"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557338"/>
            <a:ext cx="4316413" cy="4525962"/>
          </a:xfrm>
        </p:spPr>
        <p:txBody>
          <a:bodyPr/>
          <a:lstStyle/>
          <a:p>
            <a:pPr lvl="0"/>
            <a:endParaRPr lang="en-US" noProof="0"/>
          </a:p>
        </p:txBody>
      </p:sp>
      <p:sp>
        <p:nvSpPr>
          <p:cNvPr id="5" name="Rectangle 2"/>
          <p:cNvSpPr>
            <a:spLocks noGrp="1" noChangeArrowheads="1"/>
          </p:cNvSpPr>
          <p:nvPr>
            <p:ph type="sldNum" sz="quarter" idx="10"/>
          </p:nvPr>
        </p:nvSpPr>
        <p:spPr>
          <a:ln/>
        </p:spPr>
        <p:txBody>
          <a:bodyPr/>
          <a:lstStyle>
            <a:lvl1pPr>
              <a:defRPr/>
            </a:lvl1pPr>
          </a:lstStyle>
          <a:p>
            <a:pPr>
              <a:defRPr/>
            </a:pPr>
            <a:fld id="{C918E58B-21B9-4FD1-93D4-D5E57AD2706D}" type="slidenum">
              <a:rPr lang="en-CA"/>
              <a:pPr>
                <a:defRPr/>
              </a:pPr>
              <a:t>‹#›</a:t>
            </a:fld>
            <a:endParaRPr lang="en-CA"/>
          </a:p>
        </p:txBody>
      </p:sp>
    </p:spTree>
    <p:extLst>
      <p:ext uri="{BB962C8B-B14F-4D97-AF65-F5344CB8AC3E}">
        <p14:creationId xmlns:p14="http://schemas.microsoft.com/office/powerpoint/2010/main" val="177231374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3810000"/>
          </a:xfrm>
        </p:spPr>
        <p:txBody>
          <a:bodyPr/>
          <a:lstStyle/>
          <a:p>
            <a:pPr lvl="0"/>
            <a:endParaRPr lang="en-US" noProof="0"/>
          </a:p>
        </p:txBody>
      </p:sp>
    </p:spTree>
    <p:extLst>
      <p:ext uri="{BB962C8B-B14F-4D97-AF65-F5344CB8AC3E}">
        <p14:creationId xmlns:p14="http://schemas.microsoft.com/office/powerpoint/2010/main" val="196993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0585DA4-4AE0-4A6F-8B9E-39D52939A3E3}" type="datetimeFigureOut">
              <a:rPr lang="en-CA"/>
              <a:pPr>
                <a:defRPr/>
              </a:pPr>
              <a:t>2022-01-20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94B785A-A9BF-4100-BE09-D348E5C6CF01}"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Lst>
  <p:txStyles>
    <p:titleStyle>
      <a:lvl1pPr algn="ctr" rtl="0" eaLnBrk="1" fontAlgn="base" hangingPunct="1">
        <a:spcBef>
          <a:spcPct val="0"/>
        </a:spcBef>
        <a:spcAft>
          <a:spcPct val="0"/>
        </a:spcAft>
        <a:defRPr sz="4400" kern="1200">
          <a:solidFill>
            <a:srgbClr val="0C1975"/>
          </a:solidFill>
          <a:latin typeface="+mj-lt"/>
          <a:ea typeface="+mj-ea"/>
          <a:cs typeface="+mj-cs"/>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1043608" y="1988840"/>
            <a:ext cx="7772400" cy="1470025"/>
          </a:xfrm>
        </p:spPr>
        <p:txBody>
          <a:bodyPr/>
          <a:lstStyle/>
          <a:p>
            <a:pPr eaLnBrk="1" hangingPunct="1"/>
            <a:r>
              <a:rPr lang="en-CA" dirty="0"/>
              <a:t>Trade Secrets</a:t>
            </a:r>
          </a:p>
        </p:txBody>
      </p:sp>
      <p:sp>
        <p:nvSpPr>
          <p:cNvPr id="14339" name="Subtitle 2"/>
          <p:cNvSpPr>
            <a:spLocks noGrp="1"/>
          </p:cNvSpPr>
          <p:nvPr>
            <p:ph type="subTitle" idx="1"/>
          </p:nvPr>
        </p:nvSpPr>
        <p:spPr/>
        <p:txBody>
          <a:bodyPr/>
          <a:lstStyle/>
          <a:p>
            <a:pPr eaLnBrk="1" hangingPunct="1"/>
            <a:r>
              <a:rPr lang="en-CA" dirty="0"/>
              <a:t>Don Cameron</a:t>
            </a:r>
          </a:p>
          <a:p>
            <a:pPr eaLnBrk="1" hangingPunct="1"/>
            <a:r>
              <a:rPr lang="en-CA" sz="1400" dirty="0"/>
              <a:t>Bereskin &amp; Parr LLP</a:t>
            </a:r>
          </a:p>
          <a:p>
            <a:pPr eaLnBrk="1" hangingPunct="1"/>
            <a:endParaRPr lang="en-CA" dirty="0"/>
          </a:p>
        </p:txBody>
      </p:sp>
      <p:sp>
        <p:nvSpPr>
          <p:cNvPr id="14340" name="Text Placeholder 3"/>
          <p:cNvSpPr>
            <a:spLocks noGrp="1"/>
          </p:cNvSpPr>
          <p:nvPr>
            <p:ph type="body" sz="quarter" idx="10"/>
          </p:nvPr>
        </p:nvSpPr>
        <p:spPr/>
        <p:txBody>
          <a:bodyPr/>
          <a:lstStyle/>
          <a:p>
            <a:pPr eaLnBrk="1" hangingPunct="1"/>
            <a:r>
              <a:rPr lang="en-CA" dirty="0"/>
              <a:t>January 20, 2022</a:t>
            </a:r>
          </a:p>
          <a:p>
            <a:pPr eaLnBrk="1" hangingPunct="1"/>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Trade Secrets/Confidential Information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CA" dirty="0"/>
              <a:t>What is it?</a:t>
            </a:r>
          </a:p>
          <a:p>
            <a:pPr marL="514350" indent="-514350">
              <a:buFont typeface="+mj-lt"/>
              <a:buAutoNum type="arabicPeriod"/>
            </a:pPr>
            <a:r>
              <a:rPr lang="en-CA" dirty="0"/>
              <a:t>How do you share it and protect it?</a:t>
            </a:r>
          </a:p>
          <a:p>
            <a:pPr marL="514350" indent="-514350">
              <a:buFont typeface="+mj-lt"/>
              <a:buAutoNum type="arabicPeriod"/>
            </a:pPr>
            <a:r>
              <a:rPr lang="en-CA" dirty="0"/>
              <a:t>How do you enforce against it’s </a:t>
            </a:r>
            <a:r>
              <a:rPr lang="en-CA" dirty="0" err="1"/>
              <a:t>mis</a:t>
            </a:r>
            <a:r>
              <a:rPr lang="en-CA"/>
              <a:t>-use?</a:t>
            </a:r>
            <a:endParaRPr lang="en-US" dirty="0"/>
          </a:p>
        </p:txBody>
      </p:sp>
    </p:spTree>
    <p:extLst>
      <p:ext uri="{BB962C8B-B14F-4D97-AF65-F5344CB8AC3E}">
        <p14:creationId xmlns:p14="http://schemas.microsoft.com/office/powerpoint/2010/main" val="3525130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 What is it?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8245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Trade Secrets/Confidential Information</a:t>
            </a:r>
            <a:endParaRPr lang="en-US" dirty="0"/>
          </a:p>
        </p:txBody>
      </p:sp>
      <p:sp>
        <p:nvSpPr>
          <p:cNvPr id="3" name="Content Placeholder 2"/>
          <p:cNvSpPr>
            <a:spLocks noGrp="1"/>
          </p:cNvSpPr>
          <p:nvPr>
            <p:ph idx="1"/>
          </p:nvPr>
        </p:nvSpPr>
        <p:spPr/>
        <p:txBody>
          <a:bodyPr/>
          <a:lstStyle/>
          <a:p>
            <a:endParaRPr lang="en-US" dirty="0"/>
          </a:p>
        </p:txBody>
      </p:sp>
      <p:sp>
        <p:nvSpPr>
          <p:cNvPr id="4" name="Oval 3"/>
          <p:cNvSpPr/>
          <p:nvPr/>
        </p:nvSpPr>
        <p:spPr>
          <a:xfrm>
            <a:off x="2987824" y="2276872"/>
            <a:ext cx="3960440" cy="396044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4716016" y="4293096"/>
            <a:ext cx="1656184" cy="151216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chemeClr val="tx1"/>
                </a:solidFill>
              </a:rPr>
              <a:t>Trade $</a:t>
            </a:r>
            <a:r>
              <a:rPr lang="en-CA" sz="2400" dirty="0" err="1">
                <a:solidFill>
                  <a:schemeClr val="tx1"/>
                </a:solidFill>
              </a:rPr>
              <a:t>ecrets</a:t>
            </a:r>
            <a:endParaRPr lang="en-US" sz="2400" dirty="0">
              <a:solidFill>
                <a:schemeClr val="tx1"/>
              </a:solidFill>
            </a:endParaRPr>
          </a:p>
        </p:txBody>
      </p:sp>
      <p:sp>
        <p:nvSpPr>
          <p:cNvPr id="6" name="TextBox 5"/>
          <p:cNvSpPr txBox="1"/>
          <p:nvPr/>
        </p:nvSpPr>
        <p:spPr>
          <a:xfrm>
            <a:off x="3419872" y="3400762"/>
            <a:ext cx="3292761" cy="646331"/>
          </a:xfrm>
          <a:prstGeom prst="rect">
            <a:avLst/>
          </a:prstGeom>
          <a:noFill/>
        </p:spPr>
        <p:txBody>
          <a:bodyPr wrap="none" rtlCol="0">
            <a:spAutoFit/>
          </a:bodyPr>
          <a:lstStyle/>
          <a:p>
            <a:r>
              <a:rPr lang="en-CA" sz="3600" dirty="0"/>
              <a:t>Confidential Info</a:t>
            </a:r>
            <a:endParaRPr lang="en-US" sz="3600" dirty="0"/>
          </a:p>
        </p:txBody>
      </p:sp>
    </p:spTree>
    <p:extLst>
      <p:ext uri="{BB962C8B-B14F-4D97-AF65-F5344CB8AC3E}">
        <p14:creationId xmlns:p14="http://schemas.microsoft.com/office/powerpoint/2010/main" val="4196759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t>What is a Trade Secret?</a:t>
            </a:r>
          </a:p>
        </p:txBody>
      </p:sp>
      <p:sp>
        <p:nvSpPr>
          <p:cNvPr id="2" name="Content Placeholder 1"/>
          <p:cNvSpPr>
            <a:spLocks noGrp="1"/>
          </p:cNvSpPr>
          <p:nvPr>
            <p:ph sz="half" idx="1"/>
          </p:nvPr>
        </p:nvSpPr>
        <p:spPr/>
        <p:txBody>
          <a:bodyPr/>
          <a:lstStyle/>
          <a:p>
            <a:pPr marL="0" indent="0">
              <a:buNone/>
            </a:pPr>
            <a:r>
              <a:rPr lang="en-CA" dirty="0"/>
              <a:t>To paraphrase Alfred Hitchcock, it’s like a “McGuffin”:</a:t>
            </a:r>
          </a:p>
          <a:p>
            <a:r>
              <a:rPr lang="en-CA" dirty="0"/>
              <a:t>“Something that somebody has, that everyone else wants.”</a:t>
            </a:r>
          </a:p>
        </p:txBody>
      </p:sp>
      <p:pic>
        <p:nvPicPr>
          <p:cNvPr id="4" name="Content Placeholder 3"/>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958949" y="1600200"/>
            <a:ext cx="3417102" cy="452596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Is it Property?</a:t>
            </a:r>
          </a:p>
        </p:txBody>
      </p:sp>
      <p:sp>
        <p:nvSpPr>
          <p:cNvPr id="3" name="Content Placeholder 2"/>
          <p:cNvSpPr>
            <a:spLocks noGrp="1"/>
          </p:cNvSpPr>
          <p:nvPr>
            <p:ph idx="1"/>
          </p:nvPr>
        </p:nvSpPr>
        <p:spPr/>
        <p:txBody>
          <a:bodyPr>
            <a:normAutofit lnSpcReduction="10000"/>
          </a:bodyPr>
          <a:lstStyle/>
          <a:p>
            <a:r>
              <a:rPr lang="en-CA" dirty="0"/>
              <a:t>No, for purposes of the Criminal Code</a:t>
            </a:r>
          </a:p>
          <a:p>
            <a:pPr lvl="1"/>
            <a:r>
              <a:rPr lang="en-CA" dirty="0"/>
              <a:t>Not “taken” R. v. Stewart</a:t>
            </a:r>
          </a:p>
          <a:p>
            <a:r>
              <a:rPr lang="en-CA" dirty="0"/>
              <a:t>Yes?</a:t>
            </a:r>
          </a:p>
          <a:p>
            <a:pPr lvl="1"/>
            <a:r>
              <a:rPr lang="en-CA" dirty="0"/>
              <a:t>Buy it, sell it, license it</a:t>
            </a:r>
          </a:p>
          <a:p>
            <a:pPr lvl="1"/>
            <a:r>
              <a:rPr lang="en-CA" dirty="0"/>
              <a:t>for fashioning the appropriate remedy for the wrongful taking of it:</a:t>
            </a:r>
          </a:p>
          <a:p>
            <a:pPr marL="857250" lvl="2" indent="0">
              <a:buNone/>
            </a:pPr>
            <a:r>
              <a:rPr lang="en-CA" dirty="0"/>
              <a:t>“The foundation of the action for breach of confidence does not rest solely on one of the traditional bases for action of contract, equity or property. The action is </a:t>
            </a:r>
            <a:r>
              <a:rPr lang="en-CA" i="1" dirty="0"/>
              <a:t>sui generis </a:t>
            </a:r>
            <a:r>
              <a:rPr lang="en-CA" dirty="0"/>
              <a:t>relying on all three …”</a:t>
            </a:r>
          </a:p>
        </p:txBody>
      </p:sp>
    </p:spTree>
    <p:extLst>
      <p:ext uri="{BB962C8B-B14F-4D97-AF65-F5344CB8AC3E}">
        <p14:creationId xmlns:p14="http://schemas.microsoft.com/office/powerpoint/2010/main" val="2578127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18D7-F4C3-4CC4-8B78-A87C3D8B730F}"/>
              </a:ext>
            </a:extLst>
          </p:cNvPr>
          <p:cNvSpPr>
            <a:spLocks noGrp="1"/>
          </p:cNvSpPr>
          <p:nvPr>
            <p:ph type="title"/>
          </p:nvPr>
        </p:nvSpPr>
        <p:spPr/>
        <p:txBody>
          <a:bodyPr/>
          <a:lstStyle/>
          <a:p>
            <a:r>
              <a:rPr lang="en-CA" i="1" dirty="0"/>
              <a:t>Access to Information Act</a:t>
            </a:r>
          </a:p>
        </p:txBody>
      </p:sp>
      <p:sp>
        <p:nvSpPr>
          <p:cNvPr id="3" name="Content Placeholder 2">
            <a:extLst>
              <a:ext uri="{FF2B5EF4-FFF2-40B4-BE49-F238E27FC236}">
                <a16:creationId xmlns:a16="http://schemas.microsoft.com/office/drawing/2014/main" id="{A681AA4E-05ED-46A8-B7B9-7847B7391F0C}"/>
              </a:ext>
            </a:extLst>
          </p:cNvPr>
          <p:cNvSpPr>
            <a:spLocks noGrp="1"/>
          </p:cNvSpPr>
          <p:nvPr>
            <p:ph idx="1"/>
          </p:nvPr>
        </p:nvSpPr>
        <p:spPr/>
        <p:txBody>
          <a:bodyPr>
            <a:normAutofit fontScale="32500" lnSpcReduction="20000"/>
          </a:bodyPr>
          <a:lstStyle/>
          <a:p>
            <a:pPr marL="0" indent="0">
              <a:buNone/>
            </a:pPr>
            <a:r>
              <a:rPr lang="en-US" dirty="0"/>
              <a:t>[109] Another influential decision is that of Phelan J. in </a:t>
            </a:r>
            <a:r>
              <a:rPr lang="en-US" i="1" dirty="0"/>
              <a:t>AstraZeneca</a:t>
            </a:r>
            <a:r>
              <a:rPr lang="en-US" dirty="0"/>
              <a:t>, which was a review of a decision to release records related to an NDS.  Phelan J. held that Parliament’s intention was to protect genuine trade secrets based on the common law definition of the term.  He cited the </a:t>
            </a:r>
            <a:r>
              <a:rPr lang="en-US" i="1" dirty="0"/>
              <a:t>Société Gamma </a:t>
            </a:r>
            <a:r>
              <a:rPr lang="en-US" dirty="0"/>
              <a:t>definition, but noted that the question is not whether the interpretation of “trade secrets” should be broad or narrow but whether the record falls within the legal definition of “trade secrets” (paras. 62-63).  He referred with apparent approval to Health Canada’s </a:t>
            </a:r>
            <a:r>
              <a:rPr lang="en-US" i="1" dirty="0">
                <a:highlight>
                  <a:srgbClr val="FFFF00"/>
                </a:highlight>
              </a:rPr>
              <a:t>Access to Information Act — Third Party Information — Operational Guidelines</a:t>
            </a:r>
            <a:r>
              <a:rPr lang="en-US" dirty="0"/>
              <a:t>, which sets out </a:t>
            </a:r>
            <a:r>
              <a:rPr lang="en-US" dirty="0">
                <a:highlight>
                  <a:srgbClr val="FFFF00"/>
                </a:highlight>
              </a:rPr>
              <a:t>four criteria to be met by a trade secret</a:t>
            </a:r>
            <a:r>
              <a:rPr lang="en-US" dirty="0"/>
              <a:t> (para. 64).  These elements are the same as in the Guidelines in evidence before us, which read:</a:t>
            </a:r>
          </a:p>
          <a:p>
            <a:pPr marL="0" indent="0">
              <a:buNone/>
            </a:pPr>
            <a:endParaRPr lang="en-US" dirty="0"/>
          </a:p>
          <a:p>
            <a:pPr marL="0" indent="0">
              <a:buNone/>
            </a:pPr>
            <a:r>
              <a:rPr lang="en-US" dirty="0">
                <a:highlight>
                  <a:srgbClr val="FFFF00"/>
                </a:highlight>
              </a:rPr>
              <a:t>                    -        the information must be secret in an absolute or relative sense (i.e. known only by one or a relatively small number of persons);</a:t>
            </a:r>
          </a:p>
          <a:p>
            <a:pPr marL="0" indent="0">
              <a:buNone/>
            </a:pPr>
            <a:endParaRPr lang="en-US" dirty="0">
              <a:highlight>
                <a:srgbClr val="FFFF00"/>
              </a:highlight>
            </a:endParaRPr>
          </a:p>
          <a:p>
            <a:pPr marL="0" indent="0">
              <a:buNone/>
            </a:pPr>
            <a:r>
              <a:rPr lang="en-US" dirty="0">
                <a:highlight>
                  <a:srgbClr val="FFFF00"/>
                </a:highlight>
              </a:rPr>
              <a:t>                    -        the possessor of the information must demonstrate that he has acted with the intention to treat the information as secret;</a:t>
            </a:r>
          </a:p>
          <a:p>
            <a:pPr marL="0" indent="0">
              <a:buNone/>
            </a:pPr>
            <a:endParaRPr lang="en-US" dirty="0">
              <a:highlight>
                <a:srgbClr val="FFFF00"/>
              </a:highlight>
            </a:endParaRPr>
          </a:p>
          <a:p>
            <a:pPr marL="0" indent="0">
              <a:buNone/>
            </a:pPr>
            <a:r>
              <a:rPr lang="en-US" dirty="0">
                <a:highlight>
                  <a:srgbClr val="FFFF00"/>
                </a:highlight>
              </a:rPr>
              <a:t>                    -        the information must be capable of industrial or commercial application;</a:t>
            </a:r>
          </a:p>
          <a:p>
            <a:pPr marL="0" indent="0">
              <a:buNone/>
            </a:pPr>
            <a:endParaRPr lang="en-US" dirty="0">
              <a:highlight>
                <a:srgbClr val="FFFF00"/>
              </a:highlight>
            </a:endParaRPr>
          </a:p>
          <a:p>
            <a:pPr marL="0" indent="0">
              <a:buNone/>
            </a:pPr>
            <a:r>
              <a:rPr lang="en-US" dirty="0">
                <a:highlight>
                  <a:srgbClr val="FFFF00"/>
                </a:highlight>
              </a:rPr>
              <a:t>                    -        the possessor must have an interest (e.g. an economic interest) worthy of legal protection</a:t>
            </a:r>
            <a:r>
              <a:rPr lang="en-US" dirty="0"/>
              <a:t>.  [Annex A]</a:t>
            </a:r>
          </a:p>
          <a:p>
            <a:pPr marL="0" indent="0">
              <a:buNone/>
            </a:pPr>
            <a:endParaRPr lang="en-US" dirty="0"/>
          </a:p>
          <a:p>
            <a:pPr marL="0" indent="0">
              <a:buNone/>
            </a:pPr>
            <a:r>
              <a:rPr lang="en-US" dirty="0"/>
              <a:t>[110] Phelan J. concluded, at para. 65:</a:t>
            </a:r>
          </a:p>
          <a:p>
            <a:pPr marL="0" indent="0">
              <a:buNone/>
            </a:pPr>
            <a:endParaRPr lang="en-US" dirty="0"/>
          </a:p>
          <a:p>
            <a:pPr marL="400050" lvl="1" indent="0">
              <a:buNone/>
            </a:pPr>
            <a:r>
              <a:rPr lang="en-US" dirty="0">
                <a:highlight>
                  <a:srgbClr val="FFFF00"/>
                </a:highlight>
              </a:rPr>
              <a:t>The type of information which could potentially fall into this class includes the chemical composition of a product and the manufacturing processes used. However, it is not every process or test which would fall into this class particularly where such process or test is common in a particular industry.</a:t>
            </a:r>
          </a:p>
          <a:p>
            <a:pPr marL="0" indent="0">
              <a:buNone/>
            </a:pPr>
            <a:endParaRPr lang="en-US" dirty="0"/>
          </a:p>
          <a:p>
            <a:pPr marL="0" indent="0">
              <a:buNone/>
            </a:pPr>
            <a:r>
              <a:rPr lang="en-US" dirty="0"/>
              <a:t>[111] Health Canada argues that this is the appropriate definition of “trade secret”.  I agree.  I particularly underline Phelan J.’s comment that the point is not whether the term is to receive a “broad” or a “narrow” definition (para. 63), but rather that the term should be given its traditional legal meaning. </a:t>
            </a:r>
          </a:p>
          <a:p>
            <a:pPr marL="0" indent="0">
              <a:buNone/>
            </a:pPr>
            <a:endParaRPr lang="en-US" dirty="0"/>
          </a:p>
          <a:p>
            <a:pPr marL="0" indent="0">
              <a:buNone/>
            </a:pPr>
            <a:r>
              <a:rPr lang="en-US" dirty="0"/>
              <a:t>[112] Phelan J.’s reasons, along with the portion of the Guidelines which he adopts, appropriately capture that traditional legal meaning.  </a:t>
            </a:r>
            <a:r>
              <a:rPr lang="en-US" dirty="0">
                <a:highlight>
                  <a:srgbClr val="FFFF00"/>
                </a:highlight>
              </a:rPr>
              <a:t>A “trade secret” for the purposes of s. 20(1) of the Act should be understood as being a plan or process, tool, mechanism or compound which possesses each of the four characteristics set out in the Guidelines which I have quoted above. </a:t>
            </a:r>
            <a:r>
              <a:rPr lang="en-US" dirty="0"/>
              <a:t> This approach is consistent with the common law definition of “trade secrets” and takes account of the clear legislative intent that a trade secret is something different from the broader category of confidential commercial information which is separately and specifically protected under the Act.  This approach is also consistent with the use of “secrets </a:t>
            </a:r>
            <a:r>
              <a:rPr lang="en-US" dirty="0" err="1"/>
              <a:t>industriels</a:t>
            </a:r>
            <a:r>
              <a:rPr lang="en-US" dirty="0"/>
              <a:t>” in the French version of the Act, as discussed above.</a:t>
            </a:r>
          </a:p>
          <a:p>
            <a:pPr marL="0" indent="0">
              <a:buNone/>
            </a:pPr>
            <a:endParaRPr lang="en-CA" dirty="0"/>
          </a:p>
        </p:txBody>
      </p:sp>
    </p:spTree>
    <p:extLst>
      <p:ext uri="{BB962C8B-B14F-4D97-AF65-F5344CB8AC3E}">
        <p14:creationId xmlns:p14="http://schemas.microsoft.com/office/powerpoint/2010/main" val="217492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4879-28CB-4321-BC47-CD66E881D67B}"/>
              </a:ext>
            </a:extLst>
          </p:cNvPr>
          <p:cNvSpPr>
            <a:spLocks noGrp="1"/>
          </p:cNvSpPr>
          <p:nvPr>
            <p:ph type="title"/>
          </p:nvPr>
        </p:nvSpPr>
        <p:spPr/>
        <p:txBody>
          <a:bodyPr/>
          <a:lstStyle/>
          <a:p>
            <a:r>
              <a:rPr lang="en-CA" dirty="0"/>
              <a:t>New in 2020: Criminal Code s. 391</a:t>
            </a:r>
          </a:p>
        </p:txBody>
      </p:sp>
      <p:sp>
        <p:nvSpPr>
          <p:cNvPr id="3" name="Content Placeholder 2">
            <a:extLst>
              <a:ext uri="{FF2B5EF4-FFF2-40B4-BE49-F238E27FC236}">
                <a16:creationId xmlns:a16="http://schemas.microsoft.com/office/drawing/2014/main" id="{4A1B2FB0-3DB6-4C1D-BFC2-1ECF0187EBCE}"/>
              </a:ext>
            </a:extLst>
          </p:cNvPr>
          <p:cNvSpPr>
            <a:spLocks noGrp="1"/>
          </p:cNvSpPr>
          <p:nvPr>
            <p:ph idx="1"/>
          </p:nvPr>
        </p:nvSpPr>
        <p:spPr/>
        <p:txBody>
          <a:bodyPr>
            <a:normAutofit fontScale="40000" lnSpcReduction="20000"/>
          </a:bodyPr>
          <a:lstStyle/>
          <a:p>
            <a:pPr marL="0" indent="0" algn="l">
              <a:buNone/>
            </a:pPr>
            <a:r>
              <a:rPr lang="en-US" sz="2500" b="1" i="0" dirty="0">
                <a:effectLst/>
                <a:latin typeface="Arial" panose="020B0604020202020204" pitchFamily="34" charset="0"/>
                <a:cs typeface="Arial" panose="020B0604020202020204" pitchFamily="34" charset="0"/>
              </a:rPr>
              <a:t>Trade secret</a:t>
            </a:r>
          </a:p>
          <a:p>
            <a:pPr marL="0" indent="0" algn="l">
              <a:buNone/>
            </a:pPr>
            <a:r>
              <a:rPr lang="en-US" b="1" i="0" u="none" strike="noStrike" dirty="0">
                <a:effectLst/>
                <a:latin typeface="Arial" panose="020B0604020202020204" pitchFamily="34" charset="0"/>
                <a:cs typeface="Arial" panose="020B0604020202020204" pitchFamily="34" charset="0"/>
              </a:rPr>
              <a:t>391</a:t>
            </a:r>
            <a:r>
              <a:rPr lang="en-US" b="0" i="0" dirty="0">
                <a:effectLst/>
                <a:latin typeface="Arial" panose="020B0604020202020204" pitchFamily="34" charset="0"/>
                <a:cs typeface="Arial" panose="020B0604020202020204" pitchFamily="34" charset="0"/>
              </a:rPr>
              <a:t> </a:t>
            </a:r>
            <a:r>
              <a:rPr lang="en-US" b="1" i="0" dirty="0">
                <a:effectLst/>
                <a:latin typeface="Arial" panose="020B0604020202020204" pitchFamily="34" charset="0"/>
                <a:cs typeface="Arial" panose="020B0604020202020204" pitchFamily="34" charset="0"/>
              </a:rPr>
              <a:t>(1)</a:t>
            </a:r>
            <a:r>
              <a:rPr lang="en-US" b="0" i="0" dirty="0">
                <a:effectLst/>
                <a:latin typeface="Arial" panose="020B0604020202020204" pitchFamily="34" charset="0"/>
                <a:cs typeface="Arial" panose="020B0604020202020204" pitchFamily="34" charset="0"/>
              </a:rPr>
              <a:t> Everyone commits an offence who, by deceit, falsehood or other fraudulent means, knowingly obtains a trade secret or communicates or makes available a trade secret.</a:t>
            </a:r>
          </a:p>
          <a:p>
            <a:pPr marL="0" indent="0" algn="l">
              <a:buNone/>
            </a:pPr>
            <a:endParaRPr lang="en-US" sz="2500" b="1" dirty="0">
              <a:latin typeface="Arial" panose="020B0604020202020204" pitchFamily="34" charset="0"/>
              <a:cs typeface="Arial" panose="020B0604020202020204" pitchFamily="34" charset="0"/>
            </a:endParaRPr>
          </a:p>
          <a:p>
            <a:pPr marL="0" indent="0" algn="l">
              <a:buNone/>
            </a:pPr>
            <a:r>
              <a:rPr lang="en-US" sz="2500" b="1" i="0" dirty="0">
                <a:effectLst/>
                <a:latin typeface="Arial" panose="020B0604020202020204" pitchFamily="34" charset="0"/>
                <a:cs typeface="Arial" panose="020B0604020202020204" pitchFamily="34" charset="0"/>
              </a:rPr>
              <a:t>Trade secret — prior knowledge</a:t>
            </a:r>
          </a:p>
          <a:p>
            <a:pPr marL="0" indent="0" algn="l">
              <a:buNone/>
            </a:pPr>
            <a:r>
              <a:rPr lang="en-US" b="1" i="0" dirty="0">
                <a:effectLst/>
                <a:latin typeface="Arial" panose="020B0604020202020204" pitchFamily="34" charset="0"/>
                <a:cs typeface="Arial" panose="020B0604020202020204" pitchFamily="34" charset="0"/>
              </a:rPr>
              <a:t>(2)</a:t>
            </a:r>
            <a:r>
              <a:rPr lang="en-US" b="0" i="0" dirty="0">
                <a:effectLst/>
                <a:latin typeface="Arial" panose="020B0604020202020204" pitchFamily="34" charset="0"/>
                <a:cs typeface="Arial" panose="020B0604020202020204" pitchFamily="34" charset="0"/>
              </a:rPr>
              <a:t> Everyone commits an offence who knowingly obtains a trade secret or communicates or makes available a trade secret knowing that it was obtained by the commission of an offence under subsection (1).</a:t>
            </a:r>
          </a:p>
          <a:p>
            <a:pPr marL="0" indent="0" algn="l">
              <a:buNone/>
            </a:pPr>
            <a:endParaRPr lang="en-US" sz="2500" b="1" i="0" dirty="0">
              <a:effectLst/>
              <a:latin typeface="Arial" panose="020B0604020202020204" pitchFamily="34" charset="0"/>
              <a:cs typeface="Arial" panose="020B0604020202020204" pitchFamily="34" charset="0"/>
            </a:endParaRPr>
          </a:p>
          <a:p>
            <a:pPr marL="0" indent="0" algn="l">
              <a:buNone/>
            </a:pPr>
            <a:r>
              <a:rPr lang="en-US" sz="2500" b="1" i="0" dirty="0">
                <a:effectLst/>
                <a:latin typeface="Arial" panose="020B0604020202020204" pitchFamily="34" charset="0"/>
                <a:cs typeface="Arial" panose="020B0604020202020204" pitchFamily="34" charset="0"/>
              </a:rPr>
              <a:t>Punishment</a:t>
            </a:r>
          </a:p>
          <a:p>
            <a:pPr marL="0" indent="0" algn="l">
              <a:buNone/>
            </a:pPr>
            <a:r>
              <a:rPr lang="en-US" b="1" i="0" dirty="0">
                <a:effectLst/>
                <a:latin typeface="Arial" panose="020B0604020202020204" pitchFamily="34" charset="0"/>
                <a:cs typeface="Arial" panose="020B0604020202020204" pitchFamily="34" charset="0"/>
              </a:rPr>
              <a:t>(3)</a:t>
            </a:r>
            <a:r>
              <a:rPr lang="en-US" b="0" i="0" dirty="0">
                <a:effectLst/>
                <a:latin typeface="Arial" panose="020B0604020202020204" pitchFamily="34" charset="0"/>
                <a:cs typeface="Arial" panose="020B0604020202020204" pitchFamily="34" charset="0"/>
              </a:rPr>
              <a:t> Everyone who commits an offence referred to in subsection (1) or (2) is guilty</a:t>
            </a:r>
          </a:p>
          <a:p>
            <a:pPr marL="457200" lvl="1" indent="0" algn="l">
              <a:buNone/>
            </a:pPr>
            <a:r>
              <a:rPr lang="en-US" b="1" i="0" dirty="0">
                <a:effectLst/>
                <a:latin typeface="Arial" panose="020B0604020202020204" pitchFamily="34" charset="0"/>
                <a:cs typeface="Arial" panose="020B0604020202020204" pitchFamily="34" charset="0"/>
              </a:rPr>
              <a:t>(a)</a:t>
            </a:r>
            <a:r>
              <a:rPr lang="en-US" b="0" i="0" dirty="0">
                <a:effectLst/>
                <a:latin typeface="Arial" panose="020B0604020202020204" pitchFamily="34" charset="0"/>
                <a:cs typeface="Arial" panose="020B0604020202020204" pitchFamily="34" charset="0"/>
              </a:rPr>
              <a:t> of an indictable offence and is liable to imprisonment for a term not exceeding 14 years; or</a:t>
            </a:r>
          </a:p>
          <a:p>
            <a:pPr marL="457200" lvl="1" indent="0" algn="l">
              <a:buNone/>
            </a:pPr>
            <a:r>
              <a:rPr lang="en-US" b="1" i="0" dirty="0">
                <a:effectLst/>
                <a:latin typeface="Arial" panose="020B0604020202020204" pitchFamily="34" charset="0"/>
                <a:cs typeface="Arial" panose="020B0604020202020204" pitchFamily="34" charset="0"/>
              </a:rPr>
              <a:t>(b)</a:t>
            </a:r>
            <a:r>
              <a:rPr lang="en-US" b="0" i="0" dirty="0">
                <a:effectLst/>
                <a:latin typeface="Arial" panose="020B0604020202020204" pitchFamily="34" charset="0"/>
                <a:cs typeface="Arial" panose="020B0604020202020204" pitchFamily="34" charset="0"/>
              </a:rPr>
              <a:t> of an offence punishable on summary conviction.</a:t>
            </a:r>
          </a:p>
          <a:p>
            <a:pPr marL="0" indent="0" algn="l">
              <a:buNone/>
            </a:pPr>
            <a:endParaRPr lang="en-US" sz="2500" b="1" i="0" dirty="0">
              <a:effectLst/>
              <a:latin typeface="Arial" panose="020B0604020202020204" pitchFamily="34" charset="0"/>
              <a:cs typeface="Arial" panose="020B0604020202020204" pitchFamily="34" charset="0"/>
            </a:endParaRPr>
          </a:p>
          <a:p>
            <a:pPr marL="0" indent="0" algn="l">
              <a:buNone/>
            </a:pPr>
            <a:r>
              <a:rPr lang="en-US" sz="2500" b="1" dirty="0">
                <a:latin typeface="Arial" panose="020B0604020202020204" pitchFamily="34" charset="0"/>
                <a:cs typeface="Arial" panose="020B0604020202020204" pitchFamily="34" charset="0"/>
              </a:rPr>
              <a:t>F</a:t>
            </a:r>
            <a:r>
              <a:rPr lang="en-US" sz="2500" b="1" i="0" dirty="0">
                <a:effectLst/>
                <a:latin typeface="Arial" panose="020B0604020202020204" pitchFamily="34" charset="0"/>
                <a:cs typeface="Arial" panose="020B0604020202020204" pitchFamily="34" charset="0"/>
              </a:rPr>
              <a:t>or greater certainty</a:t>
            </a:r>
          </a:p>
          <a:p>
            <a:pPr marL="0" indent="0" algn="l">
              <a:buNone/>
            </a:pPr>
            <a:r>
              <a:rPr lang="en-US" b="1" i="0" dirty="0">
                <a:effectLst/>
                <a:latin typeface="Arial" panose="020B0604020202020204" pitchFamily="34" charset="0"/>
                <a:cs typeface="Arial" panose="020B0604020202020204" pitchFamily="34" charset="0"/>
              </a:rPr>
              <a:t>(4)</a:t>
            </a:r>
            <a:r>
              <a:rPr lang="en-US" b="0" i="0" dirty="0">
                <a:effectLst/>
                <a:latin typeface="Arial" panose="020B0604020202020204" pitchFamily="34" charset="0"/>
                <a:cs typeface="Arial" panose="020B0604020202020204" pitchFamily="34" charset="0"/>
              </a:rPr>
              <a:t> For greater certainty, no person commits an offence under subsection (1) or (2) if the trade secret was obtained by independent development or by reason only of reverse engineering.</a:t>
            </a:r>
          </a:p>
          <a:p>
            <a:pPr marL="0" indent="0" algn="l">
              <a:buNone/>
            </a:pPr>
            <a:endParaRPr lang="en-US" sz="2500" b="1" i="0" dirty="0">
              <a:effectLst/>
              <a:latin typeface="Arial" panose="020B0604020202020204" pitchFamily="34" charset="0"/>
              <a:cs typeface="Arial" panose="020B0604020202020204" pitchFamily="34" charset="0"/>
            </a:endParaRPr>
          </a:p>
          <a:p>
            <a:pPr marL="0" indent="0" algn="l">
              <a:buNone/>
            </a:pPr>
            <a:r>
              <a:rPr lang="en-US" sz="2500" b="1" i="0" dirty="0">
                <a:effectLst/>
                <a:latin typeface="Arial" panose="020B0604020202020204" pitchFamily="34" charset="0"/>
                <a:cs typeface="Arial" panose="020B0604020202020204" pitchFamily="34" charset="0"/>
              </a:rPr>
              <a:t>Definition of </a:t>
            </a:r>
            <a:r>
              <a:rPr lang="en-US" sz="2500" b="1" i="1" dirty="0">
                <a:effectLst/>
                <a:latin typeface="Arial" panose="020B0604020202020204" pitchFamily="34" charset="0"/>
                <a:cs typeface="Arial" panose="020B0604020202020204" pitchFamily="34" charset="0"/>
              </a:rPr>
              <a:t>trade secret</a:t>
            </a:r>
            <a:endParaRPr lang="en-US" sz="2500" b="1" i="0" dirty="0">
              <a:effectLst/>
              <a:latin typeface="Arial" panose="020B0604020202020204" pitchFamily="34" charset="0"/>
              <a:cs typeface="Arial" panose="020B0604020202020204" pitchFamily="34" charset="0"/>
            </a:endParaRPr>
          </a:p>
          <a:p>
            <a:pPr marL="0" indent="0" algn="l">
              <a:buNone/>
            </a:pPr>
            <a:r>
              <a:rPr lang="en-US" b="1" i="0" dirty="0">
                <a:effectLst/>
                <a:latin typeface="Arial" panose="020B0604020202020204" pitchFamily="34" charset="0"/>
                <a:cs typeface="Arial" panose="020B0604020202020204" pitchFamily="34" charset="0"/>
              </a:rPr>
              <a:t>(5)</a:t>
            </a:r>
            <a:r>
              <a:rPr lang="en-US" b="0" i="0" dirty="0">
                <a:effectLst/>
                <a:latin typeface="Arial" panose="020B0604020202020204" pitchFamily="34" charset="0"/>
                <a:cs typeface="Arial" panose="020B0604020202020204" pitchFamily="34" charset="0"/>
              </a:rPr>
              <a:t> For the purpose of this section, </a:t>
            </a:r>
            <a:r>
              <a:rPr lang="en-US" b="1" i="1" dirty="0">
                <a:effectLst/>
                <a:latin typeface="Arial" panose="020B0604020202020204" pitchFamily="34" charset="0"/>
                <a:cs typeface="Arial" panose="020B0604020202020204" pitchFamily="34" charset="0"/>
              </a:rPr>
              <a:t>trade secret</a:t>
            </a:r>
            <a:r>
              <a:rPr lang="en-US" b="0" i="0" dirty="0">
                <a:effectLst/>
                <a:latin typeface="Arial" panose="020B0604020202020204" pitchFamily="34" charset="0"/>
                <a:cs typeface="Arial" panose="020B0604020202020204" pitchFamily="34" charset="0"/>
              </a:rPr>
              <a:t> means any information that</a:t>
            </a:r>
          </a:p>
          <a:p>
            <a:pPr marL="457200" lvl="1" indent="0" algn="l">
              <a:buNone/>
            </a:pPr>
            <a:r>
              <a:rPr lang="en-US" b="1" i="0" dirty="0">
                <a:effectLst/>
                <a:latin typeface="Arial" panose="020B0604020202020204" pitchFamily="34" charset="0"/>
                <a:cs typeface="Arial" panose="020B0604020202020204" pitchFamily="34" charset="0"/>
              </a:rPr>
              <a:t>(a)</a:t>
            </a:r>
            <a:r>
              <a:rPr lang="en-US" b="0" i="0" dirty="0">
                <a:effectLst/>
                <a:latin typeface="Arial" panose="020B0604020202020204" pitchFamily="34" charset="0"/>
                <a:cs typeface="Arial" panose="020B0604020202020204" pitchFamily="34" charset="0"/>
              </a:rPr>
              <a:t> is not generally known in the trade or business that uses or may use that information;</a:t>
            </a:r>
          </a:p>
          <a:p>
            <a:pPr marL="457200" lvl="1" indent="0" algn="l">
              <a:buNone/>
            </a:pPr>
            <a:r>
              <a:rPr lang="en-US" b="1" i="0" dirty="0">
                <a:effectLst/>
                <a:latin typeface="Arial" panose="020B0604020202020204" pitchFamily="34" charset="0"/>
                <a:cs typeface="Arial" panose="020B0604020202020204" pitchFamily="34" charset="0"/>
              </a:rPr>
              <a:t>(b)</a:t>
            </a:r>
            <a:r>
              <a:rPr lang="en-US" b="0" i="0" dirty="0">
                <a:effectLst/>
                <a:latin typeface="Arial" panose="020B0604020202020204" pitchFamily="34" charset="0"/>
                <a:cs typeface="Arial" panose="020B0604020202020204" pitchFamily="34" charset="0"/>
              </a:rPr>
              <a:t> has economic value from not being generally known; and</a:t>
            </a:r>
          </a:p>
          <a:p>
            <a:pPr marL="457200" lvl="1" indent="0" algn="l">
              <a:buNone/>
            </a:pPr>
            <a:r>
              <a:rPr lang="en-US" b="1" i="0" dirty="0">
                <a:effectLst/>
                <a:latin typeface="Arial" panose="020B0604020202020204" pitchFamily="34" charset="0"/>
                <a:cs typeface="Arial" panose="020B0604020202020204" pitchFamily="34" charset="0"/>
              </a:rPr>
              <a:t>(c)</a:t>
            </a:r>
            <a:r>
              <a:rPr lang="en-US" b="0" i="0" dirty="0">
                <a:effectLst/>
                <a:latin typeface="Arial" panose="020B0604020202020204" pitchFamily="34" charset="0"/>
                <a:cs typeface="Arial" panose="020B0604020202020204" pitchFamily="34" charset="0"/>
              </a:rPr>
              <a:t> is the subject of efforts that are reasonable under the circumstances to maintain its secrecy.</a:t>
            </a:r>
          </a:p>
          <a:p>
            <a:pPr marL="0" indent="0">
              <a:buNone/>
            </a:pPr>
            <a:endParaRPr lang="en-CA" dirty="0"/>
          </a:p>
        </p:txBody>
      </p:sp>
    </p:spTree>
    <p:extLst>
      <p:ext uri="{BB962C8B-B14F-4D97-AF65-F5344CB8AC3E}">
        <p14:creationId xmlns:p14="http://schemas.microsoft.com/office/powerpoint/2010/main" val="109989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4E45A13E-A8DE-4D25-BF60-4D58A0CAEE19}" type="slidenum">
              <a:rPr lang="en-CA" sz="1200" smtClean="0">
                <a:solidFill>
                  <a:srgbClr val="003D6B"/>
                </a:solidFill>
              </a:rPr>
              <a:pPr/>
              <a:t>9</a:t>
            </a:fld>
            <a:endParaRPr lang="en-CA" sz="1200">
              <a:solidFill>
                <a:srgbClr val="003D6B"/>
              </a:solidFill>
            </a:endParaRPr>
          </a:p>
        </p:txBody>
      </p:sp>
      <p:sp>
        <p:nvSpPr>
          <p:cNvPr id="28675" name="Rectangle 2"/>
          <p:cNvSpPr>
            <a:spLocks noGrp="1" noChangeArrowheads="1"/>
          </p:cNvSpPr>
          <p:nvPr>
            <p:ph type="title"/>
          </p:nvPr>
        </p:nvSpPr>
        <p:spPr>
          <a:xfrm>
            <a:off x="423863" y="404813"/>
            <a:ext cx="8296275" cy="889000"/>
          </a:xfrm>
        </p:spPr>
        <p:txBody>
          <a:bodyPr/>
          <a:lstStyle/>
          <a:p>
            <a:pPr eaLnBrk="1" hangingPunct="1"/>
            <a:r>
              <a:rPr lang="en-US" b="0" dirty="0"/>
              <a:t>The Secret</a:t>
            </a:r>
          </a:p>
        </p:txBody>
      </p:sp>
      <p:sp>
        <p:nvSpPr>
          <p:cNvPr id="28676" name="Rectangle 3"/>
          <p:cNvSpPr>
            <a:spLocks noGrp="1" noChangeArrowheads="1"/>
          </p:cNvSpPr>
          <p:nvPr>
            <p:ph type="body" sz="half" idx="1"/>
          </p:nvPr>
        </p:nvSpPr>
        <p:spPr>
          <a:xfrm>
            <a:off x="684213" y="1628775"/>
            <a:ext cx="4033837" cy="4533900"/>
          </a:xfrm>
        </p:spPr>
        <p:txBody>
          <a:bodyPr/>
          <a:lstStyle/>
          <a:p>
            <a:pPr eaLnBrk="1" hangingPunct="1">
              <a:buClr>
                <a:schemeClr val="tx2"/>
              </a:buClr>
              <a:buFont typeface="Wingdings" pitchFamily="2" charset="2"/>
              <a:buChar char="w"/>
            </a:pPr>
            <a:r>
              <a:rPr lang="en-US" sz="3100"/>
              <a:t>Recipes</a:t>
            </a:r>
          </a:p>
          <a:p>
            <a:pPr eaLnBrk="1" hangingPunct="1">
              <a:buClr>
                <a:schemeClr val="tx2"/>
              </a:buClr>
              <a:buFont typeface="Wingdings" pitchFamily="2" charset="2"/>
              <a:buChar char="w"/>
            </a:pPr>
            <a:r>
              <a:rPr lang="en-US" sz="3100"/>
              <a:t>Formulae</a:t>
            </a:r>
          </a:p>
          <a:p>
            <a:pPr eaLnBrk="1" hangingPunct="1">
              <a:buClr>
                <a:schemeClr val="tx2"/>
              </a:buClr>
              <a:buFont typeface="Wingdings" pitchFamily="2" charset="2"/>
              <a:buChar char="w"/>
            </a:pPr>
            <a:r>
              <a:rPr lang="en-US" sz="3100"/>
              <a:t>Customer lists</a:t>
            </a:r>
          </a:p>
          <a:p>
            <a:pPr eaLnBrk="1" hangingPunct="1">
              <a:buClr>
                <a:schemeClr val="tx2"/>
              </a:buClr>
              <a:buFont typeface="Wingdings" pitchFamily="2" charset="2"/>
              <a:buChar char="w"/>
            </a:pPr>
            <a:r>
              <a:rPr lang="en-US" sz="3100"/>
              <a:t>“Know-how”</a:t>
            </a:r>
          </a:p>
          <a:p>
            <a:pPr eaLnBrk="1" hangingPunct="1">
              <a:buClr>
                <a:schemeClr val="tx2"/>
              </a:buClr>
              <a:buFont typeface="Wingdings" pitchFamily="2" charset="2"/>
              <a:buChar char="w"/>
            </a:pPr>
            <a:r>
              <a:rPr lang="en-US" sz="3100"/>
              <a:t>Non-patentable inventions</a:t>
            </a:r>
          </a:p>
        </p:txBody>
      </p:sp>
      <p:pic>
        <p:nvPicPr>
          <p:cNvPr id="7" name="Picture 9" descr="http://www.pycomall.com/images/P/Coca-Cola_logo5.jpg"/>
          <p:cNvPicPr>
            <a:picLocks noChangeAspect="1" noChangeArrowheads="1"/>
          </p:cNvPicPr>
          <p:nvPr/>
        </p:nvPicPr>
        <p:blipFill rotWithShape="1">
          <a:blip r:embed="rId2">
            <a:extLst>
              <a:ext uri="{28A0092B-C50C-407E-A947-70E740481C1C}">
                <a14:useLocalDpi xmlns:a14="http://schemas.microsoft.com/office/drawing/2010/main" val="0"/>
              </a:ext>
            </a:extLst>
          </a:blip>
          <a:srcRect l="116411" t="28262" r="-116411" b="-28262"/>
          <a:stretch/>
        </p:blipFill>
        <p:spPr bwMode="auto">
          <a:xfrm>
            <a:off x="4572000" y="1557338"/>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http://www.pycomall.com/images/P/Coca-Cola_logo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709738"/>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99784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Secret</a:t>
            </a:r>
          </a:p>
        </p:txBody>
      </p:sp>
      <p:sp>
        <p:nvSpPr>
          <p:cNvPr id="3" name="Content Placeholder 2"/>
          <p:cNvSpPr>
            <a:spLocks noGrp="1"/>
          </p:cNvSpPr>
          <p:nvPr>
            <p:ph idx="1"/>
          </p:nvPr>
        </p:nvSpPr>
        <p:spPr/>
        <p:txBody>
          <a:bodyPr/>
          <a:lstStyle/>
          <a:p>
            <a:pPr lvl="0"/>
            <a:r>
              <a:rPr lang="en-CA" dirty="0">
                <a:solidFill>
                  <a:srgbClr val="000000"/>
                </a:solidFill>
              </a:rPr>
              <a:t>Public information may become confidential, and a protectable trade secret, when skill and ingenuity are added</a:t>
            </a:r>
          </a:p>
          <a:p>
            <a:endParaRPr lang="en-CA" dirty="0"/>
          </a:p>
        </p:txBody>
      </p:sp>
    </p:spTree>
    <p:extLst>
      <p:ext uri="{BB962C8B-B14F-4D97-AF65-F5344CB8AC3E}">
        <p14:creationId xmlns:p14="http://schemas.microsoft.com/office/powerpoint/2010/main" val="385558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250825" y="692150"/>
            <a:ext cx="8569325" cy="1066800"/>
          </a:xfrm>
        </p:spPr>
        <p:txBody>
          <a:bodyPr>
            <a:normAutofit fontScale="90000"/>
          </a:bodyPr>
          <a:lstStyle/>
          <a:p>
            <a:pPr algn="ctr"/>
            <a:r>
              <a:rPr lang="en-US" sz="2600" dirty="0"/>
              <a:t>1. “A secret is a secret until it is no longer a secret.”</a:t>
            </a:r>
            <a:br>
              <a:rPr lang="en-US" sz="3200" dirty="0"/>
            </a:br>
            <a:endParaRPr lang="en-US" dirty="0"/>
          </a:p>
        </p:txBody>
      </p:sp>
      <p:sp>
        <p:nvSpPr>
          <p:cNvPr id="5017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B2117BD-D04B-412A-8D49-99B5C866A0B4}" type="slidenum">
              <a:rPr lang="en-CA" sz="1200" smtClean="0">
                <a:solidFill>
                  <a:srgbClr val="003D6B"/>
                </a:solidFill>
              </a:rPr>
              <a:pPr/>
              <a:t>11</a:t>
            </a:fld>
            <a:endParaRPr lang="en-CA" sz="1200">
              <a:solidFill>
                <a:srgbClr val="003D6B"/>
              </a:solidFill>
            </a:endParaRPr>
          </a:p>
        </p:txBody>
      </p:sp>
      <p:pic>
        <p:nvPicPr>
          <p:cNvPr id="50180" name="Picture 2" descr="http://1.bp.blogspot.com/_KzpWpBTx4yQ/TFpXAlfiogI/AAAAAAAAA8c/tjiRuPONZP4/s1600/Genie+I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628775"/>
            <a:ext cx="3840163"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4" descr="http://www.ebbemunk.dk/alice/73a_humpty-dumpty.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1269"/>
          <a:stretch>
            <a:fillRect/>
          </a:stretch>
        </p:blipFill>
        <p:spPr>
          <a:xfrm>
            <a:off x="4572000" y="2349500"/>
            <a:ext cx="4284663" cy="2332038"/>
          </a:xfrm>
          <a:noFill/>
        </p:spPr>
      </p:pic>
      <p:sp>
        <p:nvSpPr>
          <p:cNvPr id="2" name="AutoShape 2" descr="Image result for horton hears a who"/>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36183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762000" y="304800"/>
            <a:ext cx="7772400" cy="1143000"/>
          </a:xfrm>
        </p:spPr>
        <p:txBody>
          <a:bodyPr/>
          <a:lstStyle/>
          <a:p>
            <a:r>
              <a:rPr lang="en-US"/>
              <a:t>IP Asset Shelf Life</a:t>
            </a:r>
          </a:p>
        </p:txBody>
      </p:sp>
      <p:sp>
        <p:nvSpPr>
          <p:cNvPr id="66563" name="Line 3"/>
          <p:cNvSpPr>
            <a:spLocks noChangeShapeType="1"/>
          </p:cNvSpPr>
          <p:nvPr/>
        </p:nvSpPr>
        <p:spPr bwMode="auto">
          <a:xfrm flipH="1">
            <a:off x="1447800" y="1981200"/>
            <a:ext cx="0" cy="403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6564" name="Line 4"/>
          <p:cNvSpPr>
            <a:spLocks noChangeShapeType="1"/>
          </p:cNvSpPr>
          <p:nvPr/>
        </p:nvSpPr>
        <p:spPr bwMode="auto">
          <a:xfrm>
            <a:off x="1066800" y="5638800"/>
            <a:ext cx="7391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6565" name="Text Box 5"/>
          <p:cNvSpPr txBox="1">
            <a:spLocks noChangeArrowheads="1"/>
          </p:cNvSpPr>
          <p:nvPr/>
        </p:nvSpPr>
        <p:spPr bwMode="auto">
          <a:xfrm>
            <a:off x="228600" y="2819400"/>
            <a:ext cx="106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200" b="1"/>
              <a:t>$ Worth</a:t>
            </a:r>
            <a:endParaRPr lang="en-US"/>
          </a:p>
        </p:txBody>
      </p:sp>
      <p:sp>
        <p:nvSpPr>
          <p:cNvPr id="66566" name="Text Box 6"/>
          <p:cNvSpPr txBox="1">
            <a:spLocks noChangeArrowheads="1"/>
          </p:cNvSpPr>
          <p:nvPr/>
        </p:nvSpPr>
        <p:spPr bwMode="auto">
          <a:xfrm>
            <a:off x="3810000" y="5791200"/>
            <a:ext cx="13716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200" b="1"/>
              <a:t>Time</a:t>
            </a:r>
            <a:endParaRPr lang="en-US"/>
          </a:p>
        </p:txBody>
      </p:sp>
      <p:sp>
        <p:nvSpPr>
          <p:cNvPr id="175111" name="Arc 7"/>
          <p:cNvSpPr>
            <a:spLocks/>
          </p:cNvSpPr>
          <p:nvPr/>
        </p:nvSpPr>
        <p:spPr bwMode="auto">
          <a:xfrm rot="-10535068">
            <a:off x="2282825" y="2065338"/>
            <a:ext cx="5335588" cy="3048000"/>
          </a:xfrm>
          <a:custGeom>
            <a:avLst/>
            <a:gdLst>
              <a:gd name="T0" fmla="*/ 2147483647 w 20440"/>
              <a:gd name="T1" fmla="*/ 0 h 21598"/>
              <a:gd name="T2" fmla="*/ 2147483647 w 20440"/>
              <a:gd name="T3" fmla="*/ 2147483647 h 21598"/>
              <a:gd name="T4" fmla="*/ 0 w 20440"/>
              <a:gd name="T5" fmla="*/ 2147483647 h 21598"/>
              <a:gd name="T6" fmla="*/ 0 60000 65536"/>
              <a:gd name="T7" fmla="*/ 0 60000 65536"/>
              <a:gd name="T8" fmla="*/ 0 60000 65536"/>
              <a:gd name="T9" fmla="*/ 0 w 20440"/>
              <a:gd name="T10" fmla="*/ 0 h 21598"/>
              <a:gd name="T11" fmla="*/ 20440 w 20440"/>
              <a:gd name="T12" fmla="*/ 21598 h 21598"/>
            </a:gdLst>
            <a:ahLst/>
            <a:cxnLst>
              <a:cxn ang="T6">
                <a:pos x="T0" y="T1"/>
              </a:cxn>
              <a:cxn ang="T7">
                <a:pos x="T2" y="T3"/>
              </a:cxn>
              <a:cxn ang="T8">
                <a:pos x="T4" y="T5"/>
              </a:cxn>
            </a:cxnLst>
            <a:rect l="T9" t="T10" r="T11" b="T12"/>
            <a:pathLst>
              <a:path w="20440" h="21598" fill="none" extrusionOk="0">
                <a:moveTo>
                  <a:pt x="297" y="0"/>
                </a:moveTo>
                <a:cubicBezTo>
                  <a:pt x="9425" y="125"/>
                  <a:pt x="17487" y="5975"/>
                  <a:pt x="20439" y="14613"/>
                </a:cubicBezTo>
              </a:path>
              <a:path w="20440" h="21598" stroke="0" extrusionOk="0">
                <a:moveTo>
                  <a:pt x="297" y="0"/>
                </a:moveTo>
                <a:cubicBezTo>
                  <a:pt x="9425" y="125"/>
                  <a:pt x="17487" y="5975"/>
                  <a:pt x="20439" y="14613"/>
                </a:cubicBezTo>
                <a:lnTo>
                  <a:pt x="0" y="21598"/>
                </a:lnTo>
                <a:lnTo>
                  <a:pt x="297" y="0"/>
                </a:lnTo>
                <a:close/>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CA"/>
          </a:p>
        </p:txBody>
      </p:sp>
      <p:sp>
        <p:nvSpPr>
          <p:cNvPr id="66568" name="Text Box 8"/>
          <p:cNvSpPr txBox="1">
            <a:spLocks noChangeArrowheads="1"/>
          </p:cNvSpPr>
          <p:nvPr/>
        </p:nvSpPr>
        <p:spPr bwMode="auto">
          <a:xfrm>
            <a:off x="1676400" y="1828800"/>
            <a:ext cx="137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800" b="1"/>
              <a:t>NEW</a:t>
            </a:r>
            <a:endParaRPr lang="en-US"/>
          </a:p>
        </p:txBody>
      </p:sp>
      <p:sp>
        <p:nvSpPr>
          <p:cNvPr id="66569" name="Text Box 9"/>
          <p:cNvSpPr txBox="1">
            <a:spLocks noChangeArrowheads="1"/>
          </p:cNvSpPr>
          <p:nvPr/>
        </p:nvSpPr>
        <p:spPr bwMode="auto">
          <a:xfrm>
            <a:off x="7467600" y="4953000"/>
            <a:ext cx="1066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800" b="1"/>
              <a:t>OLD</a:t>
            </a:r>
            <a:endParaRPr lang="en-US" sz="2800"/>
          </a:p>
        </p:txBody>
      </p:sp>
      <p:sp>
        <p:nvSpPr>
          <p:cNvPr id="66570" name="Line 10"/>
          <p:cNvSpPr>
            <a:spLocks noChangeShapeType="1"/>
          </p:cNvSpPr>
          <p:nvPr/>
        </p:nvSpPr>
        <p:spPr bwMode="auto">
          <a:xfrm flipV="1">
            <a:off x="2286000" y="2133600"/>
            <a:ext cx="5181600" cy="685800"/>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6571" name="Text Box 11"/>
          <p:cNvSpPr txBox="1">
            <a:spLocks noChangeArrowheads="1"/>
          </p:cNvSpPr>
          <p:nvPr/>
        </p:nvSpPr>
        <p:spPr bwMode="auto">
          <a:xfrm>
            <a:off x="7696200" y="1828703"/>
            <a:ext cx="1447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dirty="0"/>
              <a:t>Coke</a:t>
            </a:r>
            <a:br>
              <a:rPr lang="en-US" dirty="0"/>
            </a:br>
            <a:r>
              <a:rPr lang="en-US" dirty="0"/>
              <a:t>recipe</a:t>
            </a:r>
          </a:p>
        </p:txBody>
      </p:sp>
    </p:spTree>
    <p:extLst>
      <p:ext uri="{BB962C8B-B14F-4D97-AF65-F5344CB8AC3E}">
        <p14:creationId xmlns:p14="http://schemas.microsoft.com/office/powerpoint/2010/main" val="27168646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5111"/>
                                        </p:tgtEl>
                                        <p:attrNameLst>
                                          <p:attrName>style.visibility</p:attrName>
                                        </p:attrNameLst>
                                      </p:cBhvr>
                                      <p:to>
                                        <p:strVal val="visible"/>
                                      </p:to>
                                    </p:set>
                                    <p:animEffect transition="in" filter="randombar(horizontal)">
                                      <p:cBhvr>
                                        <p:cTn id="7" dur="500"/>
                                        <p:tgtEl>
                                          <p:spTgt spid="175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0" y="304800"/>
            <a:ext cx="7772400" cy="1143000"/>
          </a:xfrm>
        </p:spPr>
        <p:txBody>
          <a:bodyPr/>
          <a:lstStyle/>
          <a:p>
            <a:r>
              <a:rPr lang="en-US"/>
              <a:t>IP Asset Shelf Life</a:t>
            </a:r>
          </a:p>
        </p:txBody>
      </p:sp>
      <p:sp>
        <p:nvSpPr>
          <p:cNvPr id="68611" name="Line 3"/>
          <p:cNvSpPr>
            <a:spLocks noChangeShapeType="1"/>
          </p:cNvSpPr>
          <p:nvPr/>
        </p:nvSpPr>
        <p:spPr bwMode="auto">
          <a:xfrm flipH="1">
            <a:off x="1447800" y="1981200"/>
            <a:ext cx="0" cy="403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8612" name="Line 4"/>
          <p:cNvSpPr>
            <a:spLocks noChangeShapeType="1"/>
          </p:cNvSpPr>
          <p:nvPr/>
        </p:nvSpPr>
        <p:spPr bwMode="auto">
          <a:xfrm>
            <a:off x="1066800" y="5638800"/>
            <a:ext cx="7391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8613" name="Text Box 5"/>
          <p:cNvSpPr txBox="1">
            <a:spLocks noChangeArrowheads="1"/>
          </p:cNvSpPr>
          <p:nvPr/>
        </p:nvSpPr>
        <p:spPr bwMode="auto">
          <a:xfrm>
            <a:off x="228600" y="2819400"/>
            <a:ext cx="106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200" b="1"/>
              <a:t>$ Worth</a:t>
            </a:r>
            <a:endParaRPr lang="en-US"/>
          </a:p>
        </p:txBody>
      </p:sp>
      <p:sp>
        <p:nvSpPr>
          <p:cNvPr id="68614" name="Text Box 6"/>
          <p:cNvSpPr txBox="1">
            <a:spLocks noChangeArrowheads="1"/>
          </p:cNvSpPr>
          <p:nvPr/>
        </p:nvSpPr>
        <p:spPr bwMode="auto">
          <a:xfrm>
            <a:off x="3810000" y="5791200"/>
            <a:ext cx="13716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200" b="1"/>
              <a:t>Time</a:t>
            </a:r>
            <a:endParaRPr lang="en-US"/>
          </a:p>
        </p:txBody>
      </p:sp>
      <p:sp>
        <p:nvSpPr>
          <p:cNvPr id="68615" name="Text Box 8"/>
          <p:cNvSpPr txBox="1">
            <a:spLocks noChangeArrowheads="1"/>
          </p:cNvSpPr>
          <p:nvPr/>
        </p:nvSpPr>
        <p:spPr bwMode="auto">
          <a:xfrm>
            <a:off x="1676400" y="1828800"/>
            <a:ext cx="137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800" b="1"/>
              <a:t>NEW</a:t>
            </a:r>
            <a:endParaRPr lang="en-US"/>
          </a:p>
        </p:txBody>
      </p:sp>
      <p:sp>
        <p:nvSpPr>
          <p:cNvPr id="68616" name="Text Box 9"/>
          <p:cNvSpPr txBox="1">
            <a:spLocks noChangeArrowheads="1"/>
          </p:cNvSpPr>
          <p:nvPr/>
        </p:nvSpPr>
        <p:spPr bwMode="auto">
          <a:xfrm>
            <a:off x="7467600" y="4953000"/>
            <a:ext cx="1066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2800" b="1"/>
              <a:t>OLD</a:t>
            </a:r>
            <a:endParaRPr lang="en-US" sz="2800"/>
          </a:p>
        </p:txBody>
      </p:sp>
      <p:sp>
        <p:nvSpPr>
          <p:cNvPr id="68617" name="Line 10"/>
          <p:cNvSpPr>
            <a:spLocks noChangeShapeType="1"/>
          </p:cNvSpPr>
          <p:nvPr/>
        </p:nvSpPr>
        <p:spPr bwMode="auto">
          <a:xfrm flipV="1">
            <a:off x="2286000" y="2438400"/>
            <a:ext cx="2819400" cy="381000"/>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sp>
        <p:nvSpPr>
          <p:cNvPr id="68618" name="Line 13"/>
          <p:cNvSpPr>
            <a:spLocks noChangeShapeType="1"/>
          </p:cNvSpPr>
          <p:nvPr/>
        </p:nvSpPr>
        <p:spPr bwMode="auto">
          <a:xfrm>
            <a:off x="5105400" y="2438400"/>
            <a:ext cx="0" cy="3200400"/>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grpSp>
        <p:nvGrpSpPr>
          <p:cNvPr id="68620" name="Group 21"/>
          <p:cNvGrpSpPr>
            <a:grpSpLocks/>
          </p:cNvGrpSpPr>
          <p:nvPr/>
        </p:nvGrpSpPr>
        <p:grpSpPr bwMode="auto">
          <a:xfrm>
            <a:off x="4648200" y="5105400"/>
            <a:ext cx="839788" cy="560388"/>
            <a:chOff x="2064" y="3216"/>
            <a:chExt cx="529" cy="353"/>
          </a:xfrm>
        </p:grpSpPr>
        <p:sp>
          <p:nvSpPr>
            <p:cNvPr id="68623" name="Freeform 22"/>
            <p:cNvSpPr>
              <a:spLocks/>
            </p:cNvSpPr>
            <p:nvPr/>
          </p:nvSpPr>
          <p:spPr bwMode="auto">
            <a:xfrm>
              <a:off x="2064" y="3216"/>
              <a:ext cx="528" cy="336"/>
            </a:xfrm>
            <a:custGeom>
              <a:avLst/>
              <a:gdLst>
                <a:gd name="T0" fmla="*/ 9 w 1194"/>
                <a:gd name="T1" fmla="*/ 81 h 596"/>
                <a:gd name="T2" fmla="*/ 6 w 1194"/>
                <a:gd name="T3" fmla="*/ 61 h 596"/>
                <a:gd name="T4" fmla="*/ 4 w 1194"/>
                <a:gd name="T5" fmla="*/ 50 h 596"/>
                <a:gd name="T6" fmla="*/ 0 w 1194"/>
                <a:gd name="T7" fmla="*/ 36 h 596"/>
                <a:gd name="T8" fmla="*/ 4 w 1194"/>
                <a:gd name="T9" fmla="*/ 17 h 596"/>
                <a:gd name="T10" fmla="*/ 6 w 1194"/>
                <a:gd name="T11" fmla="*/ 34 h 596"/>
                <a:gd name="T12" fmla="*/ 12 w 1194"/>
                <a:gd name="T13" fmla="*/ 30 h 596"/>
                <a:gd name="T14" fmla="*/ 19 w 1194"/>
                <a:gd name="T15" fmla="*/ 18 h 596"/>
                <a:gd name="T16" fmla="*/ 18 w 1194"/>
                <a:gd name="T17" fmla="*/ 28 h 596"/>
                <a:gd name="T18" fmla="*/ 20 w 1194"/>
                <a:gd name="T19" fmla="*/ 39 h 596"/>
                <a:gd name="T20" fmla="*/ 28 w 1194"/>
                <a:gd name="T21" fmla="*/ 48 h 596"/>
                <a:gd name="T22" fmla="*/ 31 w 1194"/>
                <a:gd name="T23" fmla="*/ 48 h 596"/>
                <a:gd name="T24" fmla="*/ 34 w 1194"/>
                <a:gd name="T25" fmla="*/ 41 h 596"/>
                <a:gd name="T26" fmla="*/ 32 w 1194"/>
                <a:gd name="T27" fmla="*/ 29 h 596"/>
                <a:gd name="T28" fmla="*/ 40 w 1194"/>
                <a:gd name="T29" fmla="*/ 7 h 596"/>
                <a:gd name="T30" fmla="*/ 45 w 1194"/>
                <a:gd name="T31" fmla="*/ 4 h 596"/>
                <a:gd name="T32" fmla="*/ 41 w 1194"/>
                <a:gd name="T33" fmla="*/ 12 h 596"/>
                <a:gd name="T34" fmla="*/ 42 w 1194"/>
                <a:gd name="T35" fmla="*/ 23 h 596"/>
                <a:gd name="T36" fmla="*/ 46 w 1194"/>
                <a:gd name="T37" fmla="*/ 38 h 596"/>
                <a:gd name="T38" fmla="*/ 43 w 1194"/>
                <a:gd name="T39" fmla="*/ 54 h 596"/>
                <a:gd name="T40" fmla="*/ 48 w 1194"/>
                <a:gd name="T41" fmla="*/ 64 h 596"/>
                <a:gd name="T42" fmla="*/ 48 w 1194"/>
                <a:gd name="T43" fmla="*/ 57 h 596"/>
                <a:gd name="T44" fmla="*/ 53 w 1194"/>
                <a:gd name="T45" fmla="*/ 48 h 596"/>
                <a:gd name="T46" fmla="*/ 54 w 1194"/>
                <a:gd name="T47" fmla="*/ 32 h 596"/>
                <a:gd name="T48" fmla="*/ 59 w 1194"/>
                <a:gd name="T49" fmla="*/ 39 h 596"/>
                <a:gd name="T50" fmla="*/ 63 w 1194"/>
                <a:gd name="T51" fmla="*/ 52 h 596"/>
                <a:gd name="T52" fmla="*/ 69 w 1194"/>
                <a:gd name="T53" fmla="*/ 36 h 596"/>
                <a:gd name="T54" fmla="*/ 73 w 1194"/>
                <a:gd name="T55" fmla="*/ 30 h 596"/>
                <a:gd name="T56" fmla="*/ 73 w 1194"/>
                <a:gd name="T57" fmla="*/ 60 h 596"/>
                <a:gd name="T58" fmla="*/ 78 w 1194"/>
                <a:gd name="T59" fmla="*/ 46 h 596"/>
                <a:gd name="T60" fmla="*/ 82 w 1194"/>
                <a:gd name="T61" fmla="*/ 36 h 596"/>
                <a:gd name="T62" fmla="*/ 81 w 1194"/>
                <a:gd name="T63" fmla="*/ 19 h 596"/>
                <a:gd name="T64" fmla="*/ 86 w 1194"/>
                <a:gd name="T65" fmla="*/ 26 h 596"/>
                <a:gd name="T66" fmla="*/ 84 w 1194"/>
                <a:gd name="T67" fmla="*/ 50 h 596"/>
                <a:gd name="T68" fmla="*/ 91 w 1194"/>
                <a:gd name="T69" fmla="*/ 30 h 596"/>
                <a:gd name="T70" fmla="*/ 92 w 1194"/>
                <a:gd name="T71" fmla="*/ 25 h 596"/>
                <a:gd name="T72" fmla="*/ 93 w 1194"/>
                <a:gd name="T73" fmla="*/ 32 h 596"/>
                <a:gd name="T74" fmla="*/ 100 w 1194"/>
                <a:gd name="T75" fmla="*/ 12 h 596"/>
                <a:gd name="T76" fmla="*/ 103 w 1194"/>
                <a:gd name="T77" fmla="*/ 6 h 596"/>
                <a:gd name="T78" fmla="*/ 101 w 1194"/>
                <a:gd name="T79" fmla="*/ 22 h 596"/>
                <a:gd name="T80" fmla="*/ 99 w 1194"/>
                <a:gd name="T81" fmla="*/ 54 h 596"/>
                <a:gd name="T82" fmla="*/ 90 w 1194"/>
                <a:gd name="T83" fmla="*/ 76 h 596"/>
                <a:gd name="T84" fmla="*/ 82 w 1194"/>
                <a:gd name="T85" fmla="*/ 96 h 596"/>
                <a:gd name="T86" fmla="*/ 71 w 1194"/>
                <a:gd name="T87" fmla="*/ 99 h 596"/>
                <a:gd name="T88" fmla="*/ 64 w 1194"/>
                <a:gd name="T89" fmla="*/ 104 h 596"/>
                <a:gd name="T90" fmla="*/ 58 w 1194"/>
                <a:gd name="T91" fmla="*/ 101 h 596"/>
                <a:gd name="T92" fmla="*/ 54 w 1194"/>
                <a:gd name="T93" fmla="*/ 97 h 596"/>
                <a:gd name="T94" fmla="*/ 48 w 1194"/>
                <a:gd name="T95" fmla="*/ 105 h 596"/>
                <a:gd name="T96" fmla="*/ 39 w 1194"/>
                <a:gd name="T97" fmla="*/ 105 h 596"/>
                <a:gd name="T98" fmla="*/ 32 w 1194"/>
                <a:gd name="T99" fmla="*/ 92 h 596"/>
                <a:gd name="T100" fmla="*/ 27 w 1194"/>
                <a:gd name="T101" fmla="*/ 95 h 596"/>
                <a:gd name="T102" fmla="*/ 20 w 1194"/>
                <a:gd name="T103" fmla="*/ 94 h 596"/>
                <a:gd name="T104" fmla="*/ 15 w 1194"/>
                <a:gd name="T105" fmla="*/ 84 h 5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94"/>
                <a:gd name="T160" fmla="*/ 0 h 596"/>
                <a:gd name="T161" fmla="*/ 1194 w 1194"/>
                <a:gd name="T162" fmla="*/ 596 h 5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94" h="596">
                  <a:moveTo>
                    <a:pt x="182" y="469"/>
                  </a:moveTo>
                  <a:lnTo>
                    <a:pt x="164" y="469"/>
                  </a:lnTo>
                  <a:lnTo>
                    <a:pt x="144" y="466"/>
                  </a:lnTo>
                  <a:lnTo>
                    <a:pt x="125" y="460"/>
                  </a:lnTo>
                  <a:lnTo>
                    <a:pt x="106" y="448"/>
                  </a:lnTo>
                  <a:lnTo>
                    <a:pt x="90" y="434"/>
                  </a:lnTo>
                  <a:lnTo>
                    <a:pt x="76" y="416"/>
                  </a:lnTo>
                  <a:lnTo>
                    <a:pt x="69" y="394"/>
                  </a:lnTo>
                  <a:lnTo>
                    <a:pt x="67" y="368"/>
                  </a:lnTo>
                  <a:lnTo>
                    <a:pt x="68" y="344"/>
                  </a:lnTo>
                  <a:lnTo>
                    <a:pt x="67" y="324"/>
                  </a:lnTo>
                  <a:lnTo>
                    <a:pt x="64" y="310"/>
                  </a:lnTo>
                  <a:lnTo>
                    <a:pt x="59" y="297"/>
                  </a:lnTo>
                  <a:lnTo>
                    <a:pt x="53" y="287"/>
                  </a:lnTo>
                  <a:lnTo>
                    <a:pt x="44" y="278"/>
                  </a:lnTo>
                  <a:lnTo>
                    <a:pt x="34" y="268"/>
                  </a:lnTo>
                  <a:lnTo>
                    <a:pt x="22" y="256"/>
                  </a:lnTo>
                  <a:lnTo>
                    <a:pt x="11" y="241"/>
                  </a:lnTo>
                  <a:lnTo>
                    <a:pt x="4" y="223"/>
                  </a:lnTo>
                  <a:lnTo>
                    <a:pt x="0" y="201"/>
                  </a:lnTo>
                  <a:lnTo>
                    <a:pt x="2" y="178"/>
                  </a:lnTo>
                  <a:lnTo>
                    <a:pt x="6" y="155"/>
                  </a:lnTo>
                  <a:lnTo>
                    <a:pt x="15" y="133"/>
                  </a:lnTo>
                  <a:lnTo>
                    <a:pt x="29" y="112"/>
                  </a:lnTo>
                  <a:lnTo>
                    <a:pt x="48" y="95"/>
                  </a:lnTo>
                  <a:lnTo>
                    <a:pt x="44" y="115"/>
                  </a:lnTo>
                  <a:lnTo>
                    <a:pt x="44" y="136"/>
                  </a:lnTo>
                  <a:lnTo>
                    <a:pt x="49" y="157"/>
                  </a:lnTo>
                  <a:lnTo>
                    <a:pt x="57" y="178"/>
                  </a:lnTo>
                  <a:lnTo>
                    <a:pt x="69" y="194"/>
                  </a:lnTo>
                  <a:lnTo>
                    <a:pt x="87" y="207"/>
                  </a:lnTo>
                  <a:lnTo>
                    <a:pt x="110" y="216"/>
                  </a:lnTo>
                  <a:lnTo>
                    <a:pt x="137" y="218"/>
                  </a:lnTo>
                  <a:lnTo>
                    <a:pt x="139" y="193"/>
                  </a:lnTo>
                  <a:lnTo>
                    <a:pt x="143" y="171"/>
                  </a:lnTo>
                  <a:lnTo>
                    <a:pt x="151" y="151"/>
                  </a:lnTo>
                  <a:lnTo>
                    <a:pt x="163" y="133"/>
                  </a:lnTo>
                  <a:lnTo>
                    <a:pt x="178" y="118"/>
                  </a:lnTo>
                  <a:lnTo>
                    <a:pt x="196" y="107"/>
                  </a:lnTo>
                  <a:lnTo>
                    <a:pt x="219" y="99"/>
                  </a:lnTo>
                  <a:lnTo>
                    <a:pt x="247" y="95"/>
                  </a:lnTo>
                  <a:lnTo>
                    <a:pt x="229" y="109"/>
                  </a:lnTo>
                  <a:lnTo>
                    <a:pt x="217" y="125"/>
                  </a:lnTo>
                  <a:lnTo>
                    <a:pt x="211" y="140"/>
                  </a:lnTo>
                  <a:lnTo>
                    <a:pt x="208" y="155"/>
                  </a:lnTo>
                  <a:lnTo>
                    <a:pt x="209" y="169"/>
                  </a:lnTo>
                  <a:lnTo>
                    <a:pt x="211" y="183"/>
                  </a:lnTo>
                  <a:lnTo>
                    <a:pt x="216" y="196"/>
                  </a:lnTo>
                  <a:lnTo>
                    <a:pt x="221" y="206"/>
                  </a:lnTo>
                  <a:lnTo>
                    <a:pt x="231" y="216"/>
                  </a:lnTo>
                  <a:lnTo>
                    <a:pt x="246" y="224"/>
                  </a:lnTo>
                  <a:lnTo>
                    <a:pt x="265" y="233"/>
                  </a:lnTo>
                  <a:lnTo>
                    <a:pt x="286" y="242"/>
                  </a:lnTo>
                  <a:lnTo>
                    <a:pt x="305" y="252"/>
                  </a:lnTo>
                  <a:lnTo>
                    <a:pt x="323" y="267"/>
                  </a:lnTo>
                  <a:lnTo>
                    <a:pt x="336" y="285"/>
                  </a:lnTo>
                  <a:lnTo>
                    <a:pt x="342" y="306"/>
                  </a:lnTo>
                  <a:lnTo>
                    <a:pt x="349" y="290"/>
                  </a:lnTo>
                  <a:lnTo>
                    <a:pt x="356" y="278"/>
                  </a:lnTo>
                  <a:lnTo>
                    <a:pt x="363" y="269"/>
                  </a:lnTo>
                  <a:lnTo>
                    <a:pt x="370" y="261"/>
                  </a:lnTo>
                  <a:lnTo>
                    <a:pt x="376" y="255"/>
                  </a:lnTo>
                  <a:lnTo>
                    <a:pt x="383" y="249"/>
                  </a:lnTo>
                  <a:lnTo>
                    <a:pt x="389" y="239"/>
                  </a:lnTo>
                  <a:lnTo>
                    <a:pt x="396" y="229"/>
                  </a:lnTo>
                  <a:lnTo>
                    <a:pt x="400" y="218"/>
                  </a:lnTo>
                  <a:lnTo>
                    <a:pt x="395" y="206"/>
                  </a:lnTo>
                  <a:lnTo>
                    <a:pt x="386" y="194"/>
                  </a:lnTo>
                  <a:lnTo>
                    <a:pt x="378" y="180"/>
                  </a:lnTo>
                  <a:lnTo>
                    <a:pt x="372" y="164"/>
                  </a:lnTo>
                  <a:lnTo>
                    <a:pt x="374" y="144"/>
                  </a:lnTo>
                  <a:lnTo>
                    <a:pt x="386" y="120"/>
                  </a:lnTo>
                  <a:lnTo>
                    <a:pt x="411" y="89"/>
                  </a:lnTo>
                  <a:lnTo>
                    <a:pt x="441" y="61"/>
                  </a:lnTo>
                  <a:lnTo>
                    <a:pt x="465" y="41"/>
                  </a:lnTo>
                  <a:lnTo>
                    <a:pt x="484" y="28"/>
                  </a:lnTo>
                  <a:lnTo>
                    <a:pt x="498" y="22"/>
                  </a:lnTo>
                  <a:lnTo>
                    <a:pt x="507" y="19"/>
                  </a:lnTo>
                  <a:lnTo>
                    <a:pt x="513" y="19"/>
                  </a:lnTo>
                  <a:lnTo>
                    <a:pt x="515" y="21"/>
                  </a:lnTo>
                  <a:lnTo>
                    <a:pt x="516" y="22"/>
                  </a:lnTo>
                  <a:lnTo>
                    <a:pt x="503" y="31"/>
                  </a:lnTo>
                  <a:lnTo>
                    <a:pt x="493" y="42"/>
                  </a:lnTo>
                  <a:lnTo>
                    <a:pt x="484" y="54"/>
                  </a:lnTo>
                  <a:lnTo>
                    <a:pt x="477" y="67"/>
                  </a:lnTo>
                  <a:lnTo>
                    <a:pt x="472" y="80"/>
                  </a:lnTo>
                  <a:lnTo>
                    <a:pt x="471" y="94"/>
                  </a:lnTo>
                  <a:lnTo>
                    <a:pt x="475" y="106"/>
                  </a:lnTo>
                  <a:lnTo>
                    <a:pt x="481" y="117"/>
                  </a:lnTo>
                  <a:lnTo>
                    <a:pt x="492" y="129"/>
                  </a:lnTo>
                  <a:lnTo>
                    <a:pt x="503" y="142"/>
                  </a:lnTo>
                  <a:lnTo>
                    <a:pt x="514" y="157"/>
                  </a:lnTo>
                  <a:lnTo>
                    <a:pt x="523" y="174"/>
                  </a:lnTo>
                  <a:lnTo>
                    <a:pt x="530" y="192"/>
                  </a:lnTo>
                  <a:lnTo>
                    <a:pt x="531" y="211"/>
                  </a:lnTo>
                  <a:lnTo>
                    <a:pt x="528" y="230"/>
                  </a:lnTo>
                  <a:lnTo>
                    <a:pt x="516" y="251"/>
                  </a:lnTo>
                  <a:lnTo>
                    <a:pt x="504" y="270"/>
                  </a:lnTo>
                  <a:lnTo>
                    <a:pt x="499" y="287"/>
                  </a:lnTo>
                  <a:lnTo>
                    <a:pt x="499" y="301"/>
                  </a:lnTo>
                  <a:lnTo>
                    <a:pt x="502" y="314"/>
                  </a:lnTo>
                  <a:lnTo>
                    <a:pt x="510" y="326"/>
                  </a:lnTo>
                  <a:lnTo>
                    <a:pt x="522" y="336"/>
                  </a:lnTo>
                  <a:lnTo>
                    <a:pt x="536" y="346"/>
                  </a:lnTo>
                  <a:lnTo>
                    <a:pt x="552" y="357"/>
                  </a:lnTo>
                  <a:lnTo>
                    <a:pt x="547" y="345"/>
                  </a:lnTo>
                  <a:lnTo>
                    <a:pt x="546" y="337"/>
                  </a:lnTo>
                  <a:lnTo>
                    <a:pt x="547" y="330"/>
                  </a:lnTo>
                  <a:lnTo>
                    <a:pt x="552" y="324"/>
                  </a:lnTo>
                  <a:lnTo>
                    <a:pt x="557" y="318"/>
                  </a:lnTo>
                  <a:lnTo>
                    <a:pt x="567" y="313"/>
                  </a:lnTo>
                  <a:lnTo>
                    <a:pt x="578" y="305"/>
                  </a:lnTo>
                  <a:lnTo>
                    <a:pt x="592" y="296"/>
                  </a:lnTo>
                  <a:lnTo>
                    <a:pt x="606" y="283"/>
                  </a:lnTo>
                  <a:lnTo>
                    <a:pt x="616" y="268"/>
                  </a:lnTo>
                  <a:lnTo>
                    <a:pt x="624" y="250"/>
                  </a:lnTo>
                  <a:lnTo>
                    <a:pt x="629" y="232"/>
                  </a:lnTo>
                  <a:lnTo>
                    <a:pt x="631" y="214"/>
                  </a:lnTo>
                  <a:lnTo>
                    <a:pt x="631" y="196"/>
                  </a:lnTo>
                  <a:lnTo>
                    <a:pt x="628" y="180"/>
                  </a:lnTo>
                  <a:lnTo>
                    <a:pt x="622" y="167"/>
                  </a:lnTo>
                  <a:lnTo>
                    <a:pt x="640" y="176"/>
                  </a:lnTo>
                  <a:lnTo>
                    <a:pt x="658" y="188"/>
                  </a:lnTo>
                  <a:lnTo>
                    <a:pt x="673" y="203"/>
                  </a:lnTo>
                  <a:lnTo>
                    <a:pt x="686" y="221"/>
                  </a:lnTo>
                  <a:lnTo>
                    <a:pt x="697" y="241"/>
                  </a:lnTo>
                  <a:lnTo>
                    <a:pt x="704" y="261"/>
                  </a:lnTo>
                  <a:lnTo>
                    <a:pt x="706" y="282"/>
                  </a:lnTo>
                  <a:lnTo>
                    <a:pt x="705" y="301"/>
                  </a:lnTo>
                  <a:lnTo>
                    <a:pt x="723" y="291"/>
                  </a:lnTo>
                  <a:lnTo>
                    <a:pt x="745" y="279"/>
                  </a:lnTo>
                  <a:lnTo>
                    <a:pt x="766" y="267"/>
                  </a:lnTo>
                  <a:lnTo>
                    <a:pt x="784" y="249"/>
                  </a:lnTo>
                  <a:lnTo>
                    <a:pt x="797" y="227"/>
                  </a:lnTo>
                  <a:lnTo>
                    <a:pt x="801" y="198"/>
                  </a:lnTo>
                  <a:lnTo>
                    <a:pt x="797" y="162"/>
                  </a:lnTo>
                  <a:lnTo>
                    <a:pt x="780" y="117"/>
                  </a:lnTo>
                  <a:lnTo>
                    <a:pt x="800" y="129"/>
                  </a:lnTo>
                  <a:lnTo>
                    <a:pt x="821" y="146"/>
                  </a:lnTo>
                  <a:lnTo>
                    <a:pt x="839" y="167"/>
                  </a:lnTo>
                  <a:lnTo>
                    <a:pt x="854" y="194"/>
                  </a:lnTo>
                  <a:lnTo>
                    <a:pt x="865" y="225"/>
                  </a:lnTo>
                  <a:lnTo>
                    <a:pt x="868" y="259"/>
                  </a:lnTo>
                  <a:lnTo>
                    <a:pt x="864" y="296"/>
                  </a:lnTo>
                  <a:lnTo>
                    <a:pt x="850" y="335"/>
                  </a:lnTo>
                  <a:lnTo>
                    <a:pt x="864" y="315"/>
                  </a:lnTo>
                  <a:lnTo>
                    <a:pt x="876" y="297"/>
                  </a:lnTo>
                  <a:lnTo>
                    <a:pt x="887" y="283"/>
                  </a:lnTo>
                  <a:lnTo>
                    <a:pt x="896" y="269"/>
                  </a:lnTo>
                  <a:lnTo>
                    <a:pt x="905" y="258"/>
                  </a:lnTo>
                  <a:lnTo>
                    <a:pt x="914" y="247"/>
                  </a:lnTo>
                  <a:lnTo>
                    <a:pt x="925" y="238"/>
                  </a:lnTo>
                  <a:lnTo>
                    <a:pt x="935" y="229"/>
                  </a:lnTo>
                  <a:lnTo>
                    <a:pt x="945" y="218"/>
                  </a:lnTo>
                  <a:lnTo>
                    <a:pt x="952" y="200"/>
                  </a:lnTo>
                  <a:lnTo>
                    <a:pt x="957" y="178"/>
                  </a:lnTo>
                  <a:lnTo>
                    <a:pt x="957" y="156"/>
                  </a:lnTo>
                  <a:lnTo>
                    <a:pt x="954" y="134"/>
                  </a:lnTo>
                  <a:lnTo>
                    <a:pt x="948" y="115"/>
                  </a:lnTo>
                  <a:lnTo>
                    <a:pt x="936" y="102"/>
                  </a:lnTo>
                  <a:lnTo>
                    <a:pt x="920" y="95"/>
                  </a:lnTo>
                  <a:lnTo>
                    <a:pt x="942" y="97"/>
                  </a:lnTo>
                  <a:lnTo>
                    <a:pt x="963" y="106"/>
                  </a:lnTo>
                  <a:lnTo>
                    <a:pt x="982" y="121"/>
                  </a:lnTo>
                  <a:lnTo>
                    <a:pt x="996" y="143"/>
                  </a:lnTo>
                  <a:lnTo>
                    <a:pt x="1004" y="171"/>
                  </a:lnTo>
                  <a:lnTo>
                    <a:pt x="1002" y="205"/>
                  </a:lnTo>
                  <a:lnTo>
                    <a:pt x="988" y="242"/>
                  </a:lnTo>
                  <a:lnTo>
                    <a:pt x="960" y="285"/>
                  </a:lnTo>
                  <a:lnTo>
                    <a:pt x="979" y="281"/>
                  </a:lnTo>
                  <a:lnTo>
                    <a:pt x="998" y="268"/>
                  </a:lnTo>
                  <a:lnTo>
                    <a:pt x="1018" y="249"/>
                  </a:lnTo>
                  <a:lnTo>
                    <a:pt x="1034" y="225"/>
                  </a:lnTo>
                  <a:lnTo>
                    <a:pt x="1045" y="198"/>
                  </a:lnTo>
                  <a:lnTo>
                    <a:pt x="1050" y="170"/>
                  </a:lnTo>
                  <a:lnTo>
                    <a:pt x="1045" y="140"/>
                  </a:lnTo>
                  <a:lnTo>
                    <a:pt x="1029" y="112"/>
                  </a:lnTo>
                  <a:lnTo>
                    <a:pt x="1042" y="118"/>
                  </a:lnTo>
                  <a:lnTo>
                    <a:pt x="1052" y="126"/>
                  </a:lnTo>
                  <a:lnTo>
                    <a:pt x="1062" y="138"/>
                  </a:lnTo>
                  <a:lnTo>
                    <a:pt x="1068" y="149"/>
                  </a:lnTo>
                  <a:lnTo>
                    <a:pt x="1073" y="161"/>
                  </a:lnTo>
                  <a:lnTo>
                    <a:pt x="1076" y="170"/>
                  </a:lnTo>
                  <a:lnTo>
                    <a:pt x="1079" y="176"/>
                  </a:lnTo>
                  <a:lnTo>
                    <a:pt x="1080" y="179"/>
                  </a:lnTo>
                  <a:lnTo>
                    <a:pt x="1089" y="152"/>
                  </a:lnTo>
                  <a:lnTo>
                    <a:pt x="1104" y="127"/>
                  </a:lnTo>
                  <a:lnTo>
                    <a:pt x="1124" y="107"/>
                  </a:lnTo>
                  <a:lnTo>
                    <a:pt x="1143" y="88"/>
                  </a:lnTo>
                  <a:lnTo>
                    <a:pt x="1160" y="68"/>
                  </a:lnTo>
                  <a:lnTo>
                    <a:pt x="1174" y="48"/>
                  </a:lnTo>
                  <a:lnTo>
                    <a:pt x="1182" y="26"/>
                  </a:lnTo>
                  <a:lnTo>
                    <a:pt x="1180" y="0"/>
                  </a:lnTo>
                  <a:lnTo>
                    <a:pt x="1188" y="18"/>
                  </a:lnTo>
                  <a:lnTo>
                    <a:pt x="1193" y="33"/>
                  </a:lnTo>
                  <a:lnTo>
                    <a:pt x="1194" y="48"/>
                  </a:lnTo>
                  <a:lnTo>
                    <a:pt x="1193" y="63"/>
                  </a:lnTo>
                  <a:lnTo>
                    <a:pt x="1188" y="80"/>
                  </a:lnTo>
                  <a:lnTo>
                    <a:pt x="1179" y="99"/>
                  </a:lnTo>
                  <a:lnTo>
                    <a:pt x="1166" y="122"/>
                  </a:lnTo>
                  <a:lnTo>
                    <a:pt x="1150" y="151"/>
                  </a:lnTo>
                  <a:lnTo>
                    <a:pt x="1142" y="179"/>
                  </a:lnTo>
                  <a:lnTo>
                    <a:pt x="1140" y="216"/>
                  </a:lnTo>
                  <a:lnTo>
                    <a:pt x="1142" y="259"/>
                  </a:lnTo>
                  <a:lnTo>
                    <a:pt x="1142" y="301"/>
                  </a:lnTo>
                  <a:lnTo>
                    <a:pt x="1135" y="340"/>
                  </a:lnTo>
                  <a:lnTo>
                    <a:pt x="1119" y="371"/>
                  </a:lnTo>
                  <a:lnTo>
                    <a:pt x="1089" y="390"/>
                  </a:lnTo>
                  <a:lnTo>
                    <a:pt x="1040" y="391"/>
                  </a:lnTo>
                  <a:lnTo>
                    <a:pt x="1037" y="420"/>
                  </a:lnTo>
                  <a:lnTo>
                    <a:pt x="1032" y="451"/>
                  </a:lnTo>
                  <a:lnTo>
                    <a:pt x="1021" y="482"/>
                  </a:lnTo>
                  <a:lnTo>
                    <a:pt x="1006" y="507"/>
                  </a:lnTo>
                  <a:lnTo>
                    <a:pt x="983" y="528"/>
                  </a:lnTo>
                  <a:lnTo>
                    <a:pt x="952" y="540"/>
                  </a:lnTo>
                  <a:lnTo>
                    <a:pt x="912" y="538"/>
                  </a:lnTo>
                  <a:lnTo>
                    <a:pt x="860" y="524"/>
                  </a:lnTo>
                  <a:lnTo>
                    <a:pt x="849" y="534"/>
                  </a:lnTo>
                  <a:lnTo>
                    <a:pt x="835" y="545"/>
                  </a:lnTo>
                  <a:lnTo>
                    <a:pt x="820" y="554"/>
                  </a:lnTo>
                  <a:lnTo>
                    <a:pt x="805" y="561"/>
                  </a:lnTo>
                  <a:lnTo>
                    <a:pt x="789" y="569"/>
                  </a:lnTo>
                  <a:lnTo>
                    <a:pt x="773" y="574"/>
                  </a:lnTo>
                  <a:lnTo>
                    <a:pt x="757" y="579"/>
                  </a:lnTo>
                  <a:lnTo>
                    <a:pt x="740" y="582"/>
                  </a:lnTo>
                  <a:lnTo>
                    <a:pt x="724" y="583"/>
                  </a:lnTo>
                  <a:lnTo>
                    <a:pt x="709" y="582"/>
                  </a:lnTo>
                  <a:lnTo>
                    <a:pt x="694" y="578"/>
                  </a:lnTo>
                  <a:lnTo>
                    <a:pt x="682" y="572"/>
                  </a:lnTo>
                  <a:lnTo>
                    <a:pt x="670" y="564"/>
                  </a:lnTo>
                  <a:lnTo>
                    <a:pt x="660" y="551"/>
                  </a:lnTo>
                  <a:lnTo>
                    <a:pt x="652" y="537"/>
                  </a:lnTo>
                  <a:lnTo>
                    <a:pt x="646" y="519"/>
                  </a:lnTo>
                  <a:lnTo>
                    <a:pt x="638" y="529"/>
                  </a:lnTo>
                  <a:lnTo>
                    <a:pt x="628" y="541"/>
                  </a:lnTo>
                  <a:lnTo>
                    <a:pt x="615" y="552"/>
                  </a:lnTo>
                  <a:lnTo>
                    <a:pt x="601" y="563"/>
                  </a:lnTo>
                  <a:lnTo>
                    <a:pt x="586" y="572"/>
                  </a:lnTo>
                  <a:lnTo>
                    <a:pt x="570" y="581"/>
                  </a:lnTo>
                  <a:lnTo>
                    <a:pt x="553" y="588"/>
                  </a:lnTo>
                  <a:lnTo>
                    <a:pt x="534" y="594"/>
                  </a:lnTo>
                  <a:lnTo>
                    <a:pt x="516" y="596"/>
                  </a:lnTo>
                  <a:lnTo>
                    <a:pt x="496" y="596"/>
                  </a:lnTo>
                  <a:lnTo>
                    <a:pt x="477" y="592"/>
                  </a:lnTo>
                  <a:lnTo>
                    <a:pt x="457" y="586"/>
                  </a:lnTo>
                  <a:lnTo>
                    <a:pt x="438" y="574"/>
                  </a:lnTo>
                  <a:lnTo>
                    <a:pt x="418" y="559"/>
                  </a:lnTo>
                  <a:lnTo>
                    <a:pt x="400" y="540"/>
                  </a:lnTo>
                  <a:lnTo>
                    <a:pt x="381" y="514"/>
                  </a:lnTo>
                  <a:lnTo>
                    <a:pt x="371" y="516"/>
                  </a:lnTo>
                  <a:lnTo>
                    <a:pt x="359" y="519"/>
                  </a:lnTo>
                  <a:lnTo>
                    <a:pt x="347" y="521"/>
                  </a:lnTo>
                  <a:lnTo>
                    <a:pt x="334" y="525"/>
                  </a:lnTo>
                  <a:lnTo>
                    <a:pt x="320" y="528"/>
                  </a:lnTo>
                  <a:lnTo>
                    <a:pt x="307" y="531"/>
                  </a:lnTo>
                  <a:lnTo>
                    <a:pt x="293" y="532"/>
                  </a:lnTo>
                  <a:lnTo>
                    <a:pt x="279" y="532"/>
                  </a:lnTo>
                  <a:lnTo>
                    <a:pt x="264" y="532"/>
                  </a:lnTo>
                  <a:lnTo>
                    <a:pt x="250" y="529"/>
                  </a:lnTo>
                  <a:lnTo>
                    <a:pt x="237" y="525"/>
                  </a:lnTo>
                  <a:lnTo>
                    <a:pt x="225" y="519"/>
                  </a:lnTo>
                  <a:lnTo>
                    <a:pt x="212" y="511"/>
                  </a:lnTo>
                  <a:lnTo>
                    <a:pt x="202" y="500"/>
                  </a:lnTo>
                  <a:lnTo>
                    <a:pt x="191" y="485"/>
                  </a:lnTo>
                  <a:lnTo>
                    <a:pt x="182" y="469"/>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68624" name="Freeform 23"/>
            <p:cNvSpPr>
              <a:spLocks/>
            </p:cNvSpPr>
            <p:nvPr/>
          </p:nvSpPr>
          <p:spPr bwMode="auto">
            <a:xfrm>
              <a:off x="2304" y="3360"/>
              <a:ext cx="115" cy="159"/>
            </a:xfrm>
            <a:custGeom>
              <a:avLst/>
              <a:gdLst>
                <a:gd name="T0" fmla="*/ 29 w 142"/>
                <a:gd name="T1" fmla="*/ 121 h 182"/>
                <a:gd name="T2" fmla="*/ 12 w 142"/>
                <a:gd name="T3" fmla="*/ 109 h 182"/>
                <a:gd name="T4" fmla="*/ 4 w 142"/>
                <a:gd name="T5" fmla="*/ 97 h 182"/>
                <a:gd name="T6" fmla="*/ 0 w 142"/>
                <a:gd name="T7" fmla="*/ 81 h 182"/>
                <a:gd name="T8" fmla="*/ 1 w 142"/>
                <a:gd name="T9" fmla="*/ 67 h 182"/>
                <a:gd name="T10" fmla="*/ 4 w 142"/>
                <a:gd name="T11" fmla="*/ 52 h 182"/>
                <a:gd name="T12" fmla="*/ 9 w 142"/>
                <a:gd name="T13" fmla="*/ 34 h 182"/>
                <a:gd name="T14" fmla="*/ 12 w 142"/>
                <a:gd name="T15" fmla="*/ 18 h 182"/>
                <a:gd name="T16" fmla="*/ 14 w 142"/>
                <a:gd name="T17" fmla="*/ 0 h 182"/>
                <a:gd name="T18" fmla="*/ 19 w 142"/>
                <a:gd name="T19" fmla="*/ 6 h 182"/>
                <a:gd name="T20" fmla="*/ 23 w 142"/>
                <a:gd name="T21" fmla="*/ 14 h 182"/>
                <a:gd name="T22" fmla="*/ 28 w 142"/>
                <a:gd name="T23" fmla="*/ 23 h 182"/>
                <a:gd name="T24" fmla="*/ 32 w 142"/>
                <a:gd name="T25" fmla="*/ 33 h 182"/>
                <a:gd name="T26" fmla="*/ 34 w 142"/>
                <a:gd name="T27" fmla="*/ 45 h 182"/>
                <a:gd name="T28" fmla="*/ 36 w 142"/>
                <a:gd name="T29" fmla="*/ 58 h 182"/>
                <a:gd name="T30" fmla="*/ 37 w 142"/>
                <a:gd name="T31" fmla="*/ 70 h 182"/>
                <a:gd name="T32" fmla="*/ 36 w 142"/>
                <a:gd name="T33" fmla="*/ 82 h 182"/>
                <a:gd name="T34" fmla="*/ 40 w 142"/>
                <a:gd name="T35" fmla="*/ 76 h 182"/>
                <a:gd name="T36" fmla="*/ 45 w 142"/>
                <a:gd name="T37" fmla="*/ 70 h 182"/>
                <a:gd name="T38" fmla="*/ 52 w 142"/>
                <a:gd name="T39" fmla="*/ 61 h 182"/>
                <a:gd name="T40" fmla="*/ 58 w 142"/>
                <a:gd name="T41" fmla="*/ 52 h 182"/>
                <a:gd name="T42" fmla="*/ 65 w 142"/>
                <a:gd name="T43" fmla="*/ 45 h 182"/>
                <a:gd name="T44" fmla="*/ 70 w 142"/>
                <a:gd name="T45" fmla="*/ 36 h 182"/>
                <a:gd name="T46" fmla="*/ 75 w 142"/>
                <a:gd name="T47" fmla="*/ 27 h 182"/>
                <a:gd name="T48" fmla="*/ 75 w 142"/>
                <a:gd name="T49" fmla="*/ 16 h 182"/>
                <a:gd name="T50" fmla="*/ 75 w 142"/>
                <a:gd name="T51" fmla="*/ 30 h 182"/>
                <a:gd name="T52" fmla="*/ 75 w 142"/>
                <a:gd name="T53" fmla="*/ 44 h 182"/>
                <a:gd name="T54" fmla="*/ 71 w 142"/>
                <a:gd name="T55" fmla="*/ 58 h 182"/>
                <a:gd name="T56" fmla="*/ 68 w 142"/>
                <a:gd name="T57" fmla="*/ 70 h 182"/>
                <a:gd name="T58" fmla="*/ 62 w 142"/>
                <a:gd name="T59" fmla="*/ 84 h 182"/>
                <a:gd name="T60" fmla="*/ 53 w 142"/>
                <a:gd name="T61" fmla="*/ 97 h 182"/>
                <a:gd name="T62" fmla="*/ 43 w 142"/>
                <a:gd name="T63" fmla="*/ 109 h 182"/>
                <a:gd name="T64" fmla="*/ 29 w 142"/>
                <a:gd name="T65" fmla="*/ 121 h 1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182"/>
                <a:gd name="T101" fmla="*/ 142 w 142"/>
                <a:gd name="T102" fmla="*/ 182 h 1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182">
                  <a:moveTo>
                    <a:pt x="56" y="182"/>
                  </a:moveTo>
                  <a:lnTo>
                    <a:pt x="24" y="164"/>
                  </a:lnTo>
                  <a:lnTo>
                    <a:pt x="7" y="145"/>
                  </a:lnTo>
                  <a:lnTo>
                    <a:pt x="0" y="123"/>
                  </a:lnTo>
                  <a:lnTo>
                    <a:pt x="1" y="101"/>
                  </a:lnTo>
                  <a:lnTo>
                    <a:pt x="8" y="77"/>
                  </a:lnTo>
                  <a:lnTo>
                    <a:pt x="16" y="52"/>
                  </a:lnTo>
                  <a:lnTo>
                    <a:pt x="23" y="27"/>
                  </a:lnTo>
                  <a:lnTo>
                    <a:pt x="26" y="0"/>
                  </a:lnTo>
                  <a:lnTo>
                    <a:pt x="35" y="9"/>
                  </a:lnTo>
                  <a:lnTo>
                    <a:pt x="44" y="21"/>
                  </a:lnTo>
                  <a:lnTo>
                    <a:pt x="53" y="34"/>
                  </a:lnTo>
                  <a:lnTo>
                    <a:pt x="59" y="50"/>
                  </a:lnTo>
                  <a:lnTo>
                    <a:pt x="64" y="68"/>
                  </a:lnTo>
                  <a:lnTo>
                    <a:pt x="68" y="86"/>
                  </a:lnTo>
                  <a:lnTo>
                    <a:pt x="70" y="105"/>
                  </a:lnTo>
                  <a:lnTo>
                    <a:pt x="69" y="124"/>
                  </a:lnTo>
                  <a:lnTo>
                    <a:pt x="76" y="114"/>
                  </a:lnTo>
                  <a:lnTo>
                    <a:pt x="85" y="104"/>
                  </a:lnTo>
                  <a:lnTo>
                    <a:pt x="97" y="92"/>
                  </a:lnTo>
                  <a:lnTo>
                    <a:pt x="110" y="79"/>
                  </a:lnTo>
                  <a:lnTo>
                    <a:pt x="122" y="68"/>
                  </a:lnTo>
                  <a:lnTo>
                    <a:pt x="132" y="54"/>
                  </a:lnTo>
                  <a:lnTo>
                    <a:pt x="139" y="40"/>
                  </a:lnTo>
                  <a:lnTo>
                    <a:pt x="141" y="24"/>
                  </a:lnTo>
                  <a:lnTo>
                    <a:pt x="142" y="45"/>
                  </a:lnTo>
                  <a:lnTo>
                    <a:pt x="140" y="65"/>
                  </a:lnTo>
                  <a:lnTo>
                    <a:pt x="135" y="86"/>
                  </a:lnTo>
                  <a:lnTo>
                    <a:pt x="129" y="105"/>
                  </a:lnTo>
                  <a:lnTo>
                    <a:pt x="116" y="126"/>
                  </a:lnTo>
                  <a:lnTo>
                    <a:pt x="101" y="145"/>
                  </a:lnTo>
                  <a:lnTo>
                    <a:pt x="80" y="164"/>
                  </a:lnTo>
                  <a:lnTo>
                    <a:pt x="56" y="182"/>
                  </a:lnTo>
                  <a:close/>
                </a:path>
              </a:pathLst>
            </a:custGeom>
            <a:solidFill>
              <a:srgbClr val="FFE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68625" name="Freeform 24"/>
            <p:cNvSpPr>
              <a:spLocks/>
            </p:cNvSpPr>
            <p:nvPr/>
          </p:nvSpPr>
          <p:spPr bwMode="auto">
            <a:xfrm>
              <a:off x="2160" y="3312"/>
              <a:ext cx="87" cy="139"/>
            </a:xfrm>
            <a:custGeom>
              <a:avLst/>
              <a:gdLst>
                <a:gd name="T0" fmla="*/ 56 w 108"/>
                <a:gd name="T1" fmla="*/ 97 h 162"/>
                <a:gd name="T2" fmla="*/ 49 w 108"/>
                <a:gd name="T3" fmla="*/ 100 h 162"/>
                <a:gd name="T4" fmla="*/ 42 w 108"/>
                <a:gd name="T5" fmla="*/ 101 h 162"/>
                <a:gd name="T6" fmla="*/ 34 w 108"/>
                <a:gd name="T7" fmla="*/ 102 h 162"/>
                <a:gd name="T8" fmla="*/ 25 w 108"/>
                <a:gd name="T9" fmla="*/ 101 h 162"/>
                <a:gd name="T10" fmla="*/ 18 w 108"/>
                <a:gd name="T11" fmla="*/ 100 h 162"/>
                <a:gd name="T12" fmla="*/ 12 w 108"/>
                <a:gd name="T13" fmla="*/ 94 h 162"/>
                <a:gd name="T14" fmla="*/ 5 w 108"/>
                <a:gd name="T15" fmla="*/ 85 h 162"/>
                <a:gd name="T16" fmla="*/ 2 w 108"/>
                <a:gd name="T17" fmla="*/ 70 h 162"/>
                <a:gd name="T18" fmla="*/ 0 w 108"/>
                <a:gd name="T19" fmla="*/ 56 h 162"/>
                <a:gd name="T20" fmla="*/ 0 w 108"/>
                <a:gd name="T21" fmla="*/ 45 h 162"/>
                <a:gd name="T22" fmla="*/ 2 w 108"/>
                <a:gd name="T23" fmla="*/ 34 h 162"/>
                <a:gd name="T24" fmla="*/ 3 w 108"/>
                <a:gd name="T25" fmla="*/ 27 h 162"/>
                <a:gd name="T26" fmla="*/ 5 w 108"/>
                <a:gd name="T27" fmla="*/ 20 h 162"/>
                <a:gd name="T28" fmla="*/ 5 w 108"/>
                <a:gd name="T29" fmla="*/ 13 h 162"/>
                <a:gd name="T30" fmla="*/ 5 w 108"/>
                <a:gd name="T31" fmla="*/ 7 h 162"/>
                <a:gd name="T32" fmla="*/ 2 w 108"/>
                <a:gd name="T33" fmla="*/ 0 h 162"/>
                <a:gd name="T34" fmla="*/ 6 w 108"/>
                <a:gd name="T35" fmla="*/ 3 h 162"/>
                <a:gd name="T36" fmla="*/ 10 w 108"/>
                <a:gd name="T37" fmla="*/ 9 h 162"/>
                <a:gd name="T38" fmla="*/ 15 w 108"/>
                <a:gd name="T39" fmla="*/ 15 h 162"/>
                <a:gd name="T40" fmla="*/ 18 w 108"/>
                <a:gd name="T41" fmla="*/ 22 h 162"/>
                <a:gd name="T42" fmla="*/ 20 w 108"/>
                <a:gd name="T43" fmla="*/ 28 h 162"/>
                <a:gd name="T44" fmla="*/ 21 w 108"/>
                <a:gd name="T45" fmla="*/ 38 h 162"/>
                <a:gd name="T46" fmla="*/ 23 w 108"/>
                <a:gd name="T47" fmla="*/ 47 h 162"/>
                <a:gd name="T48" fmla="*/ 23 w 108"/>
                <a:gd name="T49" fmla="*/ 57 h 162"/>
                <a:gd name="T50" fmla="*/ 23 w 108"/>
                <a:gd name="T51" fmla="*/ 65 h 162"/>
                <a:gd name="T52" fmla="*/ 25 w 108"/>
                <a:gd name="T53" fmla="*/ 71 h 162"/>
                <a:gd name="T54" fmla="*/ 31 w 108"/>
                <a:gd name="T55" fmla="*/ 76 h 162"/>
                <a:gd name="T56" fmla="*/ 35 w 108"/>
                <a:gd name="T57" fmla="*/ 79 h 162"/>
                <a:gd name="T58" fmla="*/ 41 w 108"/>
                <a:gd name="T59" fmla="*/ 82 h 162"/>
                <a:gd name="T60" fmla="*/ 48 w 108"/>
                <a:gd name="T61" fmla="*/ 86 h 162"/>
                <a:gd name="T62" fmla="*/ 52 w 108"/>
                <a:gd name="T63" fmla="*/ 91 h 162"/>
                <a:gd name="T64" fmla="*/ 56 w 108"/>
                <a:gd name="T65" fmla="*/ 97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
                <a:gd name="T100" fmla="*/ 0 h 162"/>
                <a:gd name="T101" fmla="*/ 108 w 108"/>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 h="162">
                  <a:moveTo>
                    <a:pt x="108" y="154"/>
                  </a:moveTo>
                  <a:lnTo>
                    <a:pt x="94" y="157"/>
                  </a:lnTo>
                  <a:lnTo>
                    <a:pt x="79" y="161"/>
                  </a:lnTo>
                  <a:lnTo>
                    <a:pt x="64" y="162"/>
                  </a:lnTo>
                  <a:lnTo>
                    <a:pt x="49" y="161"/>
                  </a:lnTo>
                  <a:lnTo>
                    <a:pt x="34" y="157"/>
                  </a:lnTo>
                  <a:lnTo>
                    <a:pt x="22" y="148"/>
                  </a:lnTo>
                  <a:lnTo>
                    <a:pt x="10" y="134"/>
                  </a:lnTo>
                  <a:lnTo>
                    <a:pt x="3" y="112"/>
                  </a:lnTo>
                  <a:lnTo>
                    <a:pt x="0" y="89"/>
                  </a:lnTo>
                  <a:lnTo>
                    <a:pt x="0" y="71"/>
                  </a:lnTo>
                  <a:lnTo>
                    <a:pt x="2" y="55"/>
                  </a:lnTo>
                  <a:lnTo>
                    <a:pt x="6" y="42"/>
                  </a:lnTo>
                  <a:lnTo>
                    <a:pt x="9" y="31"/>
                  </a:lnTo>
                  <a:lnTo>
                    <a:pt x="10" y="21"/>
                  </a:lnTo>
                  <a:lnTo>
                    <a:pt x="9" y="10"/>
                  </a:lnTo>
                  <a:lnTo>
                    <a:pt x="3" y="0"/>
                  </a:lnTo>
                  <a:lnTo>
                    <a:pt x="13" y="6"/>
                  </a:lnTo>
                  <a:lnTo>
                    <a:pt x="20" y="14"/>
                  </a:lnTo>
                  <a:lnTo>
                    <a:pt x="28" y="23"/>
                  </a:lnTo>
                  <a:lnTo>
                    <a:pt x="33" y="35"/>
                  </a:lnTo>
                  <a:lnTo>
                    <a:pt x="38" y="46"/>
                  </a:lnTo>
                  <a:lnTo>
                    <a:pt x="40" y="60"/>
                  </a:lnTo>
                  <a:lnTo>
                    <a:pt x="43" y="75"/>
                  </a:lnTo>
                  <a:lnTo>
                    <a:pt x="43" y="90"/>
                  </a:lnTo>
                  <a:lnTo>
                    <a:pt x="44" y="103"/>
                  </a:lnTo>
                  <a:lnTo>
                    <a:pt x="49" y="113"/>
                  </a:lnTo>
                  <a:lnTo>
                    <a:pt x="58" y="120"/>
                  </a:lnTo>
                  <a:lnTo>
                    <a:pt x="68" y="125"/>
                  </a:lnTo>
                  <a:lnTo>
                    <a:pt x="78" y="130"/>
                  </a:lnTo>
                  <a:lnTo>
                    <a:pt x="90" y="136"/>
                  </a:lnTo>
                  <a:lnTo>
                    <a:pt x="100" y="144"/>
                  </a:lnTo>
                  <a:lnTo>
                    <a:pt x="108" y="154"/>
                  </a:lnTo>
                  <a:close/>
                </a:path>
              </a:pathLst>
            </a:custGeom>
            <a:solidFill>
              <a:srgbClr val="FFE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68626" name="Freeform 25"/>
            <p:cNvSpPr>
              <a:spLocks/>
            </p:cNvSpPr>
            <p:nvPr/>
          </p:nvSpPr>
          <p:spPr bwMode="auto">
            <a:xfrm>
              <a:off x="2496" y="3360"/>
              <a:ext cx="97" cy="142"/>
            </a:xfrm>
            <a:custGeom>
              <a:avLst/>
              <a:gdLst>
                <a:gd name="T0" fmla="*/ 0 w 120"/>
                <a:gd name="T1" fmla="*/ 98 h 165"/>
                <a:gd name="T2" fmla="*/ 5 w 120"/>
                <a:gd name="T3" fmla="*/ 103 h 165"/>
                <a:gd name="T4" fmla="*/ 12 w 120"/>
                <a:gd name="T5" fmla="*/ 105 h 165"/>
                <a:gd name="T6" fmla="*/ 21 w 120"/>
                <a:gd name="T7" fmla="*/ 105 h 165"/>
                <a:gd name="T8" fmla="*/ 29 w 120"/>
                <a:gd name="T9" fmla="*/ 103 h 165"/>
                <a:gd name="T10" fmla="*/ 38 w 120"/>
                <a:gd name="T11" fmla="*/ 98 h 165"/>
                <a:gd name="T12" fmla="*/ 46 w 120"/>
                <a:gd name="T13" fmla="*/ 91 h 165"/>
                <a:gd name="T14" fmla="*/ 51 w 120"/>
                <a:gd name="T15" fmla="*/ 80 h 165"/>
                <a:gd name="T16" fmla="*/ 53 w 120"/>
                <a:gd name="T17" fmla="*/ 66 h 165"/>
                <a:gd name="T18" fmla="*/ 57 w 120"/>
                <a:gd name="T19" fmla="*/ 39 h 165"/>
                <a:gd name="T20" fmla="*/ 57 w 120"/>
                <a:gd name="T21" fmla="*/ 20 h 165"/>
                <a:gd name="T22" fmla="*/ 58 w 120"/>
                <a:gd name="T23" fmla="*/ 8 h 165"/>
                <a:gd name="T24" fmla="*/ 63 w 120"/>
                <a:gd name="T25" fmla="*/ 0 h 165"/>
                <a:gd name="T26" fmla="*/ 57 w 120"/>
                <a:gd name="T27" fmla="*/ 3 h 165"/>
                <a:gd name="T28" fmla="*/ 49 w 120"/>
                <a:gd name="T29" fmla="*/ 8 h 165"/>
                <a:gd name="T30" fmla="*/ 44 w 120"/>
                <a:gd name="T31" fmla="*/ 13 h 165"/>
                <a:gd name="T32" fmla="*/ 38 w 120"/>
                <a:gd name="T33" fmla="*/ 22 h 165"/>
                <a:gd name="T34" fmla="*/ 34 w 120"/>
                <a:gd name="T35" fmla="*/ 29 h 165"/>
                <a:gd name="T36" fmla="*/ 29 w 120"/>
                <a:gd name="T37" fmla="*/ 40 h 165"/>
                <a:gd name="T38" fmla="*/ 27 w 120"/>
                <a:gd name="T39" fmla="*/ 51 h 165"/>
                <a:gd name="T40" fmla="*/ 23 w 120"/>
                <a:gd name="T41" fmla="*/ 62 h 165"/>
                <a:gd name="T42" fmla="*/ 21 w 120"/>
                <a:gd name="T43" fmla="*/ 73 h 165"/>
                <a:gd name="T44" fmla="*/ 19 w 120"/>
                <a:gd name="T45" fmla="*/ 82 h 165"/>
                <a:gd name="T46" fmla="*/ 18 w 120"/>
                <a:gd name="T47" fmla="*/ 88 h 165"/>
                <a:gd name="T48" fmla="*/ 15 w 120"/>
                <a:gd name="T49" fmla="*/ 91 h 165"/>
                <a:gd name="T50" fmla="*/ 12 w 120"/>
                <a:gd name="T51" fmla="*/ 94 h 165"/>
                <a:gd name="T52" fmla="*/ 10 w 120"/>
                <a:gd name="T53" fmla="*/ 97 h 165"/>
                <a:gd name="T54" fmla="*/ 5 w 120"/>
                <a:gd name="T55" fmla="*/ 98 h 165"/>
                <a:gd name="T56" fmla="*/ 0 w 120"/>
                <a:gd name="T57" fmla="*/ 98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0"/>
                <a:gd name="T88" fmla="*/ 0 h 165"/>
                <a:gd name="T89" fmla="*/ 120 w 120"/>
                <a:gd name="T90" fmla="*/ 165 h 16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0" h="165">
                  <a:moveTo>
                    <a:pt x="0" y="155"/>
                  </a:moveTo>
                  <a:lnTo>
                    <a:pt x="10" y="161"/>
                  </a:lnTo>
                  <a:lnTo>
                    <a:pt x="24" y="165"/>
                  </a:lnTo>
                  <a:lnTo>
                    <a:pt x="40" y="165"/>
                  </a:lnTo>
                  <a:lnTo>
                    <a:pt x="56" y="161"/>
                  </a:lnTo>
                  <a:lnTo>
                    <a:pt x="72" y="155"/>
                  </a:lnTo>
                  <a:lnTo>
                    <a:pt x="86" y="143"/>
                  </a:lnTo>
                  <a:lnTo>
                    <a:pt x="97" y="126"/>
                  </a:lnTo>
                  <a:lnTo>
                    <a:pt x="102" y="103"/>
                  </a:lnTo>
                  <a:lnTo>
                    <a:pt x="106" y="60"/>
                  </a:lnTo>
                  <a:lnTo>
                    <a:pt x="107" y="31"/>
                  </a:lnTo>
                  <a:lnTo>
                    <a:pt x="110" y="13"/>
                  </a:lnTo>
                  <a:lnTo>
                    <a:pt x="120" y="0"/>
                  </a:lnTo>
                  <a:lnTo>
                    <a:pt x="106" y="4"/>
                  </a:lnTo>
                  <a:lnTo>
                    <a:pt x="93" y="12"/>
                  </a:lnTo>
                  <a:lnTo>
                    <a:pt x="83" y="21"/>
                  </a:lnTo>
                  <a:lnTo>
                    <a:pt x="72" y="34"/>
                  </a:lnTo>
                  <a:lnTo>
                    <a:pt x="64" y="47"/>
                  </a:lnTo>
                  <a:lnTo>
                    <a:pt x="56" y="63"/>
                  </a:lnTo>
                  <a:lnTo>
                    <a:pt x="51" y="80"/>
                  </a:lnTo>
                  <a:lnTo>
                    <a:pt x="45" y="98"/>
                  </a:lnTo>
                  <a:lnTo>
                    <a:pt x="40" y="115"/>
                  </a:lnTo>
                  <a:lnTo>
                    <a:pt x="37" y="128"/>
                  </a:lnTo>
                  <a:lnTo>
                    <a:pt x="33" y="137"/>
                  </a:lnTo>
                  <a:lnTo>
                    <a:pt x="29" y="143"/>
                  </a:lnTo>
                  <a:lnTo>
                    <a:pt x="24" y="148"/>
                  </a:lnTo>
                  <a:lnTo>
                    <a:pt x="18" y="152"/>
                  </a:lnTo>
                  <a:lnTo>
                    <a:pt x="10" y="154"/>
                  </a:lnTo>
                  <a:lnTo>
                    <a:pt x="0" y="155"/>
                  </a:lnTo>
                  <a:close/>
                </a:path>
              </a:pathLst>
            </a:custGeom>
            <a:solidFill>
              <a:srgbClr val="FFE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68627" name="Freeform 26"/>
            <p:cNvSpPr>
              <a:spLocks/>
            </p:cNvSpPr>
            <p:nvPr/>
          </p:nvSpPr>
          <p:spPr bwMode="auto">
            <a:xfrm>
              <a:off x="2211" y="3448"/>
              <a:ext cx="87" cy="121"/>
            </a:xfrm>
            <a:custGeom>
              <a:avLst/>
              <a:gdLst>
                <a:gd name="T0" fmla="*/ 0 w 108"/>
                <a:gd name="T1" fmla="*/ 89 h 141"/>
                <a:gd name="T2" fmla="*/ 6 w 108"/>
                <a:gd name="T3" fmla="*/ 89 h 141"/>
                <a:gd name="T4" fmla="*/ 12 w 108"/>
                <a:gd name="T5" fmla="*/ 88 h 141"/>
                <a:gd name="T6" fmla="*/ 18 w 108"/>
                <a:gd name="T7" fmla="*/ 87 h 141"/>
                <a:gd name="T8" fmla="*/ 23 w 108"/>
                <a:gd name="T9" fmla="*/ 83 h 141"/>
                <a:gd name="T10" fmla="*/ 30 w 108"/>
                <a:gd name="T11" fmla="*/ 78 h 141"/>
                <a:gd name="T12" fmla="*/ 35 w 108"/>
                <a:gd name="T13" fmla="*/ 73 h 141"/>
                <a:gd name="T14" fmla="*/ 38 w 108"/>
                <a:gd name="T15" fmla="*/ 65 h 141"/>
                <a:gd name="T16" fmla="*/ 39 w 108"/>
                <a:gd name="T17" fmla="*/ 55 h 141"/>
                <a:gd name="T18" fmla="*/ 42 w 108"/>
                <a:gd name="T19" fmla="*/ 35 h 141"/>
                <a:gd name="T20" fmla="*/ 45 w 108"/>
                <a:gd name="T21" fmla="*/ 18 h 141"/>
                <a:gd name="T22" fmla="*/ 50 w 108"/>
                <a:gd name="T23" fmla="*/ 6 h 141"/>
                <a:gd name="T24" fmla="*/ 56 w 108"/>
                <a:gd name="T25" fmla="*/ 0 h 141"/>
                <a:gd name="T26" fmla="*/ 50 w 108"/>
                <a:gd name="T27" fmla="*/ 2 h 141"/>
                <a:gd name="T28" fmla="*/ 42 w 108"/>
                <a:gd name="T29" fmla="*/ 3 h 141"/>
                <a:gd name="T30" fmla="*/ 35 w 108"/>
                <a:gd name="T31" fmla="*/ 8 h 141"/>
                <a:gd name="T32" fmla="*/ 26 w 108"/>
                <a:gd name="T33" fmla="*/ 13 h 141"/>
                <a:gd name="T34" fmla="*/ 19 w 108"/>
                <a:gd name="T35" fmla="*/ 20 h 141"/>
                <a:gd name="T36" fmla="*/ 12 w 108"/>
                <a:gd name="T37" fmla="*/ 29 h 141"/>
                <a:gd name="T38" fmla="*/ 6 w 108"/>
                <a:gd name="T39" fmla="*/ 39 h 141"/>
                <a:gd name="T40" fmla="*/ 4 w 108"/>
                <a:gd name="T41" fmla="*/ 48 h 141"/>
                <a:gd name="T42" fmla="*/ 2 w 108"/>
                <a:gd name="T43" fmla="*/ 64 h 141"/>
                <a:gd name="T44" fmla="*/ 2 w 108"/>
                <a:gd name="T45" fmla="*/ 74 h 141"/>
                <a:gd name="T46" fmla="*/ 2 w 108"/>
                <a:gd name="T47" fmla="*/ 82 h 141"/>
                <a:gd name="T48" fmla="*/ 0 w 108"/>
                <a:gd name="T49" fmla="*/ 89 h 1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8"/>
                <a:gd name="T76" fmla="*/ 0 h 141"/>
                <a:gd name="T77" fmla="*/ 108 w 108"/>
                <a:gd name="T78" fmla="*/ 141 h 1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8" h="141">
                  <a:moveTo>
                    <a:pt x="0" y="141"/>
                  </a:moveTo>
                  <a:lnTo>
                    <a:pt x="11" y="141"/>
                  </a:lnTo>
                  <a:lnTo>
                    <a:pt x="22" y="139"/>
                  </a:lnTo>
                  <a:lnTo>
                    <a:pt x="34" y="137"/>
                  </a:lnTo>
                  <a:lnTo>
                    <a:pt x="45" y="132"/>
                  </a:lnTo>
                  <a:lnTo>
                    <a:pt x="57" y="124"/>
                  </a:lnTo>
                  <a:lnTo>
                    <a:pt x="66" y="115"/>
                  </a:lnTo>
                  <a:lnTo>
                    <a:pt x="72" y="102"/>
                  </a:lnTo>
                  <a:lnTo>
                    <a:pt x="75" y="87"/>
                  </a:lnTo>
                  <a:lnTo>
                    <a:pt x="79" y="56"/>
                  </a:lnTo>
                  <a:lnTo>
                    <a:pt x="87" y="29"/>
                  </a:lnTo>
                  <a:lnTo>
                    <a:pt x="96" y="9"/>
                  </a:lnTo>
                  <a:lnTo>
                    <a:pt x="108" y="0"/>
                  </a:lnTo>
                  <a:lnTo>
                    <a:pt x="96" y="2"/>
                  </a:lnTo>
                  <a:lnTo>
                    <a:pt x="81" y="5"/>
                  </a:lnTo>
                  <a:lnTo>
                    <a:pt x="66" y="12"/>
                  </a:lnTo>
                  <a:lnTo>
                    <a:pt x="50" y="21"/>
                  </a:lnTo>
                  <a:lnTo>
                    <a:pt x="35" y="32"/>
                  </a:lnTo>
                  <a:lnTo>
                    <a:pt x="22" y="47"/>
                  </a:lnTo>
                  <a:lnTo>
                    <a:pt x="13" y="61"/>
                  </a:lnTo>
                  <a:lnTo>
                    <a:pt x="7" y="76"/>
                  </a:lnTo>
                  <a:lnTo>
                    <a:pt x="5" y="101"/>
                  </a:lnTo>
                  <a:lnTo>
                    <a:pt x="5" y="117"/>
                  </a:lnTo>
                  <a:lnTo>
                    <a:pt x="4" y="129"/>
                  </a:lnTo>
                  <a:lnTo>
                    <a:pt x="0" y="141"/>
                  </a:lnTo>
                  <a:close/>
                </a:path>
              </a:pathLst>
            </a:custGeom>
            <a:solidFill>
              <a:srgbClr val="FFE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68628" name="Freeform 27"/>
            <p:cNvSpPr>
              <a:spLocks/>
            </p:cNvSpPr>
            <p:nvPr/>
          </p:nvSpPr>
          <p:spPr bwMode="auto">
            <a:xfrm>
              <a:off x="2160" y="3312"/>
              <a:ext cx="68" cy="107"/>
            </a:xfrm>
            <a:custGeom>
              <a:avLst/>
              <a:gdLst>
                <a:gd name="T0" fmla="*/ 82 w 62"/>
                <a:gd name="T1" fmla="*/ 77 h 126"/>
                <a:gd name="T2" fmla="*/ 70 w 62"/>
                <a:gd name="T3" fmla="*/ 75 h 126"/>
                <a:gd name="T4" fmla="*/ 58 w 62"/>
                <a:gd name="T5" fmla="*/ 73 h 126"/>
                <a:gd name="T6" fmla="*/ 46 w 62"/>
                <a:gd name="T7" fmla="*/ 70 h 126"/>
                <a:gd name="T8" fmla="*/ 36 w 62"/>
                <a:gd name="T9" fmla="*/ 65 h 126"/>
                <a:gd name="T10" fmla="*/ 25 w 62"/>
                <a:gd name="T11" fmla="*/ 55 h 126"/>
                <a:gd name="T12" fmla="*/ 14 w 62"/>
                <a:gd name="T13" fmla="*/ 43 h 126"/>
                <a:gd name="T14" fmla="*/ 5 w 62"/>
                <a:gd name="T15" fmla="*/ 25 h 126"/>
                <a:gd name="T16" fmla="*/ 0 w 62"/>
                <a:gd name="T17" fmla="*/ 0 h 126"/>
                <a:gd name="T18" fmla="*/ 16 w 62"/>
                <a:gd name="T19" fmla="*/ 6 h 126"/>
                <a:gd name="T20" fmla="*/ 33 w 62"/>
                <a:gd name="T21" fmla="*/ 11 h 126"/>
                <a:gd name="T22" fmla="*/ 45 w 62"/>
                <a:gd name="T23" fmla="*/ 17 h 126"/>
                <a:gd name="T24" fmla="*/ 55 w 62"/>
                <a:gd name="T25" fmla="*/ 22 h 126"/>
                <a:gd name="T26" fmla="*/ 65 w 62"/>
                <a:gd name="T27" fmla="*/ 31 h 126"/>
                <a:gd name="T28" fmla="*/ 71 w 62"/>
                <a:gd name="T29" fmla="*/ 43 h 126"/>
                <a:gd name="T30" fmla="*/ 78 w 62"/>
                <a:gd name="T31" fmla="*/ 58 h 126"/>
                <a:gd name="T32" fmla="*/ 82 w 62"/>
                <a:gd name="T33" fmla="*/ 77 h 1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
                <a:gd name="T52" fmla="*/ 0 h 126"/>
                <a:gd name="T53" fmla="*/ 62 w 62"/>
                <a:gd name="T54" fmla="*/ 126 h 1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 h="126">
                  <a:moveTo>
                    <a:pt x="62" y="126"/>
                  </a:moveTo>
                  <a:lnTo>
                    <a:pt x="53" y="122"/>
                  </a:lnTo>
                  <a:lnTo>
                    <a:pt x="44" y="119"/>
                  </a:lnTo>
                  <a:lnTo>
                    <a:pt x="35" y="113"/>
                  </a:lnTo>
                  <a:lnTo>
                    <a:pt x="27" y="106"/>
                  </a:lnTo>
                  <a:lnTo>
                    <a:pt x="19" y="91"/>
                  </a:lnTo>
                  <a:lnTo>
                    <a:pt x="11" y="71"/>
                  </a:lnTo>
                  <a:lnTo>
                    <a:pt x="5" y="41"/>
                  </a:lnTo>
                  <a:lnTo>
                    <a:pt x="0" y="0"/>
                  </a:lnTo>
                  <a:lnTo>
                    <a:pt x="13" y="9"/>
                  </a:lnTo>
                  <a:lnTo>
                    <a:pt x="25" y="18"/>
                  </a:lnTo>
                  <a:lnTo>
                    <a:pt x="34" y="27"/>
                  </a:lnTo>
                  <a:lnTo>
                    <a:pt x="42" y="37"/>
                  </a:lnTo>
                  <a:lnTo>
                    <a:pt x="49" y="52"/>
                  </a:lnTo>
                  <a:lnTo>
                    <a:pt x="54" y="71"/>
                  </a:lnTo>
                  <a:lnTo>
                    <a:pt x="59" y="94"/>
                  </a:lnTo>
                  <a:lnTo>
                    <a:pt x="62" y="126"/>
                  </a:lnTo>
                  <a:close/>
                </a:path>
              </a:pathLst>
            </a:custGeom>
            <a:solidFill>
              <a:srgbClr val="FFE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68621" name="Text Box 28"/>
          <p:cNvSpPr txBox="1">
            <a:spLocks noChangeArrowheads="1"/>
          </p:cNvSpPr>
          <p:nvPr/>
        </p:nvSpPr>
        <p:spPr bwMode="auto">
          <a:xfrm>
            <a:off x="5181599" y="2290465"/>
            <a:ext cx="19303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b="1" dirty="0"/>
              <a:t>Coke recipe</a:t>
            </a:r>
            <a:endParaRPr lang="en-US" dirty="0"/>
          </a:p>
        </p:txBody>
      </p:sp>
      <p:sp>
        <p:nvSpPr>
          <p:cNvPr id="30" name="Text Box 28"/>
          <p:cNvSpPr txBox="1">
            <a:spLocks noChangeArrowheads="1"/>
          </p:cNvSpPr>
          <p:nvPr/>
        </p:nvSpPr>
        <p:spPr bwMode="auto">
          <a:xfrm>
            <a:off x="5192971" y="2588567"/>
            <a:ext cx="2577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b="1" dirty="0"/>
              <a:t>no longer secret</a:t>
            </a:r>
            <a:endParaRPr lang="en-US" dirty="0"/>
          </a:p>
        </p:txBody>
      </p:sp>
    </p:spTree>
    <p:extLst>
      <p:ext uri="{BB962C8B-B14F-4D97-AF65-F5344CB8AC3E}">
        <p14:creationId xmlns:p14="http://schemas.microsoft.com/office/powerpoint/2010/main" val="3912261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0"/>
                                  </p:stCondLst>
                                  <p:childTnLst>
                                    <p:set>
                                      <p:cBhvr>
                                        <p:cTn id="9" dur="1" fill="hold">
                                          <p:stCondLst>
                                            <p:cond delay="0"/>
                                          </p:stCondLst>
                                        </p:cTn>
                                        <p:tgtEl>
                                          <p:spTgt spid="686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8620"/>
                                        </p:tgtEl>
                                        <p:attrNameLst>
                                          <p:attrName>style.visibility</p:attrName>
                                        </p:attrNameLst>
                                      </p:cBhvr>
                                      <p:to>
                                        <p:strVal val="visible"/>
                                      </p:to>
                                    </p:set>
                                    <p:animEffect transition="in" filter="fade">
                                      <p:cBhvr>
                                        <p:cTn id="14" dur="500"/>
                                        <p:tgtEl>
                                          <p:spTgt spid="68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8" grpId="0" animBg="1"/>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2. How do you share it and protect it?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23756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1A837B9-3F22-4CF4-B487-79CF4A9206AD}" type="slidenum">
              <a:rPr lang="en-CA" sz="1200" smtClean="0">
                <a:solidFill>
                  <a:srgbClr val="003D6B"/>
                </a:solidFill>
              </a:rPr>
              <a:pPr/>
              <a:t>15</a:t>
            </a:fld>
            <a:endParaRPr lang="en-CA" sz="1200">
              <a:solidFill>
                <a:srgbClr val="003D6B"/>
              </a:solidFill>
            </a:endParaRPr>
          </a:p>
        </p:txBody>
      </p:sp>
      <p:sp>
        <p:nvSpPr>
          <p:cNvPr id="48131" name="Rectangle 2"/>
          <p:cNvSpPr>
            <a:spLocks noGrp="1" noChangeArrowheads="1"/>
          </p:cNvSpPr>
          <p:nvPr>
            <p:ph type="title"/>
          </p:nvPr>
        </p:nvSpPr>
        <p:spPr>
          <a:xfrm>
            <a:off x="423863" y="404813"/>
            <a:ext cx="8296275" cy="889000"/>
          </a:xfrm>
        </p:spPr>
        <p:txBody>
          <a:bodyPr/>
          <a:lstStyle/>
          <a:p>
            <a:pPr eaLnBrk="1" hangingPunct="1"/>
            <a:r>
              <a:rPr lang="en-US"/>
              <a:t>Trade Secrets</a:t>
            </a:r>
          </a:p>
        </p:txBody>
      </p:sp>
      <p:sp>
        <p:nvSpPr>
          <p:cNvPr id="29700" name="Rectangle 3"/>
          <p:cNvSpPr>
            <a:spLocks noGrp="1" noChangeArrowheads="1"/>
          </p:cNvSpPr>
          <p:nvPr>
            <p:ph type="body" sz="half" idx="1"/>
          </p:nvPr>
        </p:nvSpPr>
        <p:spPr>
          <a:xfrm>
            <a:off x="684213" y="1628775"/>
            <a:ext cx="4033837" cy="4533900"/>
          </a:xfrm>
        </p:spPr>
        <p:txBody>
          <a:bodyPr/>
          <a:lstStyle/>
          <a:p>
            <a:pPr eaLnBrk="1" hangingPunct="1">
              <a:buClr>
                <a:schemeClr val="tx2"/>
              </a:buClr>
              <a:buFont typeface="Wingdings" pitchFamily="2" charset="2"/>
              <a:buChar char="w"/>
              <a:defRPr/>
            </a:pPr>
            <a:r>
              <a:rPr lang="en-US" sz="2400" dirty="0"/>
              <a:t>Very Fragile</a:t>
            </a:r>
          </a:p>
          <a:p>
            <a:pPr eaLnBrk="1" hangingPunct="1">
              <a:buClr>
                <a:schemeClr val="tx2"/>
              </a:buClr>
              <a:buFont typeface="Wingdings" pitchFamily="2" charset="2"/>
              <a:buChar char="w"/>
              <a:defRPr/>
            </a:pPr>
            <a:r>
              <a:rPr lang="en-US" sz="2400" dirty="0"/>
              <a:t>Assets walk out the door every night</a:t>
            </a:r>
          </a:p>
          <a:p>
            <a:pPr eaLnBrk="1" hangingPunct="1">
              <a:buClr>
                <a:schemeClr val="tx2"/>
              </a:buClr>
              <a:buFont typeface="Times" pitchFamily="16" charset="0"/>
              <a:buNone/>
              <a:defRPr/>
            </a:pPr>
            <a:endParaRPr lang="en-US" sz="2400" dirty="0"/>
          </a:p>
          <a:p>
            <a:pPr eaLnBrk="1" hangingPunct="1">
              <a:buClr>
                <a:schemeClr val="tx2"/>
              </a:buClr>
              <a:buFont typeface="Wingdings" pitchFamily="2" charset="2"/>
              <a:buChar char="w"/>
              <a:defRPr/>
            </a:pPr>
            <a:r>
              <a:rPr lang="en-US" sz="2400" dirty="0"/>
              <a:t>You have to:</a:t>
            </a:r>
          </a:p>
          <a:p>
            <a:pPr marL="457200" indent="-457200" eaLnBrk="1" hangingPunct="1">
              <a:buClr>
                <a:schemeClr val="tx2"/>
              </a:buClr>
              <a:buFont typeface="+mj-lt"/>
              <a:buAutoNum type="arabicPeriod"/>
              <a:defRPr/>
            </a:pPr>
            <a:r>
              <a:rPr lang="en-US" sz="2400" dirty="0"/>
              <a:t>Protect them physically</a:t>
            </a:r>
          </a:p>
          <a:p>
            <a:pPr lvl="1" eaLnBrk="1" hangingPunct="1">
              <a:buClr>
                <a:schemeClr val="tx2"/>
              </a:buClr>
              <a:buFont typeface="Wingdings" pitchFamily="2" charset="2"/>
              <a:buChar char="w"/>
              <a:defRPr/>
            </a:pPr>
            <a:r>
              <a:rPr lang="en-US" sz="2000" dirty="0"/>
              <a:t>Limit access to trade secrets within your company</a:t>
            </a:r>
          </a:p>
          <a:p>
            <a:pPr marL="457200" indent="-457200" eaLnBrk="1" hangingPunct="1">
              <a:buClr>
                <a:schemeClr val="tx2"/>
              </a:buClr>
              <a:buFont typeface="+mj-lt"/>
              <a:buAutoNum type="arabicPeriod"/>
              <a:defRPr/>
            </a:pPr>
            <a:r>
              <a:rPr lang="en-US" sz="2400" dirty="0"/>
              <a:t>Protect them with the law</a:t>
            </a:r>
          </a:p>
        </p:txBody>
      </p:sp>
      <p:pic>
        <p:nvPicPr>
          <p:cNvPr id="48133" name="Picture 9" descr="http://www.pycomall.com/images/P/Coca-Cola_logo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557338"/>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51199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Protect it physically</a:t>
            </a:r>
            <a:endParaRPr lang="en-US" dirty="0"/>
          </a:p>
        </p:txBody>
      </p:sp>
      <p:sp>
        <p:nvSpPr>
          <p:cNvPr id="4" name="Text Placeholder 3"/>
          <p:cNvSpPr>
            <a:spLocks noGrp="1"/>
          </p:cNvSpPr>
          <p:nvPr>
            <p:ph type="body" idx="1"/>
          </p:nvPr>
        </p:nvSpPr>
        <p:spPr/>
        <p:txBody>
          <a:bodyPr/>
          <a:lstStyle/>
          <a:p>
            <a:endParaRPr lang="en-US"/>
          </a:p>
        </p:txBody>
      </p:sp>
      <p:sp>
        <p:nvSpPr>
          <p:cNvPr id="5" name="Content Placeholder 4"/>
          <p:cNvSpPr>
            <a:spLocks noGrp="1"/>
          </p:cNvSpPr>
          <p:nvPr>
            <p:ph sz="half" idx="2"/>
          </p:nvPr>
        </p:nvSpPr>
        <p:spPr/>
        <p:txBody>
          <a:bodyPr/>
          <a:lstStyle/>
          <a:p>
            <a:r>
              <a:rPr lang="en-CA" dirty="0"/>
              <a:t>Lock the doors</a:t>
            </a:r>
          </a:p>
          <a:p>
            <a:r>
              <a:rPr lang="en-CA" dirty="0"/>
              <a:t>Don’t let the public in</a:t>
            </a:r>
          </a:p>
          <a:p>
            <a:r>
              <a:rPr lang="en-CA" dirty="0"/>
              <a:t>Screen the cleaning staff</a:t>
            </a:r>
          </a:p>
          <a:p>
            <a:r>
              <a:rPr lang="en-CA" dirty="0"/>
              <a:t>Shred your paper garbage</a:t>
            </a:r>
          </a:p>
          <a:p>
            <a:r>
              <a:rPr lang="en-CA" dirty="0"/>
              <a:t>Build firewalls to prevent hacking</a:t>
            </a:r>
            <a:endParaRPr lang="en-US" dirty="0"/>
          </a:p>
        </p:txBody>
      </p:sp>
      <p:sp>
        <p:nvSpPr>
          <p:cNvPr id="6" name="Text Placeholder 5"/>
          <p:cNvSpPr>
            <a:spLocks noGrp="1"/>
          </p:cNvSpPr>
          <p:nvPr>
            <p:ph type="body" sz="quarter" idx="3"/>
          </p:nvPr>
        </p:nvSpPr>
        <p:spPr/>
        <p:txBody>
          <a:bodyPr/>
          <a:lstStyle/>
          <a:p>
            <a:pPr algn="ctr"/>
            <a:r>
              <a:rPr lang="en-CA" dirty="0"/>
              <a:t>“The Cone of Silence”</a:t>
            </a:r>
            <a:endParaRPr lang="en-US" dirty="0"/>
          </a:p>
        </p:txBody>
      </p:sp>
      <p:sp>
        <p:nvSpPr>
          <p:cNvPr id="7" name="Content Placeholder 6"/>
          <p:cNvSpPr>
            <a:spLocks noGrp="1"/>
          </p:cNvSpPr>
          <p:nvPr>
            <p:ph sz="quarter" idx="4"/>
          </p:nvPr>
        </p:nvSpPr>
        <p:spPr/>
        <p:txBody>
          <a:bodyPr/>
          <a:lstStyle/>
          <a:p>
            <a:endParaRPr lang="en-US"/>
          </a:p>
        </p:txBody>
      </p:sp>
      <p:pic>
        <p:nvPicPr>
          <p:cNvPr id="1026" name="Picture 2" descr="http://www.wouldyoubelieve.com/graphics/cone_kinc.gif"/>
          <p:cNvPicPr>
            <a:picLocks noGrp="1" noChangeAspect="1" noChangeArrowheads="1"/>
          </p:cNvPicPr>
          <p:nvPr>
            <p:ph type="chart" idx="4294967295"/>
          </p:nvPr>
        </p:nvPicPr>
        <p:blipFill>
          <a:blip r:embed="rId2">
            <a:extLst>
              <a:ext uri="{28A0092B-C50C-407E-A947-70E740481C1C}">
                <a14:useLocalDpi xmlns:a14="http://schemas.microsoft.com/office/drawing/2010/main" val="0"/>
              </a:ext>
            </a:extLst>
          </a:blip>
          <a:srcRect/>
          <a:stretch>
            <a:fillRect/>
          </a:stretch>
        </p:blipFill>
        <p:spPr bwMode="auto">
          <a:xfrm>
            <a:off x="4809331" y="2564904"/>
            <a:ext cx="3713162" cy="247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12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a:bodyPr>
          <a:lstStyle/>
          <a:p>
            <a:r>
              <a:rPr lang="en-US" dirty="0"/>
              <a:t>3 Prerequisites</a:t>
            </a:r>
          </a:p>
        </p:txBody>
      </p:sp>
      <p:sp>
        <p:nvSpPr>
          <p:cNvPr id="49155" name="Content Placeholder 2"/>
          <p:cNvSpPr>
            <a:spLocks noGrp="1"/>
          </p:cNvSpPr>
          <p:nvPr>
            <p:ph sz="half" idx="1"/>
          </p:nvPr>
        </p:nvSpPr>
        <p:spPr/>
        <p:txBody>
          <a:bodyPr/>
          <a:lstStyle/>
          <a:p>
            <a:pPr marL="514350" indent="-514350">
              <a:buFont typeface="Times" pitchFamily="18" charset="0"/>
              <a:buAutoNum type="arabicPeriod"/>
            </a:pPr>
            <a:r>
              <a:rPr lang="en-US" dirty="0"/>
              <a:t>A secret</a:t>
            </a:r>
          </a:p>
          <a:p>
            <a:pPr marL="514350" indent="-514350">
              <a:buFont typeface="Times" pitchFamily="18" charset="0"/>
              <a:buAutoNum type="arabicPeriod"/>
            </a:pPr>
            <a:endParaRPr lang="en-US" dirty="0"/>
          </a:p>
          <a:p>
            <a:pPr marL="514350" indent="-514350">
              <a:buFont typeface="Times" pitchFamily="18" charset="0"/>
              <a:buAutoNum type="arabicPeriod"/>
            </a:pPr>
            <a:r>
              <a:rPr lang="en-US" dirty="0"/>
              <a:t>Communicated in “circumstances of confidence”</a:t>
            </a:r>
          </a:p>
          <a:p>
            <a:pPr marL="514350" indent="-514350">
              <a:buFont typeface="Times" pitchFamily="18" charset="0"/>
              <a:buAutoNum type="arabicPeriod"/>
            </a:pPr>
            <a:endParaRPr lang="en-US" dirty="0"/>
          </a:p>
          <a:p>
            <a:pPr marL="514350" indent="-514350">
              <a:buFont typeface="Times" pitchFamily="18" charset="0"/>
              <a:buAutoNum type="arabicPeriod"/>
            </a:pPr>
            <a:r>
              <a:rPr lang="en-US" dirty="0"/>
              <a:t>Used by the recipient only for the permitted use.</a:t>
            </a:r>
          </a:p>
        </p:txBody>
      </p:sp>
      <p:sp>
        <p:nvSpPr>
          <p:cNvPr id="49156" name="Content Placeholder 3"/>
          <p:cNvSpPr>
            <a:spLocks noGrp="1"/>
          </p:cNvSpPr>
          <p:nvPr>
            <p:ph sz="half" idx="2"/>
          </p:nvPr>
        </p:nvSpPr>
        <p:spPr/>
        <p:txBody>
          <a:bodyPr/>
          <a:lstStyle/>
          <a:p>
            <a:endParaRPr lang="en-US"/>
          </a:p>
        </p:txBody>
      </p:sp>
      <p:sp>
        <p:nvSpPr>
          <p:cNvPr id="49157"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EB8D5A0A-8433-47A1-A0D1-111FA237725B}" type="slidenum">
              <a:rPr lang="en-CA" sz="1200" smtClean="0">
                <a:solidFill>
                  <a:srgbClr val="003D6B"/>
                </a:solidFill>
              </a:rPr>
              <a:pPr/>
              <a:t>17</a:t>
            </a:fld>
            <a:endParaRPr lang="en-CA" sz="1200">
              <a:solidFill>
                <a:srgbClr val="003D6B"/>
              </a:solidFill>
            </a:endParaRPr>
          </a:p>
        </p:txBody>
      </p:sp>
      <p:pic>
        <p:nvPicPr>
          <p:cNvPr id="49158" name="Picture 2" descr="http://l.nmimg.net/images/outside_five.jpg"/>
          <p:cNvPicPr>
            <a:picLocks noChangeAspect="1" noChangeArrowheads="1"/>
          </p:cNvPicPr>
          <p:nvPr/>
        </p:nvPicPr>
        <p:blipFill>
          <a:blip r:embed="rId2">
            <a:extLst>
              <a:ext uri="{28A0092B-C50C-407E-A947-70E740481C1C}">
                <a14:useLocalDpi xmlns:a14="http://schemas.microsoft.com/office/drawing/2010/main" val="0"/>
              </a:ext>
            </a:extLst>
          </a:blip>
          <a:srcRect l="7875" r="6625" b="7396"/>
          <a:stretch>
            <a:fillRect/>
          </a:stretch>
        </p:blipFill>
        <p:spPr bwMode="auto">
          <a:xfrm>
            <a:off x="4367213" y="1916113"/>
            <a:ext cx="477678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228184" y="2020492"/>
            <a:ext cx="360040" cy="1015663"/>
          </a:xfrm>
          <a:prstGeom prst="rect">
            <a:avLst/>
          </a:prstGeom>
          <a:noFill/>
        </p:spPr>
        <p:txBody>
          <a:bodyPr wrap="square" rtlCol="0">
            <a:spAutoFit/>
          </a:bodyPr>
          <a:lstStyle/>
          <a:p>
            <a:r>
              <a:rPr lang="en-CA" sz="6000" b="1" dirty="0">
                <a:solidFill>
                  <a:srgbClr val="FF0000"/>
                </a:solidFill>
              </a:rPr>
              <a:t>1</a:t>
            </a:r>
          </a:p>
        </p:txBody>
      </p:sp>
      <p:sp>
        <p:nvSpPr>
          <p:cNvPr id="8" name="TextBox 7"/>
          <p:cNvSpPr txBox="1"/>
          <p:nvPr/>
        </p:nvSpPr>
        <p:spPr>
          <a:xfrm>
            <a:off x="7380312" y="2505925"/>
            <a:ext cx="360040" cy="1015663"/>
          </a:xfrm>
          <a:prstGeom prst="rect">
            <a:avLst/>
          </a:prstGeom>
          <a:noFill/>
        </p:spPr>
        <p:txBody>
          <a:bodyPr wrap="square" rtlCol="0">
            <a:spAutoFit/>
          </a:bodyPr>
          <a:lstStyle/>
          <a:p>
            <a:r>
              <a:rPr lang="en-CA" sz="6000" b="1" dirty="0">
                <a:solidFill>
                  <a:srgbClr val="FF0000"/>
                </a:solidFill>
              </a:rPr>
              <a:t>3</a:t>
            </a:r>
          </a:p>
        </p:txBody>
      </p:sp>
      <p:sp>
        <p:nvSpPr>
          <p:cNvPr id="9" name="TextBox 8"/>
          <p:cNvSpPr txBox="1"/>
          <p:nvPr/>
        </p:nvSpPr>
        <p:spPr>
          <a:xfrm>
            <a:off x="5239737" y="3010786"/>
            <a:ext cx="360040" cy="1015663"/>
          </a:xfrm>
          <a:prstGeom prst="rect">
            <a:avLst/>
          </a:prstGeom>
          <a:noFill/>
        </p:spPr>
        <p:txBody>
          <a:bodyPr wrap="square" rtlCol="0">
            <a:spAutoFit/>
          </a:bodyPr>
          <a:lstStyle/>
          <a:p>
            <a:r>
              <a:rPr lang="en-CA" sz="6000" b="1" dirty="0">
                <a:solidFill>
                  <a:srgbClr val="FF0000"/>
                </a:solidFill>
              </a:rPr>
              <a:t>2</a:t>
            </a:r>
          </a:p>
        </p:txBody>
      </p:sp>
      <p:sp>
        <p:nvSpPr>
          <p:cNvPr id="3" name="Right Arrow 2"/>
          <p:cNvSpPr/>
          <p:nvPr/>
        </p:nvSpPr>
        <p:spPr>
          <a:xfrm rot="19372776">
            <a:off x="5673208" y="2646901"/>
            <a:ext cx="629926"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ight Arrow 10"/>
          <p:cNvSpPr/>
          <p:nvPr/>
        </p:nvSpPr>
        <p:spPr>
          <a:xfrm rot="2023481">
            <a:off x="6838020" y="2489857"/>
            <a:ext cx="629926"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882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3"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pPr eaLnBrk="1" hangingPunct="1"/>
            <a:r>
              <a:rPr lang="en-US" dirty="0"/>
              <a:t>“Communicated in Circumstances of Confidence”</a:t>
            </a:r>
          </a:p>
        </p:txBody>
      </p:sp>
      <p:sp>
        <p:nvSpPr>
          <p:cNvPr id="3" name="Content Placeholder 2"/>
          <p:cNvSpPr>
            <a:spLocks noGrp="1"/>
          </p:cNvSpPr>
          <p:nvPr>
            <p:ph sz="half" idx="1"/>
          </p:nvPr>
        </p:nvSpPr>
        <p:spPr/>
        <p:txBody>
          <a:bodyPr/>
          <a:lstStyle/>
          <a:p>
            <a:pPr marL="0" indent="0">
              <a:buNone/>
            </a:pPr>
            <a:endParaRPr lang="en-CA" dirty="0"/>
          </a:p>
        </p:txBody>
      </p:sp>
      <p:sp>
        <p:nvSpPr>
          <p:cNvPr id="4" name="Content Placeholder 3"/>
          <p:cNvSpPr>
            <a:spLocks noGrp="1"/>
          </p:cNvSpPr>
          <p:nvPr>
            <p:ph sz="half" idx="2"/>
          </p:nvPr>
        </p:nvSpPr>
        <p:spPr/>
        <p:txBody>
          <a:bodyPr/>
          <a:lstStyle/>
          <a:p>
            <a:r>
              <a:rPr lang="en-CA" dirty="0"/>
              <a:t>Hierarchy of obligations that are easier to prove and, therefore, “better”.</a:t>
            </a:r>
          </a:p>
        </p:txBody>
      </p:sp>
      <p:sp>
        <p:nvSpPr>
          <p:cNvPr id="5222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7C53658-DCEA-40B3-8075-08164FBF6012}" type="slidenum">
              <a:rPr lang="en-CA" sz="1200" smtClean="0">
                <a:solidFill>
                  <a:srgbClr val="003D6B"/>
                </a:solidFill>
              </a:rPr>
              <a:pPr/>
              <a:t>18</a:t>
            </a:fld>
            <a:endParaRPr lang="en-CA" sz="1200">
              <a:solidFill>
                <a:srgbClr val="003D6B"/>
              </a:solidFill>
            </a:endParaRPr>
          </a:p>
        </p:txBody>
      </p:sp>
      <p:pic>
        <p:nvPicPr>
          <p:cNvPr id="52230" name="Picture 2" descr="http://acc.blogs.starnewsonline.com/files/2010/10/report-car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700808"/>
            <a:ext cx="3794401" cy="465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22347787"/>
              </p:ext>
            </p:extLst>
          </p:nvPr>
        </p:nvGraphicFramePr>
        <p:xfrm>
          <a:off x="1475657" y="2411570"/>
          <a:ext cx="2160239" cy="2745622"/>
        </p:xfrm>
        <a:graphic>
          <a:graphicData uri="http://schemas.openxmlformats.org/drawingml/2006/table">
            <a:tbl>
              <a:tblPr firstRow="1" bandRow="1">
                <a:tableStyleId>{5C22544A-7EE6-4342-B048-85BDC9FD1C3A}</a:tableStyleId>
              </a:tblPr>
              <a:tblGrid>
                <a:gridCol w="560740">
                  <a:extLst>
                    <a:ext uri="{9D8B030D-6E8A-4147-A177-3AD203B41FA5}">
                      <a16:colId xmlns:a16="http://schemas.microsoft.com/office/drawing/2014/main" val="20000"/>
                    </a:ext>
                  </a:extLst>
                </a:gridCol>
                <a:gridCol w="1599499">
                  <a:extLst>
                    <a:ext uri="{9D8B030D-6E8A-4147-A177-3AD203B41FA5}">
                      <a16:colId xmlns:a16="http://schemas.microsoft.com/office/drawing/2014/main" val="20001"/>
                    </a:ext>
                  </a:extLst>
                </a:gridCol>
              </a:tblGrid>
              <a:tr h="606611">
                <a:tc>
                  <a:txBody>
                    <a:bodyPr/>
                    <a:lstStyle/>
                    <a:p>
                      <a:r>
                        <a:rPr lang="en-US" sz="1800" dirty="0">
                          <a:solidFill>
                            <a:srgbClr val="FF0000"/>
                          </a:solidFill>
                        </a:rPr>
                        <a:t>A+</a:t>
                      </a:r>
                    </a:p>
                  </a:txBody>
                  <a:tcPr marL="91415" marR="91415" marT="45729" marB="45729">
                    <a:solidFill>
                      <a:schemeClr val="bg1"/>
                    </a:solidFill>
                  </a:tcPr>
                </a:tc>
                <a:tc>
                  <a:txBody>
                    <a:bodyPr/>
                    <a:lstStyle/>
                    <a:p>
                      <a:r>
                        <a:rPr lang="en-US" sz="1800" dirty="0">
                          <a:solidFill>
                            <a:srgbClr val="FF0000"/>
                          </a:solidFill>
                        </a:rPr>
                        <a:t>Written Contract</a:t>
                      </a:r>
                    </a:p>
                  </a:txBody>
                  <a:tcPr marL="91415" marR="91415" marT="45729" marB="45729">
                    <a:solidFill>
                      <a:schemeClr val="bg1"/>
                    </a:solidFill>
                  </a:tcPr>
                </a:tc>
                <a:extLst>
                  <a:ext uri="{0D108BD9-81ED-4DB2-BD59-A6C34878D82A}">
                    <a16:rowId xmlns:a16="http://schemas.microsoft.com/office/drawing/2014/main" val="10000"/>
                  </a:ext>
                </a:extLst>
              </a:tr>
              <a:tr h="1191106">
                <a:tc>
                  <a:txBody>
                    <a:bodyPr/>
                    <a:lstStyle/>
                    <a:p>
                      <a:r>
                        <a:rPr lang="en-US" sz="1800" b="1" dirty="0">
                          <a:solidFill>
                            <a:srgbClr val="FF0000"/>
                          </a:solidFill>
                        </a:rPr>
                        <a:t>B</a:t>
                      </a:r>
                    </a:p>
                  </a:txBody>
                  <a:tcPr marL="91415" marR="91415" marT="45729" marB="45729">
                    <a:solidFill>
                      <a:schemeClr val="bg1"/>
                    </a:solidFill>
                  </a:tcPr>
                </a:tc>
                <a:tc>
                  <a:txBody>
                    <a:bodyPr/>
                    <a:lstStyle/>
                    <a:p>
                      <a:r>
                        <a:rPr lang="en-US" sz="1800" b="1" dirty="0">
                          <a:solidFill>
                            <a:srgbClr val="FF0000"/>
                          </a:solidFill>
                        </a:rPr>
                        <a:t>Duty Imposed by Law (e.g., Fiduciary Duty)</a:t>
                      </a:r>
                    </a:p>
                  </a:txBody>
                  <a:tcPr marL="91415" marR="91415" marT="45729" marB="45729">
                    <a:solidFill>
                      <a:schemeClr val="bg1"/>
                    </a:solidFill>
                  </a:tcPr>
                </a:tc>
                <a:extLst>
                  <a:ext uri="{0D108BD9-81ED-4DB2-BD59-A6C34878D82A}">
                    <a16:rowId xmlns:a16="http://schemas.microsoft.com/office/drawing/2014/main" val="10001"/>
                  </a:ext>
                </a:extLst>
              </a:tr>
              <a:tr h="866579">
                <a:tc>
                  <a:txBody>
                    <a:bodyPr/>
                    <a:lstStyle/>
                    <a:p>
                      <a:r>
                        <a:rPr lang="en-US" sz="1800" b="1" dirty="0">
                          <a:solidFill>
                            <a:srgbClr val="FF0000"/>
                          </a:solidFill>
                        </a:rPr>
                        <a:t>C-</a:t>
                      </a:r>
                    </a:p>
                  </a:txBody>
                  <a:tcPr marL="91415" marR="91415" marT="45729" marB="45729">
                    <a:solidFill>
                      <a:schemeClr val="bg1"/>
                    </a:solidFill>
                  </a:tcPr>
                </a:tc>
                <a:tc>
                  <a:txBody>
                    <a:bodyPr/>
                    <a:lstStyle/>
                    <a:p>
                      <a:r>
                        <a:rPr lang="en-US" sz="1800" b="1" dirty="0">
                          <a:solidFill>
                            <a:srgbClr val="FF0000"/>
                          </a:solidFill>
                        </a:rPr>
                        <a:t>“Nature of the Trade”</a:t>
                      </a:r>
                    </a:p>
                    <a:p>
                      <a:endParaRPr lang="en-US" sz="1800" b="1" dirty="0">
                        <a:solidFill>
                          <a:srgbClr val="FF0000"/>
                        </a:solidFill>
                      </a:endParaRPr>
                    </a:p>
                  </a:txBody>
                  <a:tcPr marL="91415" marR="91415" marT="45729" marB="45729">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86695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Not New/An Anticipation</a:t>
            </a:r>
          </a:p>
        </p:txBody>
      </p:sp>
      <p:sp>
        <p:nvSpPr>
          <p:cNvPr id="3" name="Content Placeholder 2"/>
          <p:cNvSpPr>
            <a:spLocks noGrp="1"/>
          </p:cNvSpPr>
          <p:nvPr>
            <p:ph idx="1"/>
          </p:nvPr>
        </p:nvSpPr>
        <p:spPr/>
        <p:txBody>
          <a:bodyPr/>
          <a:lstStyle/>
          <a:p>
            <a:r>
              <a:rPr lang="en-CA" i="1" dirty="0" err="1"/>
              <a:t>Sanofi</a:t>
            </a:r>
            <a:r>
              <a:rPr lang="en-CA" dirty="0"/>
              <a:t> SCC: To be an anticipation, it must:</a:t>
            </a:r>
          </a:p>
          <a:p>
            <a:pPr marL="971550" lvl="1" indent="-514350">
              <a:buFont typeface="+mj-lt"/>
              <a:buAutoNum type="arabicPeriod"/>
            </a:pPr>
            <a:r>
              <a:rPr lang="en-CA" dirty="0"/>
              <a:t>Disclose the invention (</a:t>
            </a:r>
            <a:r>
              <a:rPr lang="en-CA" dirty="0">
                <a:solidFill>
                  <a:srgbClr val="FF0000"/>
                </a:solidFill>
              </a:rPr>
              <a:t>not be a secret</a:t>
            </a:r>
            <a:r>
              <a:rPr lang="en-CA" dirty="0"/>
              <a:t>)</a:t>
            </a:r>
          </a:p>
          <a:p>
            <a:pPr marL="971550" lvl="1" indent="-514350">
              <a:buFont typeface="+mj-lt"/>
              <a:buAutoNum type="arabicPeriod"/>
            </a:pPr>
            <a:r>
              <a:rPr lang="en-CA" dirty="0"/>
              <a:t>Enable one to make/use it</a:t>
            </a:r>
          </a:p>
          <a:p>
            <a:pPr marL="514350" indent="-457200"/>
            <a:r>
              <a:rPr lang="en-CA" dirty="0"/>
              <a:t>That includes testing</a:t>
            </a:r>
          </a:p>
          <a:p>
            <a:pPr marL="914400" lvl="1" indent="-457200"/>
            <a:r>
              <a:rPr lang="en-CA" i="1" dirty="0"/>
              <a:t>Baker </a:t>
            </a:r>
            <a:r>
              <a:rPr lang="en-CA" i="1" dirty="0" err="1"/>
              <a:t>Petrolite</a:t>
            </a:r>
            <a:endParaRPr lang="en-CA" i="1" dirty="0"/>
          </a:p>
        </p:txBody>
      </p:sp>
    </p:spTree>
    <p:extLst>
      <p:ext uri="{BB962C8B-B14F-4D97-AF65-F5344CB8AC3E}">
        <p14:creationId xmlns:p14="http://schemas.microsoft.com/office/powerpoint/2010/main" val="3483449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D804A550-B836-43CA-9A0D-28D206999A09}" type="slidenum">
              <a:rPr lang="en-CA" sz="1200" smtClean="0">
                <a:solidFill>
                  <a:srgbClr val="003D6B"/>
                </a:solidFill>
              </a:rPr>
              <a:pPr/>
              <a:t>20</a:t>
            </a:fld>
            <a:endParaRPr lang="en-CA" sz="1200">
              <a:solidFill>
                <a:srgbClr val="003D6B"/>
              </a:solidFill>
            </a:endParaRPr>
          </a:p>
        </p:txBody>
      </p:sp>
      <p:sp>
        <p:nvSpPr>
          <p:cNvPr id="53251" name="Rectangle 2"/>
          <p:cNvSpPr>
            <a:spLocks noGrp="1" noChangeArrowheads="1"/>
          </p:cNvSpPr>
          <p:nvPr>
            <p:ph type="title"/>
          </p:nvPr>
        </p:nvSpPr>
        <p:spPr/>
        <p:txBody>
          <a:bodyPr>
            <a:normAutofit fontScale="90000"/>
          </a:bodyPr>
          <a:lstStyle/>
          <a:p>
            <a:pPr eaLnBrk="1" hangingPunct="1"/>
            <a:r>
              <a:rPr lang="en-CA"/>
              <a:t>It’s (generally) OK to “reverse engineer” a Trade Secret</a:t>
            </a:r>
          </a:p>
        </p:txBody>
      </p:sp>
      <p:sp>
        <p:nvSpPr>
          <p:cNvPr id="53252" name="Rectangle 3"/>
          <p:cNvSpPr>
            <a:spLocks noGrp="1" noChangeArrowheads="1"/>
          </p:cNvSpPr>
          <p:nvPr>
            <p:ph type="body" idx="1"/>
          </p:nvPr>
        </p:nvSpPr>
        <p:spPr>
          <a:xfrm>
            <a:off x="755650" y="1557338"/>
            <a:ext cx="4176713" cy="4525962"/>
          </a:xfrm>
        </p:spPr>
        <p:txBody>
          <a:bodyPr/>
          <a:lstStyle/>
          <a:p>
            <a:pPr eaLnBrk="1" hangingPunct="1">
              <a:buClr>
                <a:schemeClr val="tx2"/>
              </a:buClr>
              <a:buFont typeface="Times" pitchFamily="18" charset="0"/>
              <a:buNone/>
            </a:pPr>
            <a:r>
              <a:rPr lang="en-CA" sz="3000" dirty="0"/>
              <a:t>  </a:t>
            </a:r>
          </a:p>
          <a:p>
            <a:pPr eaLnBrk="1" hangingPunct="1">
              <a:buClr>
                <a:schemeClr val="tx2"/>
              </a:buClr>
              <a:buFont typeface="Times" pitchFamily="18" charset="0"/>
              <a:buNone/>
            </a:pPr>
            <a:r>
              <a:rPr lang="en-CA" sz="3000" dirty="0"/>
              <a:t>  </a:t>
            </a:r>
          </a:p>
          <a:p>
            <a:pPr>
              <a:buClr>
                <a:schemeClr val="tx2"/>
              </a:buClr>
              <a:buFont typeface="Times" pitchFamily="18" charset="0"/>
              <a:buNone/>
            </a:pPr>
            <a:r>
              <a:rPr lang="en-CA" sz="3000" dirty="0"/>
              <a:t>  	How do they get the </a:t>
            </a:r>
            <a:r>
              <a:rPr lang="en-CA" sz="3000" dirty="0" err="1"/>
              <a:t>Caramilk</a:t>
            </a:r>
            <a:r>
              <a:rPr lang="en-CA" sz="3000" dirty="0"/>
              <a:t> in the </a:t>
            </a:r>
            <a:r>
              <a:rPr lang="en-CA" sz="3000" dirty="0" err="1"/>
              <a:t>Caramilk</a:t>
            </a:r>
            <a:r>
              <a:rPr lang="en-CA" sz="3000" dirty="0"/>
              <a:t> bar?</a:t>
            </a:r>
          </a:p>
        </p:txBody>
      </p:sp>
      <p:pic>
        <p:nvPicPr>
          <p:cNvPr id="53253" name="Picture 5" descr="caramilk_PIP"/>
          <p:cNvPicPr>
            <a:picLocks noChangeAspect="1" noChangeArrowheads="1"/>
          </p:cNvPicPr>
          <p:nvPr/>
        </p:nvPicPr>
        <p:blipFill>
          <a:blip r:embed="rId2">
            <a:extLst>
              <a:ext uri="{28A0092B-C50C-407E-A947-70E740481C1C}">
                <a14:useLocalDpi xmlns:a14="http://schemas.microsoft.com/office/drawing/2010/main" val="0"/>
              </a:ext>
            </a:extLst>
          </a:blip>
          <a:srcRect l="16286" r="14555"/>
          <a:stretch>
            <a:fillRect/>
          </a:stretch>
        </p:blipFill>
        <p:spPr bwMode="auto">
          <a:xfrm>
            <a:off x="5724525" y="2852738"/>
            <a:ext cx="244792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03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dirty="0"/>
              <a:t>Just look at it</a:t>
            </a:r>
          </a:p>
        </p:txBody>
      </p:sp>
      <p:sp>
        <p:nvSpPr>
          <p:cNvPr id="2" name="Content Placeholder 1"/>
          <p:cNvSpPr>
            <a:spLocks noGrp="1"/>
          </p:cNvSpPr>
          <p:nvPr>
            <p:ph sz="half" idx="1"/>
          </p:nvPr>
        </p:nvSpPr>
        <p:spPr/>
        <p:txBody>
          <a:bodyPr/>
          <a:lstStyle/>
          <a:p>
            <a:pPr marL="514350" indent="-514350">
              <a:buFont typeface="+mj-lt"/>
              <a:buAutoNum type="arabicPeriod"/>
            </a:pPr>
            <a:r>
              <a:rPr lang="en-CA" dirty="0"/>
              <a:t>Make “ice cube tray” out of chocolate</a:t>
            </a:r>
          </a:p>
          <a:p>
            <a:pPr marL="514350" indent="-514350">
              <a:buFont typeface="+mj-lt"/>
              <a:buAutoNum type="arabicPeriod"/>
            </a:pPr>
            <a:r>
              <a:rPr lang="en-CA" dirty="0"/>
              <a:t>Put the “</a:t>
            </a:r>
            <a:r>
              <a:rPr lang="en-CA" dirty="0" err="1"/>
              <a:t>caramilk</a:t>
            </a:r>
            <a:r>
              <a:rPr lang="en-CA" dirty="0"/>
              <a:t>” in</a:t>
            </a:r>
          </a:p>
          <a:p>
            <a:pPr marL="514350" indent="-514350">
              <a:buFont typeface="+mj-lt"/>
              <a:buAutoNum type="arabicPeriod"/>
            </a:pPr>
            <a:r>
              <a:rPr lang="en-CA" dirty="0"/>
              <a:t>Put a slab of flat chocolate on the “top”</a:t>
            </a:r>
          </a:p>
          <a:p>
            <a:pPr marL="514350" indent="-514350">
              <a:buFont typeface="+mj-lt"/>
              <a:buAutoNum type="arabicPeriod"/>
            </a:pPr>
            <a:r>
              <a:rPr lang="en-CA" dirty="0"/>
              <a:t>Fuse it to the “ice cube tray”</a:t>
            </a:r>
          </a:p>
        </p:txBody>
      </p:sp>
      <p:sp>
        <p:nvSpPr>
          <p:cNvPr id="3" name="Content Placeholder 2"/>
          <p:cNvSpPr>
            <a:spLocks noGrp="1"/>
          </p:cNvSpPr>
          <p:nvPr>
            <p:ph sz="half" idx="2"/>
          </p:nvPr>
        </p:nvSpPr>
        <p:spPr/>
        <p:txBody>
          <a:bodyPr/>
          <a:lstStyle/>
          <a:p>
            <a:endParaRPr lang="en-CA"/>
          </a:p>
        </p:txBody>
      </p:sp>
      <p:sp>
        <p:nvSpPr>
          <p:cNvPr id="317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0A71A87-3F9B-48C2-9FE5-015EB6CAAE58}" type="slidenum">
              <a:rPr lang="en-CA" sz="1200" smtClean="0">
                <a:solidFill>
                  <a:srgbClr val="003D6B"/>
                </a:solidFill>
              </a:rPr>
              <a:pPr/>
              <a:t>21</a:t>
            </a:fld>
            <a:endParaRPr lang="en-CA" sz="1200">
              <a:solidFill>
                <a:srgbClr val="003D6B"/>
              </a:solidFill>
            </a:endParaRPr>
          </a:p>
        </p:txBody>
      </p:sp>
      <p:pic>
        <p:nvPicPr>
          <p:cNvPr id="31749" name="Picture 5" descr="simg_t_msimg_t_o20027855672002785567jpg260?rm_____DvkWp4Hh4"/>
          <p:cNvPicPr>
            <a:picLocks noChangeAspect="1" noChangeArrowheads="1"/>
          </p:cNvPicPr>
          <p:nvPr/>
        </p:nvPicPr>
        <p:blipFill>
          <a:blip r:embed="rId2">
            <a:extLst>
              <a:ext uri="{28A0092B-C50C-407E-A947-70E740481C1C}">
                <a14:useLocalDpi xmlns:a14="http://schemas.microsoft.com/office/drawing/2010/main" val="0"/>
              </a:ext>
            </a:extLst>
          </a:blip>
          <a:srcRect t="19710" r="-1920" b="19780"/>
          <a:stretch>
            <a:fillRect/>
          </a:stretch>
        </p:blipFill>
        <p:spPr bwMode="auto">
          <a:xfrm>
            <a:off x="4716016" y="2708920"/>
            <a:ext cx="4001835" cy="2375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369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D0E7B197-3A87-46B7-A647-649616A5B91F}" type="slidenum">
              <a:rPr lang="en-CA" sz="1200" smtClean="0">
                <a:solidFill>
                  <a:srgbClr val="003D6B"/>
                </a:solidFill>
              </a:rPr>
              <a:pPr/>
              <a:t>22</a:t>
            </a:fld>
            <a:endParaRPr lang="en-CA" sz="1200">
              <a:solidFill>
                <a:srgbClr val="003D6B"/>
              </a:solidFill>
            </a:endParaRPr>
          </a:p>
        </p:txBody>
      </p:sp>
      <p:sp>
        <p:nvSpPr>
          <p:cNvPr id="32771" name="Rectangle 2"/>
          <p:cNvSpPr>
            <a:spLocks noGrp="1" noChangeArrowheads="1"/>
          </p:cNvSpPr>
          <p:nvPr>
            <p:ph type="title"/>
          </p:nvPr>
        </p:nvSpPr>
        <p:spPr/>
        <p:txBody>
          <a:bodyPr/>
          <a:lstStyle/>
          <a:p>
            <a:pPr eaLnBrk="1" hangingPunct="1"/>
            <a:r>
              <a:rPr lang="en-US" dirty="0"/>
              <a:t>Or, be more sophisticated</a:t>
            </a:r>
          </a:p>
        </p:txBody>
      </p:sp>
      <p:sp>
        <p:nvSpPr>
          <p:cNvPr id="32772" name="Rectangle 3"/>
          <p:cNvSpPr>
            <a:spLocks noGrp="1" noChangeArrowheads="1"/>
          </p:cNvSpPr>
          <p:nvPr>
            <p:ph type="body" idx="1"/>
          </p:nvPr>
        </p:nvSpPr>
        <p:spPr/>
        <p:txBody>
          <a:bodyPr/>
          <a:lstStyle/>
          <a:p>
            <a:pPr eaLnBrk="1" hangingPunct="1"/>
            <a:endParaRPr lang="en-US"/>
          </a:p>
        </p:txBody>
      </p:sp>
      <p:pic>
        <p:nvPicPr>
          <p:cNvPr id="32773" name="Picture 5" descr="caramil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628800"/>
            <a:ext cx="4968528" cy="496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21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fontScale="90000"/>
          </a:bodyPr>
          <a:lstStyle/>
          <a:p>
            <a:r>
              <a:rPr lang="en-US" dirty="0" err="1"/>
              <a:t>Corollory</a:t>
            </a:r>
            <a:r>
              <a:rPr lang="en-US" dirty="0"/>
              <a:t>:</a:t>
            </a:r>
            <a:br>
              <a:rPr lang="en-US" dirty="0"/>
            </a:br>
            <a:r>
              <a:rPr lang="en-US" dirty="0"/>
              <a:t>You can’t stop independent creators</a:t>
            </a:r>
          </a:p>
        </p:txBody>
      </p:sp>
      <p:sp>
        <p:nvSpPr>
          <p:cNvPr id="2" name="Text Placeholder 1"/>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lstStyle/>
          <a:p>
            <a:r>
              <a:rPr lang="en-CA" dirty="0"/>
              <a:t>If someone else thinks of it, independently, then it was never received in circumstances of confidence.</a:t>
            </a:r>
          </a:p>
          <a:p>
            <a:endParaRPr lang="en-US" dirty="0"/>
          </a:p>
        </p:txBody>
      </p:sp>
      <p:sp>
        <p:nvSpPr>
          <p:cNvPr id="4" name="Text Placeholder 3"/>
          <p:cNvSpPr>
            <a:spLocks noGrp="1"/>
          </p:cNvSpPr>
          <p:nvPr>
            <p:ph type="body" sz="quarter" idx="3"/>
          </p:nvPr>
        </p:nvSpPr>
        <p:spPr/>
        <p:txBody>
          <a:bodyPr/>
          <a:lstStyle/>
          <a:p>
            <a:endParaRPr lang="en-US"/>
          </a:p>
        </p:txBody>
      </p:sp>
      <p:sp>
        <p:nvSpPr>
          <p:cNvPr id="5" name="Content Placeholder 4"/>
          <p:cNvSpPr>
            <a:spLocks noGrp="1"/>
          </p:cNvSpPr>
          <p:nvPr>
            <p:ph sz="quarter" idx="4"/>
          </p:nvPr>
        </p:nvSpPr>
        <p:spPr/>
        <p:txBody>
          <a:bodyPr/>
          <a:lstStyle/>
          <a:p>
            <a:r>
              <a:rPr lang="en-CA" dirty="0"/>
              <a:t>There’s no breach of any obligation of confidence</a:t>
            </a:r>
          </a:p>
          <a:p>
            <a:endParaRPr lang="en-US" dirty="0"/>
          </a:p>
        </p:txBody>
      </p:sp>
      <p:sp>
        <p:nvSpPr>
          <p:cNvPr id="51204" name="Slide Number Placeholder 3"/>
          <p:cNvSpPr>
            <a:spLocks noGrp="1"/>
          </p:cNvSpPr>
          <p:nvPr>
            <p:ph type="sldNum" sz="quarter" idx="4294967295"/>
          </p:nvPr>
        </p:nvSpPr>
        <p:spPr>
          <a:xfrm>
            <a:off x="0" y="6356350"/>
            <a:ext cx="16764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CCF99156-B2F3-4AED-A4B0-C27CAF9264AA}" type="slidenum">
              <a:rPr lang="en-CA" sz="1200" smtClean="0">
                <a:solidFill>
                  <a:srgbClr val="003D6B"/>
                </a:solidFill>
              </a:rPr>
              <a:pPr/>
              <a:t>23</a:t>
            </a:fld>
            <a:endParaRPr lang="en-CA" sz="1200">
              <a:solidFill>
                <a:srgbClr val="003D6B"/>
              </a:solidFill>
            </a:endParaRPr>
          </a:p>
        </p:txBody>
      </p:sp>
      <p:pic>
        <p:nvPicPr>
          <p:cNvPr id="51205" name="Picture 2" descr="http://l.nmimg.net/images/outside_five.jpg"/>
          <p:cNvPicPr>
            <a:picLocks noChangeAspect="1" noChangeArrowheads="1"/>
          </p:cNvPicPr>
          <p:nvPr/>
        </p:nvPicPr>
        <p:blipFill>
          <a:blip r:embed="rId2">
            <a:extLst>
              <a:ext uri="{28A0092B-C50C-407E-A947-70E740481C1C}">
                <a14:useLocalDpi xmlns:a14="http://schemas.microsoft.com/office/drawing/2010/main" val="0"/>
              </a:ext>
            </a:extLst>
          </a:blip>
          <a:srcRect l="7875" r="6625" b="7396"/>
          <a:stretch>
            <a:fillRect/>
          </a:stretch>
        </p:blipFill>
        <p:spPr bwMode="auto">
          <a:xfrm>
            <a:off x="5148064" y="3649340"/>
            <a:ext cx="3276600"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2" descr="http://l.nmimg.net/images/outside_five.jpg"/>
          <p:cNvPicPr>
            <a:picLocks noChangeAspect="1" noChangeArrowheads="1"/>
          </p:cNvPicPr>
          <p:nvPr/>
        </p:nvPicPr>
        <p:blipFill>
          <a:blip r:embed="rId3">
            <a:extLst>
              <a:ext uri="{28A0092B-C50C-407E-A947-70E740481C1C}">
                <a14:useLocalDpi xmlns:a14="http://schemas.microsoft.com/office/drawing/2010/main" val="0"/>
              </a:ext>
            </a:extLst>
          </a:blip>
          <a:srcRect l="7875" r="6625" b="7396"/>
          <a:stretch>
            <a:fillRect/>
          </a:stretch>
        </p:blipFill>
        <p:spPr bwMode="auto">
          <a:xfrm>
            <a:off x="683568" y="4009231"/>
            <a:ext cx="308451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023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3. Used only for the permitted purpose</a:t>
            </a:r>
          </a:p>
        </p:txBody>
      </p:sp>
      <p:sp>
        <p:nvSpPr>
          <p:cNvPr id="3" name="Content Placeholder 2"/>
          <p:cNvSpPr>
            <a:spLocks noGrp="1"/>
          </p:cNvSpPr>
          <p:nvPr>
            <p:ph idx="1"/>
          </p:nvPr>
        </p:nvSpPr>
        <p:spPr/>
        <p:txBody>
          <a:bodyPr>
            <a:normAutofit/>
          </a:bodyPr>
          <a:lstStyle/>
          <a:p>
            <a:r>
              <a:rPr lang="en-CA" dirty="0"/>
              <a:t>… anything else is a </a:t>
            </a:r>
            <a:r>
              <a:rPr lang="en-CA" dirty="0" err="1"/>
              <a:t>mis</a:t>
            </a:r>
            <a:r>
              <a:rPr lang="en-CA" dirty="0"/>
              <a:t>-use</a:t>
            </a:r>
          </a:p>
          <a:p>
            <a:pPr marL="457200" lvl="1" indent="0">
              <a:buNone/>
            </a:pPr>
            <a:endParaRPr lang="en-CA" dirty="0"/>
          </a:p>
        </p:txBody>
      </p:sp>
    </p:spTree>
    <p:extLst>
      <p:ext uri="{BB962C8B-B14F-4D97-AF65-F5344CB8AC3E}">
        <p14:creationId xmlns:p14="http://schemas.microsoft.com/office/powerpoint/2010/main" val="4267199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F6128-8896-4879-871C-C3EF444005B4}"/>
              </a:ext>
            </a:extLst>
          </p:cNvPr>
          <p:cNvSpPr>
            <a:spLocks noGrp="1"/>
          </p:cNvSpPr>
          <p:nvPr>
            <p:ph type="title"/>
          </p:nvPr>
        </p:nvSpPr>
        <p:spPr/>
        <p:txBody>
          <a:bodyPr/>
          <a:lstStyle/>
          <a:p>
            <a:r>
              <a:rPr lang="en-CA" dirty="0"/>
              <a:t>Remedies Against 3</a:t>
            </a:r>
            <a:r>
              <a:rPr lang="en-CA" baseline="30000" dirty="0"/>
              <a:t>rd</a:t>
            </a:r>
            <a:r>
              <a:rPr lang="en-CA" dirty="0"/>
              <a:t> Parties</a:t>
            </a:r>
          </a:p>
        </p:txBody>
      </p:sp>
      <p:sp>
        <p:nvSpPr>
          <p:cNvPr id="3" name="Content Placeholder 2">
            <a:extLst>
              <a:ext uri="{FF2B5EF4-FFF2-40B4-BE49-F238E27FC236}">
                <a16:creationId xmlns:a16="http://schemas.microsoft.com/office/drawing/2014/main" id="{CD5F711D-D9DD-4845-A98B-495B53452F00}"/>
              </a:ext>
            </a:extLst>
          </p:cNvPr>
          <p:cNvSpPr>
            <a:spLocks noGrp="1"/>
          </p:cNvSpPr>
          <p:nvPr>
            <p:ph idx="1"/>
          </p:nvPr>
        </p:nvSpPr>
        <p:spPr/>
        <p:txBody>
          <a:bodyPr/>
          <a:lstStyle/>
          <a:p>
            <a:r>
              <a:rPr lang="en-CA" dirty="0"/>
              <a:t>What’s fair?  What’s equitable?</a:t>
            </a:r>
          </a:p>
          <a:p>
            <a:pPr lvl="1"/>
            <a:r>
              <a:rPr lang="en-CA" dirty="0"/>
              <a:t>Innocent 3</a:t>
            </a:r>
            <a:r>
              <a:rPr lang="en-CA" baseline="30000" dirty="0"/>
              <a:t>rd</a:t>
            </a:r>
            <a:r>
              <a:rPr lang="en-CA" dirty="0"/>
              <a:t> party – no injunction</a:t>
            </a:r>
          </a:p>
          <a:p>
            <a:pPr lvl="1"/>
            <a:r>
              <a:rPr lang="en-CA" dirty="0"/>
              <a:t>3</a:t>
            </a:r>
            <a:r>
              <a:rPr lang="en-CA" baseline="30000" dirty="0"/>
              <a:t>rd</a:t>
            </a:r>
            <a:r>
              <a:rPr lang="en-CA" dirty="0"/>
              <a:t> party who knew or learned it’s confidential, can be enjoined</a:t>
            </a:r>
          </a:p>
        </p:txBody>
      </p:sp>
    </p:spTree>
    <p:extLst>
      <p:ext uri="{BB962C8B-B14F-4D97-AF65-F5344CB8AC3E}">
        <p14:creationId xmlns:p14="http://schemas.microsoft.com/office/powerpoint/2010/main" val="3478471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Remedies</a:t>
            </a:r>
          </a:p>
        </p:txBody>
      </p:sp>
      <p:sp>
        <p:nvSpPr>
          <p:cNvPr id="3" name="Content Placeholder 2"/>
          <p:cNvSpPr>
            <a:spLocks noGrp="1"/>
          </p:cNvSpPr>
          <p:nvPr>
            <p:ph idx="1"/>
          </p:nvPr>
        </p:nvSpPr>
        <p:spPr/>
        <p:txBody>
          <a:bodyPr>
            <a:normAutofit/>
          </a:bodyPr>
          <a:lstStyle/>
          <a:p>
            <a:r>
              <a:rPr lang="en-CA" dirty="0"/>
              <a:t>Injunction</a:t>
            </a:r>
          </a:p>
          <a:p>
            <a:pPr lvl="1"/>
            <a:r>
              <a:rPr lang="en-CA" dirty="0"/>
              <a:t>Interim/interlocutory</a:t>
            </a:r>
          </a:p>
          <a:p>
            <a:pPr lvl="2"/>
            <a:r>
              <a:rPr lang="en-CA" dirty="0"/>
              <a:t>Can sometimes put the genie back in the bottle</a:t>
            </a:r>
          </a:p>
          <a:p>
            <a:pPr lvl="1"/>
            <a:r>
              <a:rPr lang="en-CA" dirty="0"/>
              <a:t>Permanent</a:t>
            </a:r>
          </a:p>
          <a:p>
            <a:pPr lvl="2"/>
            <a:r>
              <a:rPr lang="en-CA" dirty="0"/>
              <a:t>Until secret isn’t a secret</a:t>
            </a:r>
          </a:p>
          <a:p>
            <a:pPr lvl="2"/>
            <a:r>
              <a:rPr lang="en-CA" dirty="0"/>
              <a:t>Springboard doctrine – stay in the penalty box for longer</a:t>
            </a:r>
          </a:p>
          <a:p>
            <a:r>
              <a:rPr lang="en-CA" i="1" dirty="0"/>
              <a:t>Anton </a:t>
            </a:r>
            <a:r>
              <a:rPr lang="en-CA" i="1" dirty="0" err="1"/>
              <a:t>Piller</a:t>
            </a:r>
            <a:r>
              <a:rPr lang="en-CA" i="1" dirty="0"/>
              <a:t> </a:t>
            </a:r>
            <a:r>
              <a:rPr lang="en-CA" dirty="0"/>
              <a:t>Order - to preserve evidence</a:t>
            </a:r>
          </a:p>
          <a:p>
            <a:pPr lvl="1"/>
            <a:r>
              <a:rPr lang="en-CA" dirty="0" err="1"/>
              <a:t>Hobb’s</a:t>
            </a:r>
            <a:r>
              <a:rPr lang="en-CA" dirty="0"/>
              <a:t> choice: produce or be in contempt</a:t>
            </a:r>
          </a:p>
          <a:p>
            <a:pPr lvl="1"/>
            <a:endParaRPr lang="en-CA" dirty="0"/>
          </a:p>
        </p:txBody>
      </p:sp>
      <p:pic>
        <p:nvPicPr>
          <p:cNvPr id="5" name="Picture 2" descr="http://1.bp.blogspot.com/_KzpWpBTx4yQ/TFpXAlfiogI/AAAAAAAAA8c/tjiRuPONZP4/s1600/Genie+I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4218" y="274638"/>
            <a:ext cx="1914763" cy="229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532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Remedies</a:t>
            </a:r>
          </a:p>
        </p:txBody>
      </p:sp>
      <p:sp>
        <p:nvSpPr>
          <p:cNvPr id="3" name="Content Placeholder 2"/>
          <p:cNvSpPr>
            <a:spLocks noGrp="1"/>
          </p:cNvSpPr>
          <p:nvPr>
            <p:ph idx="1"/>
          </p:nvPr>
        </p:nvSpPr>
        <p:spPr/>
        <p:txBody>
          <a:bodyPr/>
          <a:lstStyle/>
          <a:p>
            <a:r>
              <a:rPr lang="en-CA" dirty="0"/>
              <a:t>Money</a:t>
            </a:r>
          </a:p>
          <a:p>
            <a:pPr lvl="1"/>
            <a:r>
              <a:rPr lang="en-CA" dirty="0"/>
              <a:t>Damages</a:t>
            </a:r>
          </a:p>
          <a:p>
            <a:pPr lvl="2"/>
            <a:r>
              <a:rPr lang="en-CA" dirty="0"/>
              <a:t>Reasonable royalty – FBI Foods</a:t>
            </a:r>
          </a:p>
          <a:p>
            <a:pPr lvl="1"/>
            <a:r>
              <a:rPr lang="en-CA" dirty="0"/>
              <a:t>Profits</a:t>
            </a:r>
          </a:p>
          <a:p>
            <a:r>
              <a:rPr lang="en-CA" dirty="0"/>
              <a:t>Constructive trust</a:t>
            </a:r>
          </a:p>
          <a:p>
            <a:pPr lvl="1"/>
            <a:endParaRPr lang="en-CA" dirty="0"/>
          </a:p>
        </p:txBody>
      </p:sp>
    </p:spTree>
    <p:extLst>
      <p:ext uri="{BB962C8B-B14F-4D97-AF65-F5344CB8AC3E}">
        <p14:creationId xmlns:p14="http://schemas.microsoft.com/office/powerpoint/2010/main" val="3857254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Remedies</a:t>
            </a:r>
          </a:p>
        </p:txBody>
      </p:sp>
      <p:sp>
        <p:nvSpPr>
          <p:cNvPr id="3" name="Content Placeholder 2"/>
          <p:cNvSpPr>
            <a:spLocks noGrp="1"/>
          </p:cNvSpPr>
          <p:nvPr>
            <p:ph idx="1"/>
          </p:nvPr>
        </p:nvSpPr>
        <p:spPr/>
        <p:txBody>
          <a:bodyPr>
            <a:normAutofit/>
          </a:bodyPr>
          <a:lstStyle/>
          <a:p>
            <a:r>
              <a:rPr lang="en-CA" i="1" dirty="0"/>
              <a:t>Lac Minerals v. International Corona</a:t>
            </a:r>
          </a:p>
          <a:p>
            <a:pPr lvl="1"/>
            <a:r>
              <a:rPr lang="en-CA" dirty="0"/>
              <a:t>Core drilling results provided over the hood of truck, with informal oral understanding between the parties about JV or other business arrangement to develop gold property</a:t>
            </a:r>
          </a:p>
          <a:p>
            <a:pPr lvl="1"/>
            <a:r>
              <a:rPr lang="en-CA" dirty="0"/>
              <a:t>SCC justices differed on whether this was a breach of fiduciary duty case or not</a:t>
            </a:r>
          </a:p>
          <a:p>
            <a:pPr lvl="1"/>
            <a:r>
              <a:rPr lang="en-CA" dirty="0"/>
              <a:t>Justice </a:t>
            </a:r>
            <a:r>
              <a:rPr lang="en-CA" dirty="0" err="1"/>
              <a:t>Sopinka</a:t>
            </a:r>
            <a:r>
              <a:rPr lang="en-CA" dirty="0"/>
              <a:t> writing for the majority finding that it was a breach of confidence case</a:t>
            </a:r>
          </a:p>
        </p:txBody>
      </p:sp>
    </p:spTree>
    <p:extLst>
      <p:ext uri="{BB962C8B-B14F-4D97-AF65-F5344CB8AC3E}">
        <p14:creationId xmlns:p14="http://schemas.microsoft.com/office/powerpoint/2010/main" val="3812751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Remedies</a:t>
            </a:r>
          </a:p>
        </p:txBody>
      </p:sp>
      <p:sp>
        <p:nvSpPr>
          <p:cNvPr id="3" name="Content Placeholder 2"/>
          <p:cNvSpPr>
            <a:spLocks noGrp="1"/>
          </p:cNvSpPr>
          <p:nvPr>
            <p:ph idx="1"/>
          </p:nvPr>
        </p:nvSpPr>
        <p:spPr/>
        <p:txBody>
          <a:bodyPr/>
          <a:lstStyle/>
          <a:p>
            <a:r>
              <a:rPr lang="en-CA" i="1" dirty="0"/>
              <a:t>Cadbury Schweppes v. FBI Foods</a:t>
            </a:r>
          </a:p>
          <a:p>
            <a:pPr lvl="1"/>
            <a:r>
              <a:rPr lang="en-CA" dirty="0"/>
              <a:t>Remedy is fact-specific</a:t>
            </a:r>
          </a:p>
          <a:p>
            <a:pPr lvl="2"/>
            <a:r>
              <a:rPr lang="en-CA" dirty="0"/>
              <a:t>Contract, tort, property or trust all, potentially, </a:t>
            </a:r>
            <a:r>
              <a:rPr lang="en-CA"/>
              <a:t>in play</a:t>
            </a:r>
            <a:endParaRPr lang="en-CA" dirty="0"/>
          </a:p>
          <a:p>
            <a:pPr lvl="1"/>
            <a:r>
              <a:rPr lang="en-CA" dirty="0"/>
              <a:t>Equity will pursue the information into the hands of a 3</a:t>
            </a:r>
            <a:r>
              <a:rPr lang="en-CA" baseline="30000" dirty="0"/>
              <a:t>rd</a:t>
            </a:r>
            <a:r>
              <a:rPr lang="en-CA" dirty="0"/>
              <a:t> party</a:t>
            </a:r>
          </a:p>
        </p:txBody>
      </p:sp>
    </p:spTree>
    <p:extLst>
      <p:ext uri="{BB962C8B-B14F-4D97-AF65-F5344CB8AC3E}">
        <p14:creationId xmlns:p14="http://schemas.microsoft.com/office/powerpoint/2010/main" val="771986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Confidentiality in Litigation</a:t>
            </a:r>
          </a:p>
        </p:txBody>
      </p:sp>
      <p:sp>
        <p:nvSpPr>
          <p:cNvPr id="3" name="Content Placeholder 2"/>
          <p:cNvSpPr>
            <a:spLocks noGrp="1"/>
          </p:cNvSpPr>
          <p:nvPr>
            <p:ph idx="1"/>
          </p:nvPr>
        </p:nvSpPr>
        <p:spPr/>
        <p:txBody>
          <a:bodyPr>
            <a:normAutofit fontScale="92500" lnSpcReduction="10000"/>
          </a:bodyPr>
          <a:lstStyle/>
          <a:p>
            <a:r>
              <a:rPr lang="en-CA" dirty="0"/>
              <a:t>Tension:</a:t>
            </a:r>
          </a:p>
          <a:p>
            <a:pPr lvl="1"/>
            <a:r>
              <a:rPr lang="en-CA" dirty="0"/>
              <a:t>Courts are supposed to be open v. trade secrets are valuable</a:t>
            </a:r>
          </a:p>
          <a:p>
            <a:r>
              <a:rPr lang="en-CA" dirty="0"/>
              <a:t>Solution:</a:t>
            </a:r>
          </a:p>
          <a:p>
            <a:pPr lvl="1"/>
            <a:r>
              <a:rPr lang="en-CA" dirty="0"/>
              <a:t>Implied undertaking rule</a:t>
            </a:r>
          </a:p>
          <a:p>
            <a:pPr lvl="2"/>
            <a:r>
              <a:rPr lang="en-CA" dirty="0"/>
              <a:t>What’s learned in litigation, stays in litigation	</a:t>
            </a:r>
          </a:p>
          <a:p>
            <a:pPr lvl="1"/>
            <a:r>
              <a:rPr lang="en-CA" dirty="0"/>
              <a:t>Protective Orders</a:t>
            </a:r>
          </a:p>
          <a:p>
            <a:pPr lvl="2"/>
            <a:r>
              <a:rPr lang="en-CA" dirty="0"/>
              <a:t>Just between us</a:t>
            </a:r>
          </a:p>
          <a:p>
            <a:pPr lvl="1"/>
            <a:r>
              <a:rPr lang="en-CA" dirty="0"/>
              <a:t>Confidentiality Orders</a:t>
            </a:r>
          </a:p>
          <a:p>
            <a:pPr lvl="2"/>
            <a:r>
              <a:rPr lang="en-CA" i="1" dirty="0"/>
              <a:t>Sierra Club</a:t>
            </a:r>
            <a:r>
              <a:rPr lang="en-CA" dirty="0"/>
              <a:t>:  3</a:t>
            </a:r>
            <a:r>
              <a:rPr lang="en-CA" baseline="30000" dirty="0"/>
              <a:t>rd</a:t>
            </a:r>
            <a:r>
              <a:rPr lang="en-CA" dirty="0"/>
              <a:t> party secrets are worth protecting for a higher purpose</a:t>
            </a:r>
          </a:p>
        </p:txBody>
      </p:sp>
    </p:spTree>
    <p:extLst>
      <p:ext uri="{BB962C8B-B14F-4D97-AF65-F5344CB8AC3E}">
        <p14:creationId xmlns:p14="http://schemas.microsoft.com/office/powerpoint/2010/main" val="2912454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r>
              <a:rPr lang="en-CA"/>
              <a:t>Thank You</a:t>
            </a:r>
          </a:p>
        </p:txBody>
      </p:sp>
      <p:sp>
        <p:nvSpPr>
          <p:cNvPr id="16387" name="Subtitle 2"/>
          <p:cNvSpPr>
            <a:spLocks noGrp="1"/>
          </p:cNvSpPr>
          <p:nvPr>
            <p:ph type="subTitle" idx="1"/>
          </p:nvPr>
        </p:nvSpPr>
        <p:spPr/>
        <p:txBody>
          <a:bodyPr/>
          <a:lstStyle/>
          <a:p>
            <a:pPr eaLnBrk="1" hangingPunct="1"/>
            <a:endParaRPr lang="en-CA" dirty="0"/>
          </a:p>
        </p:txBody>
      </p:sp>
      <p:sp>
        <p:nvSpPr>
          <p:cNvPr id="4" name="Text Placeholder 3"/>
          <p:cNvSpPr>
            <a:spLocks noGrp="1"/>
          </p:cNvSpPr>
          <p:nvPr>
            <p:ph type="body" sz="quarter" idx="10"/>
          </p:nvPr>
        </p:nvSpPr>
        <p:spPr>
          <a:xfrm>
            <a:off x="1371600" y="4521200"/>
            <a:ext cx="6400800" cy="381000"/>
          </a:xfrm>
        </p:spPr>
        <p:txBody>
          <a:bodyPr rtlCol="0">
            <a:normAutofit lnSpcReduction="10000"/>
          </a:bodyPr>
          <a:lstStyle/>
          <a:p>
            <a:pPr eaLnBrk="1" fontAlgn="auto" hangingPunct="1">
              <a:spcAft>
                <a:spcPts val="0"/>
              </a:spcAft>
              <a:defRPr/>
            </a:pPr>
            <a:endParaRPr lang="en-CA" dirty="0"/>
          </a:p>
        </p:txBody>
      </p:sp>
      <p:sp>
        <p:nvSpPr>
          <p:cNvPr id="16389" name="Text Placeholder 4"/>
          <p:cNvSpPr>
            <a:spLocks noGrp="1"/>
          </p:cNvSpPr>
          <p:nvPr>
            <p:ph type="body" sz="quarter" idx="11"/>
          </p:nvPr>
        </p:nvSpPr>
        <p:spPr>
          <a:xfrm>
            <a:off x="1371600" y="4918075"/>
            <a:ext cx="6400800" cy="304800"/>
          </a:xfrm>
        </p:spPr>
        <p:txBody>
          <a:bodyPr/>
          <a:lstStyle/>
          <a:p>
            <a:pPr eaLnBrk="1" hangingPunct="1"/>
            <a:r>
              <a:rPr lang="en-CA"/>
              <a:t>Bereskin &amp; Parr LLP</a:t>
            </a:r>
          </a:p>
          <a:p>
            <a:pPr eaLnBrk="1" hangingPunct="1"/>
            <a:endParaRPr lang="en-CA"/>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Template>
  <TotalTime>0</TotalTime>
  <Words>1694</Words>
  <Application>Microsoft Macintosh PowerPoint</Application>
  <PresentationFormat>On-screen Show (4:3)</PresentationFormat>
  <Paragraphs>193</Paragraphs>
  <Slides>31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Times</vt:lpstr>
      <vt:lpstr>Wingdings</vt:lpstr>
      <vt:lpstr>PPT_Template</vt:lpstr>
      <vt:lpstr>Trade Secrets</vt:lpstr>
      <vt:lpstr>Trade Secrets/Confidential Information</vt:lpstr>
      <vt:lpstr>1. What is it?</vt:lpstr>
      <vt:lpstr>Trade Secrets/Confidential Information</vt:lpstr>
      <vt:lpstr>What is a Trade Secret?</vt:lpstr>
      <vt:lpstr>Is it Property?</vt:lpstr>
      <vt:lpstr>Access to Information Act</vt:lpstr>
      <vt:lpstr>New in 2020: Criminal Code s. 391</vt:lpstr>
      <vt:lpstr>The Secret</vt:lpstr>
      <vt:lpstr>The Secret</vt:lpstr>
      <vt:lpstr>1. “A secret is a secret until it is no longer a secret.” </vt:lpstr>
      <vt:lpstr>IP Asset Shelf Life</vt:lpstr>
      <vt:lpstr>IP Asset Shelf Life</vt:lpstr>
      <vt:lpstr>2. How do you share it and protect it?</vt:lpstr>
      <vt:lpstr>Trade Secrets</vt:lpstr>
      <vt:lpstr>Protect it physically</vt:lpstr>
      <vt:lpstr>3 Prerequisites</vt:lpstr>
      <vt:lpstr>“Communicated in Circumstances of Confidence”</vt:lpstr>
      <vt:lpstr>Not New/An Anticipation</vt:lpstr>
      <vt:lpstr>It’s (generally) OK to “reverse engineer” a Trade Secret</vt:lpstr>
      <vt:lpstr>Just look at it</vt:lpstr>
      <vt:lpstr>Or, be more sophisticated</vt:lpstr>
      <vt:lpstr>Corollory: You can’t stop independent creators</vt:lpstr>
      <vt:lpstr>3. Used only for the permitted purpose</vt:lpstr>
      <vt:lpstr>Remedies Against 3rd Parties</vt:lpstr>
      <vt:lpstr>Remedies</vt:lpstr>
      <vt:lpstr>Remedies</vt:lpstr>
      <vt:lpstr>Remedies</vt:lpstr>
      <vt:lpstr>Remedies</vt:lpstr>
      <vt:lpstr>Confidentiality in Litigation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2014-04-01T17:04:25Z</dcterms:created>
  <dcterms:modified xsi:type="dcterms:W3CDTF">2022-01-20T20:50:48Z</dcterms:modified>
</cp:coreProperties>
</file>